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67" r:id="rId4"/>
    <p:sldId id="263" r:id="rId5"/>
    <p:sldId id="261" r:id="rId6"/>
    <p:sldId id="264" r:id="rId7"/>
    <p:sldId id="262" r:id="rId8"/>
    <p:sldId id="260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57" r:id="rId17"/>
    <p:sldId id="269" r:id="rId18"/>
    <p:sldId id="258" r:id="rId19"/>
    <p:sldId id="25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9" r:id="rId30"/>
    <p:sldId id="290" r:id="rId31"/>
    <p:sldId id="292" r:id="rId32"/>
    <p:sldId id="293" r:id="rId33"/>
    <p:sldId id="294" r:id="rId34"/>
    <p:sldId id="283" r:id="rId35"/>
    <p:sldId id="284" r:id="rId36"/>
    <p:sldId id="285" r:id="rId37"/>
    <p:sldId id="286" r:id="rId38"/>
    <p:sldId id="287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933056"/>
            <a:ext cx="7482408" cy="791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«Современная школа: обучение + 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Проблемы современного образования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Урок- ученье </a:t>
            </a:r>
            <a:r>
              <a:rPr lang="ru-RU" dirty="0"/>
              <a:t>в назначенный час, срочная </a:t>
            </a:r>
            <a:r>
              <a:rPr lang="ru-RU" dirty="0" smtClean="0"/>
              <a:t>задача, назиданье</a:t>
            </a:r>
            <a:r>
              <a:rPr lang="ru-RU" dirty="0"/>
              <a:t>, вперед </a:t>
            </a:r>
            <a:r>
              <a:rPr lang="ru-RU" dirty="0" smtClean="0"/>
              <a:t>наука</a:t>
            </a:r>
          </a:p>
          <a:p>
            <a:pPr>
              <a:buNone/>
            </a:pPr>
            <a:r>
              <a:rPr lang="ru-RU" dirty="0" smtClean="0"/>
              <a:t>                                                      (Даль)</a:t>
            </a:r>
          </a:p>
          <a:p>
            <a:r>
              <a:rPr lang="ru-RU" dirty="0"/>
              <a:t>Урок- </a:t>
            </a:r>
            <a:r>
              <a:rPr lang="ru-RU" dirty="0" smtClean="0"/>
              <a:t>«</a:t>
            </a:r>
            <a:r>
              <a:rPr lang="ru-RU" dirty="0" err="1" smtClean="0"/>
              <a:t>урекать</a:t>
            </a:r>
            <a:r>
              <a:rPr lang="ru-RU" dirty="0"/>
              <a:t>», «</a:t>
            </a:r>
            <a:r>
              <a:rPr lang="ru-RU" dirty="0" err="1"/>
              <a:t>урочить</a:t>
            </a:r>
            <a:r>
              <a:rPr lang="ru-RU" dirty="0"/>
              <a:t>» – испортить, навредить, изуродовать, наводить сглаз.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52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Виктимизация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-превращение </a:t>
            </a:r>
            <a:r>
              <a:rPr lang="ru-RU" dirty="0"/>
              <a:t>человека в жертву объективных условий жизни.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169445535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Традиционный </a:t>
            </a:r>
            <a:r>
              <a:rPr lang="ru-RU" dirty="0"/>
              <a:t>урок – основа для последующих типов уроков, это целая история, на которой обучалось и воспитывалось не одно поколение. </a:t>
            </a:r>
          </a:p>
          <a:p>
            <a:r>
              <a:rPr lang="ru-RU" dirty="0" smtClean="0"/>
              <a:t>Традиционный </a:t>
            </a:r>
            <a:r>
              <a:rPr lang="ru-RU" dirty="0"/>
              <a:t>урок – это известные ученые и менее известные учителя- практики. </a:t>
            </a:r>
          </a:p>
          <a:p>
            <a:r>
              <a:rPr lang="ru-RU" dirty="0" smtClean="0"/>
              <a:t>Традиционный </a:t>
            </a:r>
            <a:r>
              <a:rPr lang="ru-RU" dirty="0"/>
              <a:t>урок – это реалия сегодняшнего дня: более 60% учителей, по-прежнему, предпочитают давать уроки в традиционной форме.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28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урок-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урок-познание, открытие, деятельность, противоречие , развитие, рост, ступенька к знанию, самопознание, самореализация, </a:t>
            </a:r>
            <a:r>
              <a:rPr lang="ru-RU" dirty="0" smtClean="0"/>
              <a:t>мотивация, интерес, </a:t>
            </a:r>
            <a:r>
              <a:rPr lang="ru-RU" dirty="0"/>
              <a:t>профессионализм, выбор, инициативность, </a:t>
            </a:r>
            <a:r>
              <a:rPr lang="ru-RU" dirty="0" smtClean="0"/>
              <a:t>уверенность,</a:t>
            </a:r>
          </a:p>
          <a:p>
            <a:r>
              <a:rPr lang="ru-RU" dirty="0" smtClean="0"/>
              <a:t>потребность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42701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Новизна современного российского образования требует личностного начала учителя, которое позволяет ему либо </a:t>
            </a:r>
            <a:r>
              <a:rPr lang="ru-RU" dirty="0" err="1"/>
              <a:t>урочить</a:t>
            </a:r>
            <a:r>
              <a:rPr lang="ru-RU" dirty="0"/>
              <a:t>, наполняя учеников знаниями умениями и навыками, либо давать урок, развивая понимание этих знаний, умений, навыков, создавая условия для порождения их ценностей и смыслов.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2759035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современного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Обучение через открытие</a:t>
            </a:r>
          </a:p>
          <a:p>
            <a:r>
              <a:rPr lang="ru-RU" dirty="0" smtClean="0"/>
              <a:t>Самоопределение </a:t>
            </a:r>
            <a:r>
              <a:rPr lang="ru-RU" dirty="0"/>
              <a:t>обучаемого к выполнению той или иной образовательной деятельности.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дискуссий, характеризующихся различными  точками зрения по изучаемым вопросам, сопоставлением их, поиском за счет обсуждения истинной точки зрения.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личности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ученика проектировать предстоящую деятельность, быть ее субъектом</a:t>
            </a:r>
          </a:p>
          <a:p>
            <a:r>
              <a:rPr lang="ru-RU" dirty="0" smtClean="0"/>
              <a:t>Осознание </a:t>
            </a:r>
            <a:r>
              <a:rPr lang="ru-RU" dirty="0"/>
              <a:t>учеником деятельности: того как, каким способом получен результат, какие при этом встречались затруднения , как они были устранены, и что чувствовал  ученик при этом.</a:t>
            </a:r>
          </a:p>
          <a:p>
            <a:r>
              <a:rPr lang="ru-RU" dirty="0" smtClean="0"/>
              <a:t>Позволяет </a:t>
            </a:r>
            <a:r>
              <a:rPr lang="ru-RU" dirty="0"/>
              <a:t>ученикам в коллективном поиске приходить к открытию </a:t>
            </a:r>
          </a:p>
          <a:p>
            <a:r>
              <a:rPr lang="ru-RU" dirty="0" smtClean="0"/>
              <a:t>Ученик </a:t>
            </a:r>
            <a:r>
              <a:rPr lang="ru-RU" dirty="0"/>
              <a:t>испытывает радость от преодоленной трудности учения, будь то: задача, пример, правило, закон, теорема или  -   выведенное самостоятельно понятие.</a:t>
            </a:r>
          </a:p>
          <a:p>
            <a:r>
              <a:rPr lang="ru-RU" dirty="0" smtClean="0"/>
              <a:t>Педагог </a:t>
            </a:r>
            <a:r>
              <a:rPr lang="ru-RU" dirty="0"/>
              <a:t>ведет учащегося по пути субъективного открытия, он управляет проблемно – поисковой или исследовательской деятельностью учащегося.</a:t>
            </a:r>
          </a:p>
        </p:txBody>
      </p:sp>
    </p:spTree>
    <p:extLst>
      <p:ext uri="{BB962C8B-B14F-4D97-AF65-F5344CB8AC3E}">
        <p14:creationId xmlns="" xmlns:p14="http://schemas.microsoft.com/office/powerpoint/2010/main" val="400465705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Системно-деятельностный подход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воспитание и </a:t>
            </a:r>
            <a:r>
              <a:rPr lang="ru-RU" sz="2400" b="1" dirty="0" smtClean="0"/>
              <a:t>развитие качеств личности</a:t>
            </a:r>
            <a:r>
              <a:rPr lang="ru-RU" sz="2400" dirty="0" smtClean="0"/>
              <a:t>, отвечающих требованиям современного  российского общества;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переход к технологиям, определяющим </a:t>
            </a:r>
            <a:r>
              <a:rPr lang="ru-RU" sz="2400" b="1" dirty="0" smtClean="0"/>
              <a:t>личностное и познавательное развитие</a:t>
            </a:r>
            <a:r>
              <a:rPr lang="ru-RU" sz="2400" dirty="0" smtClean="0"/>
              <a:t> обучающихся;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ориентацию на результаты образования, где </a:t>
            </a:r>
            <a:r>
              <a:rPr lang="ru-RU" sz="2400" b="1" dirty="0" smtClean="0"/>
              <a:t>развитие личности</a:t>
            </a:r>
            <a:r>
              <a:rPr lang="ru-RU" sz="2400" dirty="0" smtClean="0"/>
              <a:t> обучающегося на основе усвоения универсальных учебных действий,  познания и освоения мира составляет цель и </a:t>
            </a:r>
            <a:r>
              <a:rPr lang="ru-RU" sz="2400" b="1" dirty="0" smtClean="0"/>
              <a:t>основной результат образования;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Педагогическое мастерство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Умение </a:t>
            </a:r>
            <a:r>
              <a:rPr lang="ru-RU" dirty="0"/>
              <a:t>учителя решать задачи обучения, воспитания и развития в их связи;</a:t>
            </a:r>
          </a:p>
          <a:p>
            <a:r>
              <a:rPr lang="ru-RU" dirty="0" smtClean="0"/>
              <a:t>Умение </a:t>
            </a:r>
            <a:r>
              <a:rPr lang="ru-RU" dirty="0"/>
              <a:t>заинтересовать учащихся изучаемым предметом;</a:t>
            </a:r>
          </a:p>
          <a:p>
            <a:r>
              <a:rPr lang="ru-RU" dirty="0" smtClean="0"/>
              <a:t>Умение </a:t>
            </a:r>
            <a:r>
              <a:rPr lang="ru-RU" dirty="0"/>
              <a:t>учитывать возраст и психологические особенности учащихся, обеспечить индивидуальный и дифференцируемый подход;</a:t>
            </a:r>
          </a:p>
          <a:p>
            <a:r>
              <a:rPr lang="ru-RU" dirty="0" smtClean="0"/>
              <a:t>Умение </a:t>
            </a:r>
            <a:r>
              <a:rPr lang="ru-RU" dirty="0"/>
              <a:t>строить свои взаимоотношения на демократической основе;</a:t>
            </a:r>
          </a:p>
          <a:p>
            <a:r>
              <a:rPr lang="ru-RU" dirty="0" smtClean="0"/>
              <a:t>Умение </a:t>
            </a:r>
            <a:r>
              <a:rPr lang="ru-RU" dirty="0"/>
              <a:t>сочетать теорию и практику;</a:t>
            </a:r>
          </a:p>
          <a:p>
            <a:r>
              <a:rPr lang="ru-RU" dirty="0" smtClean="0"/>
              <a:t>Умение </a:t>
            </a:r>
            <a:r>
              <a:rPr lang="ru-RU" dirty="0"/>
              <a:t>грамотно использовать новинки </a:t>
            </a:r>
            <a:r>
              <a:rPr lang="ru-RU" dirty="0" err="1"/>
              <a:t>педтехнологий</a:t>
            </a:r>
            <a:r>
              <a:rPr lang="ru-RU" dirty="0"/>
              <a:t>;</a:t>
            </a:r>
          </a:p>
          <a:p>
            <a:r>
              <a:rPr lang="ru-RU" dirty="0" smtClean="0"/>
              <a:t>Умение </a:t>
            </a:r>
            <a:r>
              <a:rPr lang="ru-RU" dirty="0"/>
              <a:t>владеть речью, словом;</a:t>
            </a:r>
          </a:p>
          <a:p>
            <a:r>
              <a:rPr lang="ru-RU" dirty="0" smtClean="0"/>
              <a:t>Умение </a:t>
            </a:r>
            <a:r>
              <a:rPr lang="ru-RU" dirty="0"/>
              <a:t>критически мыслить;</a:t>
            </a:r>
          </a:p>
          <a:p>
            <a:r>
              <a:rPr lang="ru-RU" dirty="0" smtClean="0"/>
              <a:t>Умение </a:t>
            </a:r>
            <a:r>
              <a:rPr lang="ru-RU" dirty="0"/>
              <a:t>разнообразить свои занятия, избегать шаблонности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3671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dirty="0"/>
              <a:t>	Личное обаяние</a:t>
            </a:r>
          </a:p>
          <a:p>
            <a:r>
              <a:rPr lang="ru-RU" dirty="0"/>
              <a:t>2.	Способность понимать и чувствовать другого человека</a:t>
            </a:r>
          </a:p>
          <a:p>
            <a:r>
              <a:rPr lang="ru-RU" dirty="0"/>
              <a:t>3.	Признание своих ошибок</a:t>
            </a:r>
          </a:p>
          <a:p>
            <a:r>
              <a:rPr lang="ru-RU" dirty="0"/>
              <a:t>4.	Знание своего предмета  и умение сделать его доступным</a:t>
            </a:r>
          </a:p>
          <a:p>
            <a:r>
              <a:rPr lang="ru-RU" dirty="0"/>
              <a:t>5.	Склонность к юмору, доброй шутке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Использование интересной информации на уроке и вне его</a:t>
            </a:r>
          </a:p>
          <a:p>
            <a:r>
              <a:rPr lang="ru-RU" dirty="0"/>
              <a:t>2.	Проявление собственной точки зрения, понимание предмета</a:t>
            </a:r>
          </a:p>
          <a:p>
            <a:r>
              <a:rPr lang="ru-RU" dirty="0"/>
              <a:t>3.	Склонность к юмору, доброй шутке</a:t>
            </a:r>
          </a:p>
          <a:p>
            <a:r>
              <a:rPr lang="ru-RU" dirty="0"/>
              <a:t>4.	Знание своего предмета  и умение сделать его доступным</a:t>
            </a:r>
          </a:p>
          <a:p>
            <a:r>
              <a:rPr lang="ru-RU" dirty="0"/>
              <a:t>5.	Объективная оценка знаний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	Осознание  основных проблем современного образования и определение путей решения</a:t>
            </a:r>
            <a:br>
              <a:rPr lang="ru-RU" dirty="0"/>
            </a:br>
            <a:r>
              <a:rPr lang="ru-RU" dirty="0"/>
              <a:t>•	повышение интереса педагогов к современным технологиям</a:t>
            </a:r>
            <a:br>
              <a:rPr lang="ru-RU" dirty="0"/>
            </a:br>
            <a:r>
              <a:rPr lang="ru-RU" dirty="0"/>
              <a:t>•	осознание необходимости повышения уровня самообразования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606742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Склонность к юмору, доброй шутке</a:t>
            </a:r>
          </a:p>
          <a:p>
            <a:r>
              <a:rPr lang="ru-RU" dirty="0"/>
              <a:t>2.	Личное обаяние</a:t>
            </a:r>
          </a:p>
          <a:p>
            <a:r>
              <a:rPr lang="ru-RU" dirty="0"/>
              <a:t>3.	Использование интересной информации на уроке и вне его</a:t>
            </a:r>
          </a:p>
          <a:p>
            <a:r>
              <a:rPr lang="ru-RU" dirty="0"/>
              <a:t>4.	Умение заметить и поддержать любой успех ученика</a:t>
            </a:r>
          </a:p>
          <a:p>
            <a:r>
              <a:rPr lang="ru-RU" dirty="0"/>
              <a:t>5.	</a:t>
            </a:r>
            <a:r>
              <a:rPr lang="ru-RU" dirty="0" smtClean="0"/>
              <a:t>Объективная </a:t>
            </a:r>
            <a:r>
              <a:rPr lang="ru-RU" dirty="0"/>
              <a:t>оценка знаний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46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Знание своего предмета  и умение сделать его доступным</a:t>
            </a:r>
          </a:p>
          <a:p>
            <a:r>
              <a:rPr lang="ru-RU" dirty="0"/>
              <a:t>2</a:t>
            </a:r>
            <a:r>
              <a:rPr lang="ru-RU" dirty="0" smtClean="0"/>
              <a:t>.</a:t>
            </a:r>
            <a:r>
              <a:rPr lang="ru-RU" dirty="0"/>
              <a:t>	</a:t>
            </a:r>
            <a:r>
              <a:rPr lang="ru-RU" dirty="0" smtClean="0"/>
              <a:t>Использование </a:t>
            </a:r>
            <a:r>
              <a:rPr lang="ru-RU" dirty="0"/>
              <a:t>интересной информации на уроке и вне его</a:t>
            </a:r>
          </a:p>
          <a:p>
            <a:r>
              <a:rPr lang="ru-RU" dirty="0"/>
              <a:t>3.	Умение заметить и поддержать любой успех ученика</a:t>
            </a:r>
          </a:p>
          <a:p>
            <a:r>
              <a:rPr lang="ru-RU" dirty="0"/>
              <a:t>4.	Склонность к юмору, доброй шутке</a:t>
            </a:r>
          </a:p>
          <a:p>
            <a:r>
              <a:rPr lang="ru-RU" dirty="0"/>
              <a:t>5.	Терпеливость и терпимость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83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Умение уважать чужое мнение</a:t>
            </a:r>
          </a:p>
          <a:p>
            <a:r>
              <a:rPr lang="ru-RU" dirty="0"/>
              <a:t>2.	Знание своего предмета  и умение сделать его доступным</a:t>
            </a:r>
          </a:p>
          <a:p>
            <a:r>
              <a:rPr lang="ru-RU" dirty="0"/>
              <a:t>3.	Склонность к юмору, доброй шутке</a:t>
            </a:r>
          </a:p>
          <a:p>
            <a:r>
              <a:rPr lang="ru-RU" dirty="0"/>
              <a:t>4.	Предъявление единых требований ко всем учащимся на всех этапах урока</a:t>
            </a:r>
          </a:p>
          <a:p>
            <a:r>
              <a:rPr lang="ru-RU" dirty="0"/>
              <a:t>5.	Проявление тактичности и корректности по отношению к другим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11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Умение заметить и поддержать любой успех ученика</a:t>
            </a:r>
          </a:p>
          <a:p>
            <a:r>
              <a:rPr lang="ru-RU" dirty="0"/>
              <a:t>2.	Использование интересной информации на уроке и вне его</a:t>
            </a:r>
          </a:p>
          <a:p>
            <a:r>
              <a:rPr lang="ru-RU" dirty="0"/>
              <a:t>3.	Знание своего предмета  и умение сделать его доступным</a:t>
            </a:r>
          </a:p>
          <a:p>
            <a:r>
              <a:rPr lang="ru-RU" dirty="0"/>
              <a:t>4.	Поддержание дисциплины</a:t>
            </a:r>
          </a:p>
          <a:p>
            <a:r>
              <a:rPr lang="ru-RU" dirty="0"/>
              <a:t>5.	Личное обаяние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859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	Знание своего предмета  и умение сделать его доступным</a:t>
            </a:r>
          </a:p>
          <a:p>
            <a:r>
              <a:rPr lang="ru-RU" dirty="0"/>
              <a:t>2.	Умение заметить и поддержать любой успех ученика</a:t>
            </a:r>
          </a:p>
          <a:p>
            <a:r>
              <a:rPr lang="ru-RU" dirty="0"/>
              <a:t>3.	Тактичность и корректность</a:t>
            </a:r>
          </a:p>
          <a:p>
            <a:r>
              <a:rPr lang="ru-RU" dirty="0"/>
              <a:t>4.	Единые требования ко всем учащимся</a:t>
            </a:r>
          </a:p>
          <a:p>
            <a:r>
              <a:rPr lang="ru-RU" dirty="0"/>
              <a:t>5.	Признание своих ошибок, объективная оценка знаний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29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самообучение (</a:t>
            </a:r>
            <a:r>
              <a:rPr lang="ru-RU" dirty="0" err="1"/>
              <a:t>самонаучение</a:t>
            </a:r>
            <a:r>
              <a:rPr lang="ru-RU" dirty="0"/>
              <a:t>) в узком смысле и </a:t>
            </a:r>
            <a:r>
              <a:rPr lang="ru-RU" dirty="0" err="1"/>
              <a:t>самосозидание</a:t>
            </a:r>
            <a:r>
              <a:rPr lang="ru-RU" dirty="0"/>
              <a:t> (создание себя) в широком смысле.</a:t>
            </a:r>
          </a:p>
        </p:txBody>
      </p:sp>
    </p:spTree>
    <p:extLst>
      <p:ext uri="{BB962C8B-B14F-4D97-AF65-F5344CB8AC3E}">
        <p14:creationId xmlns="" xmlns:p14="http://schemas.microsoft.com/office/powerpoint/2010/main" val="29166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«Творчество-это всякая деятельность человека, который создает нечто новое</a:t>
            </a:r>
            <a:r>
              <a:rPr lang="ru-RU" dirty="0" smtClean="0"/>
              <a:t>, все </a:t>
            </a:r>
            <a:r>
              <a:rPr lang="ru-RU" dirty="0"/>
              <a:t>равно, будет ли это созданием какой-либо вещи внешнего мира или построением ума или чувства, живущего в самом человеке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Л.С.Выготский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48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«21 век- это начало новой земной цивилизации, </a:t>
            </a:r>
            <a:r>
              <a:rPr lang="ru-RU" dirty="0" err="1"/>
              <a:t>возникающейиз</a:t>
            </a:r>
            <a:r>
              <a:rPr lang="ru-RU" dirty="0"/>
              <a:t> процессов глобализации, информатизации, автоматизации, инновационной экономики, в корне меняющих роль человека в производстве, а вместе с тем меняющих роль образовательной и научной сферы в жизни общества».</a:t>
            </a:r>
          </a:p>
        </p:txBody>
      </p:sp>
    </p:spTree>
    <p:extLst>
      <p:ext uri="{BB962C8B-B14F-4D97-AF65-F5344CB8AC3E}">
        <p14:creationId xmlns="" xmlns:p14="http://schemas.microsoft.com/office/powerpoint/2010/main" val="15687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Недостаточный </a:t>
            </a:r>
            <a:r>
              <a:rPr lang="ru-RU" dirty="0"/>
              <a:t>уровень качества знаний, умений и навыков учащихся, особенно естественно- математического направления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уровня качества знаний в 6-8 классах</a:t>
            </a:r>
          </a:p>
          <a:p>
            <a:r>
              <a:rPr lang="ru-RU" dirty="0" smtClean="0"/>
              <a:t>Низкое </a:t>
            </a:r>
            <a:r>
              <a:rPr lang="ru-RU" dirty="0"/>
              <a:t>качество </a:t>
            </a:r>
            <a:r>
              <a:rPr lang="ru-RU" dirty="0" err="1"/>
              <a:t>формтрования</a:t>
            </a:r>
            <a:r>
              <a:rPr lang="ru-RU" dirty="0"/>
              <a:t> ОУУН</a:t>
            </a:r>
          </a:p>
          <a:p>
            <a:r>
              <a:rPr lang="ru-RU" dirty="0" smtClean="0"/>
              <a:t>Тенденция </a:t>
            </a:r>
            <a:r>
              <a:rPr lang="ru-RU" dirty="0" err="1"/>
              <a:t>сниженгия</a:t>
            </a:r>
            <a:r>
              <a:rPr lang="ru-RU" dirty="0"/>
              <a:t> познавательного интереса к предмету</a:t>
            </a:r>
          </a:p>
          <a:p>
            <a:r>
              <a:rPr lang="ru-RU" dirty="0" smtClean="0"/>
              <a:t>Недостаточный </a:t>
            </a:r>
            <a:r>
              <a:rPr lang="ru-RU" dirty="0"/>
              <a:t>уровень методической работы с кадрами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495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286810" cy="6309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6782"/>
                <a:gridCol w="1897113"/>
                <a:gridCol w="1491009"/>
                <a:gridCol w="1511906"/>
              </a:tblGrid>
              <a:tr h="90373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 деятельности учителя по формированию организационных умений и навыков.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Перечень действий учителя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Использую систематически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Формирую частично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использую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261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1.Определяет цель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2.Определяет дидактическую задачу каждого этапа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25%</a:t>
                      </a:r>
                      <a:endParaRPr lang="ru-RU" b="1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3.Четко формулирует конечный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4.Разрабатывает алгоритм выполнения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614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5.Учит составлять алгоритм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15%</a:t>
                      </a:r>
                      <a:endParaRPr lang="ru-RU" b="1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6.Учит находить рациональные способы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614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7.Учит способам самопроверки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63261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8.Учат способам взаимопроверки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75%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80920" cy="439248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700" dirty="0" smtClean="0">
                <a:cs typeface="Aharoni" pitchFamily="2" charset="-79"/>
              </a:rPr>
              <a:t>Задачи</a:t>
            </a:r>
            <a:r>
              <a:rPr lang="ru-RU" sz="2700" dirty="0">
                <a:cs typeface="Aharoni" pitchFamily="2" charset="-79"/>
              </a:rPr>
              <a:t>: </a:t>
            </a:r>
            <a:br>
              <a:rPr lang="ru-RU" sz="2700" dirty="0">
                <a:cs typeface="Aharoni" pitchFamily="2" charset="-79"/>
              </a:rPr>
            </a:br>
            <a:r>
              <a:rPr lang="ru-RU" sz="2700" dirty="0">
                <a:cs typeface="Aharoni" pitchFamily="2" charset="-79"/>
              </a:rPr>
              <a:t>o	выявить положительные и отрицательные факторы, влияющие на процесс обучения, развития и воспитания, на качество образования обучающихся;</a:t>
            </a:r>
            <a:br>
              <a:rPr lang="ru-RU" sz="2700" dirty="0">
                <a:cs typeface="Aharoni" pitchFamily="2" charset="-79"/>
              </a:rPr>
            </a:br>
            <a:r>
              <a:rPr lang="ru-RU" sz="2700" dirty="0">
                <a:cs typeface="Aharoni" pitchFamily="2" charset="-79"/>
              </a:rPr>
              <a:t>o	разработать систему мер, направленных на улучшение качества школьной жизни</a:t>
            </a:r>
            <a:r>
              <a:rPr lang="ru-RU" sz="2700" dirty="0"/>
              <a:t>;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40233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29262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285720" y="357166"/>
          <a:ext cx="8429684" cy="61230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45174"/>
                <a:gridCol w="1929821"/>
                <a:gridCol w="1516716"/>
                <a:gridCol w="1537973"/>
              </a:tblGrid>
              <a:tr h="97502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 деятельности учителя по формированию информационных умений и навыков.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25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Перечень действий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Использую систематически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Формирую частично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использую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74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1.Уделяет внимание технике чтения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2.Обучает различным видам чтения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5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3.Обучает продуктивным методам работы с учебником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4.Учит писать план,конспект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5.Учит читать и составлять графики,схемы, таблицы, карты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5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6.Учит работать с дополнительной литературой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7.Проводит библиотечные уроки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285720" y="357166"/>
          <a:ext cx="8429684" cy="64142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45174"/>
                <a:gridCol w="1929821"/>
                <a:gridCol w="1516716"/>
                <a:gridCol w="1537973"/>
              </a:tblGrid>
              <a:tr h="97502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 деятельности учителя по формированию коммуникативных умений и навыков.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25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Перечень действий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Использую систематически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Формирую частично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использую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4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1.Развивает внимание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2.Обучает разным видам конспектирования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3.Создает ситуации для полемики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4.Использует метод беседы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5.Учит пересказывать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6.Учит списывать текст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-выписывать цитаты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-писать изложения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-писать сочинения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-писать рефераты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-писать рецензию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</a:p>
                  </a:txBody>
                  <a:tcPr marL="68580" marR="68580" marT="0" marB="0"/>
                </a:tc>
              </a:tr>
              <a:tr h="385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-писать статью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385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-писать заявление, автобиографию, протокол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285720" y="357166"/>
          <a:ext cx="8429684" cy="6414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14776"/>
                <a:gridCol w="1857388"/>
                <a:gridCol w="1428760"/>
                <a:gridCol w="1428760"/>
              </a:tblGrid>
              <a:tr h="975022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 деятельности учителя по формированию интеллектуальных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умений и навыков.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25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Перечень действий учителя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</a:rPr>
                        <a:t>Использую систематически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Формирую частично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использую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1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1.Учит анализировать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-сравнивать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-классифицировать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-обобщать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-абстрагировать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-синтезировать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35%</a:t>
                      </a: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-выделять главную мысль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 синтезировать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-отвечать на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2.Развивает логику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3.Проводит уроки в интерактивном режиме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  <a:tr h="385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4.Предусматривает задания творческого характера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5.Формирует вычислительные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642920"/>
          <a:ext cx="8286808" cy="5572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2585"/>
                <a:gridCol w="2320477"/>
                <a:gridCol w="1823746"/>
              </a:tblGrid>
              <a:tr h="1263821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 деятельности учителей по формированию </a:t>
                      </a:r>
                      <a:r>
                        <a:rPr lang="ru-RU" sz="2400" b="1" kern="1200" dirty="0" err="1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общеучебных</a:t>
                      </a:r>
                      <a:r>
                        <a:rPr lang="ru-RU" sz="2400" b="1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умений и навыков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Виды ОУУН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Использую систематически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Формирую частично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1.Организационные умения и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86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2.Информационные умения и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86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3.Коммуникативные умения и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</a:tr>
              <a:tr h="861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4.Интеллектуальные умения и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Нововведения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настоящее время обществу необходимо поколение молодых людей, которые будут чувствовать себя адекватно в новой обстановке, умеющих мобильно ориентироваться в потоке информации, компетентно разрешать вопрос, возникающие в личной и профессиональной сфере жизни;</a:t>
            </a:r>
          </a:p>
          <a:p>
            <a:r>
              <a:rPr lang="ru-RU" dirty="0" smtClean="0"/>
              <a:t>возрос </a:t>
            </a:r>
            <a:r>
              <a:rPr lang="ru-RU" dirty="0"/>
              <a:t>поток информации, поэтому необходимо научить ученика выбирать необходимую информацию;</a:t>
            </a:r>
          </a:p>
          <a:p>
            <a:r>
              <a:rPr lang="ru-RU" dirty="0" smtClean="0"/>
              <a:t>21 </a:t>
            </a:r>
            <a:r>
              <a:rPr lang="ru-RU" dirty="0"/>
              <a:t>век – век новейших технологий, больших требований, поэтому по – старому учить невозможно. Задача школы – научить учиться, а не просто дать готовую информацию.</a:t>
            </a:r>
          </a:p>
        </p:txBody>
      </p:sp>
    </p:spTree>
    <p:extLst>
      <p:ext uri="{BB962C8B-B14F-4D97-AF65-F5344CB8AC3E}">
        <p14:creationId xmlns="" xmlns:p14="http://schemas.microsoft.com/office/powerpoint/2010/main" val="21715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каждого из нас: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научить детей учиться;</a:t>
            </a:r>
          </a:p>
          <a:p>
            <a:r>
              <a:rPr lang="ru-RU" dirty="0" smtClean="0"/>
              <a:t>переход </a:t>
            </a:r>
            <a:r>
              <a:rPr lang="ru-RU" dirty="0"/>
              <a:t>от </a:t>
            </a:r>
            <a:r>
              <a:rPr lang="ru-RU" dirty="0" err="1"/>
              <a:t>ЗУНовской</a:t>
            </a:r>
            <a:r>
              <a:rPr lang="ru-RU" dirty="0"/>
              <a:t> системы к системе </a:t>
            </a:r>
            <a:r>
              <a:rPr lang="ru-RU" dirty="0" err="1"/>
              <a:t>деятельностной</a:t>
            </a:r>
            <a:r>
              <a:rPr lang="ru-RU" dirty="0"/>
              <a:t>;</a:t>
            </a:r>
          </a:p>
          <a:p>
            <a:r>
              <a:rPr lang="ru-RU" dirty="0" smtClean="0"/>
              <a:t>сформировать </a:t>
            </a:r>
            <a:r>
              <a:rPr lang="ru-RU" dirty="0"/>
              <a:t>ключевые компетенции;</a:t>
            </a:r>
          </a:p>
          <a:p>
            <a:r>
              <a:rPr lang="ru-RU" dirty="0" smtClean="0"/>
              <a:t>каждый </a:t>
            </a:r>
            <a:r>
              <a:rPr lang="ru-RU" dirty="0"/>
              <a:t>из нас должен владеть современными педагогическими технологиями;</a:t>
            </a:r>
          </a:p>
          <a:p>
            <a:r>
              <a:rPr lang="ru-RU" dirty="0" smtClean="0"/>
              <a:t>научить </a:t>
            </a:r>
            <a:r>
              <a:rPr lang="ru-RU" dirty="0"/>
              <a:t>детей брать на себя ответственность в принятии решений;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самого учителя.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29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- </a:t>
            </a:r>
            <a:r>
              <a:rPr lang="ru-RU" sz="5400" dirty="0"/>
              <a:t>это маленькая жизнь</a:t>
            </a:r>
          </a:p>
        </p:txBody>
      </p:sp>
    </p:spTree>
    <p:extLst>
      <p:ext uri="{BB962C8B-B14F-4D97-AF65-F5344CB8AC3E}">
        <p14:creationId xmlns="" xmlns:p14="http://schemas.microsoft.com/office/powerpoint/2010/main" val="12803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педсовета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	Администрации школы принять меры для качественной реализации плана школы, отражающего инновационные процессы школы.</a:t>
            </a:r>
          </a:p>
          <a:p>
            <a:r>
              <a:rPr lang="ru-RU" dirty="0"/>
              <a:t>2.	Учителям школы </a:t>
            </a:r>
          </a:p>
          <a:p>
            <a:r>
              <a:rPr lang="ru-RU" dirty="0"/>
              <a:t>•	в образовательной деятельности сместить акцент на практическое применение знаний, </a:t>
            </a:r>
          </a:p>
          <a:p>
            <a:r>
              <a:rPr lang="ru-RU" dirty="0"/>
              <a:t>•	включать учащихся в активную поисковую творческую деятельность</a:t>
            </a:r>
          </a:p>
          <a:p>
            <a:r>
              <a:rPr lang="ru-RU" dirty="0"/>
              <a:t>•	применять деятельный подход в обучении</a:t>
            </a:r>
          </a:p>
          <a:p>
            <a:r>
              <a:rPr lang="ru-RU" dirty="0"/>
              <a:t>•	создавать условия для подготовки старшеклассников к продолжению    образования</a:t>
            </a:r>
          </a:p>
          <a:p>
            <a:r>
              <a:rPr lang="ru-RU" dirty="0"/>
              <a:t>•	активнее внедрять ИКТ-технологии </a:t>
            </a:r>
          </a:p>
          <a:p>
            <a:r>
              <a:rPr lang="ru-RU" dirty="0"/>
              <a:t>•	повысить воспитательный потенциал уроков </a:t>
            </a:r>
          </a:p>
          <a:p>
            <a:r>
              <a:rPr lang="ru-RU" dirty="0"/>
              <a:t>•	продолжать систематическую целенаправленную работу по формированию ОУУН , обеспечивая постепенный переход к формированию УУД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3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педсовета: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3.	</a:t>
            </a:r>
            <a:r>
              <a:rPr lang="ru-RU" dirty="0" err="1"/>
              <a:t>Зам.директора</a:t>
            </a:r>
            <a:r>
              <a:rPr lang="ru-RU" dirty="0"/>
              <a:t> по УВР систематизировать опыт учителей начальной школы с целью создания  банка идей и единого образовательного пространства  по формированию УУД.</a:t>
            </a:r>
          </a:p>
          <a:p>
            <a:r>
              <a:rPr lang="ru-RU" dirty="0"/>
              <a:t>4.	Педагогам школы пересмотреть свои темы самообразования и  выбрать тему с учетом методической темы школы.</a:t>
            </a:r>
          </a:p>
          <a:p>
            <a:r>
              <a:rPr lang="ru-RU" dirty="0"/>
              <a:t>5.	Для создания эффективной методической работы  развивать обмен опытом учителей школы в рамках декад методического мастерства, методических объединений, педсоветов, семинаров, круглых </a:t>
            </a:r>
            <a:r>
              <a:rPr lang="ru-RU" dirty="0" err="1"/>
              <a:t>столов.Зам.директора</a:t>
            </a:r>
            <a:r>
              <a:rPr lang="ru-RU" dirty="0"/>
              <a:t> по УВР организовать проведение единой методической недели.</a:t>
            </a:r>
          </a:p>
          <a:p>
            <a:r>
              <a:rPr lang="ru-RU" dirty="0"/>
              <a:t>6.	Заместителю директора по ВР осуществлять сопровождение образовательной программы по социализации и индивидуализации личности учащихся</a:t>
            </a:r>
          </a:p>
          <a:p>
            <a:r>
              <a:rPr lang="ru-RU" dirty="0"/>
              <a:t>7.	Методическому совету разработать и утвердить положение о Портфолио  учителя.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25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Если в современном обществе мы не будем иметь людей, которые конструктивно реагируют на малейшие изменения в общем развитии, мы можем погибнуть, и это будет та цена, которую мы все заплатим за отсутствие «</a:t>
            </a:r>
            <a:r>
              <a:rPr lang="ru-RU" b="1" dirty="0" err="1" smtClean="0"/>
              <a:t>творческости</a:t>
            </a:r>
            <a:r>
              <a:rPr lang="ru-RU" b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                               </a:t>
            </a:r>
            <a:r>
              <a:rPr lang="ru-RU" b="1" i="1" dirty="0" err="1" smtClean="0"/>
              <a:t>К.Роджерс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/>
              <a:t>Личность учителя является ведущим фактором любого обучения</a:t>
            </a:r>
            <a:endParaRPr lang="ru-RU" sz="60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Урок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это зеркало общей и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педагогической культуры учителя,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мерило его интеллектуального богатства ,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показатель его кругозора. эрудиции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                                   </a:t>
            </a:r>
            <a:r>
              <a:rPr lang="ru-RU" sz="3600" b="1" i="1" dirty="0" smtClean="0"/>
              <a:t>В.А. Сухомлинский</a:t>
            </a:r>
            <a:endParaRPr lang="ru-RU" sz="36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Самым редким даром является оригинальность личности и мышления. Одно это качество может компенсировать недостаток всех остальных. Ведущим же качеством можно считать энтузиазм, поскольку без мотивации к исследовательской работе остальные качества лишаются смысла.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</a:t>
            </a:r>
            <a:r>
              <a:rPr lang="ru-RU" b="1" i="1" dirty="0" err="1" smtClean="0"/>
              <a:t>Ганс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Селье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Ученик умственно воспитывается лишь тогда, когда по отношению к знаниям он занимает не пассивную, а деятельную позицию. Только при этом условии учение, познание доставляет ему глубокие чувства радости, удовлетворенности, взволнованности, эмоциональной приподнятости.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      </a:t>
            </a:r>
            <a:r>
              <a:rPr lang="ru-RU" b="1" i="1" dirty="0" smtClean="0"/>
              <a:t>В.А. Сухомлинский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Актуальный [от лат. </a:t>
            </a:r>
            <a:r>
              <a:rPr lang="ru-RU" dirty="0" err="1"/>
              <a:t>actualis</a:t>
            </a:r>
            <a:r>
              <a:rPr lang="ru-RU" dirty="0"/>
              <a:t> – деятельный] означает важный, существенный для настоящего времени</a:t>
            </a:r>
          </a:p>
        </p:txBody>
      </p:sp>
    </p:spTree>
    <p:extLst>
      <p:ext uri="{BB962C8B-B14F-4D97-AF65-F5344CB8AC3E}">
        <p14:creationId xmlns="" xmlns:p14="http://schemas.microsoft.com/office/powerpoint/2010/main" val="17254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1401</Words>
  <Application>Microsoft Office PowerPoint</Application>
  <PresentationFormat>Экран (4:3)</PresentationFormat>
  <Paragraphs>325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NewsPrint</vt:lpstr>
      <vt:lpstr>         «Современная школа: обучение + ?»</vt:lpstr>
      <vt:lpstr>Слайд 2</vt:lpstr>
      <vt:lpstr>                Задачи:  o выявить положительные и отрицательные факторы, влияющие на процесс обучения, развития и воспитания, на качество образования обучающихся; o разработать систему мер, направленных на улучшение качества школьной жизни; </vt:lpstr>
      <vt:lpstr>Слайд 4</vt:lpstr>
      <vt:lpstr>Слайд 5</vt:lpstr>
      <vt:lpstr>Урок –</vt:lpstr>
      <vt:lpstr>Слайд 7</vt:lpstr>
      <vt:lpstr>Слайд 8</vt:lpstr>
      <vt:lpstr>Слайд 9</vt:lpstr>
      <vt:lpstr>Слайд 10</vt:lpstr>
      <vt:lpstr>Виктимизация</vt:lpstr>
      <vt:lpstr>Слайд 12</vt:lpstr>
      <vt:lpstr>Современный урок-</vt:lpstr>
      <vt:lpstr>Слайд 14</vt:lpstr>
      <vt:lpstr>Критерии современного урока</vt:lpstr>
      <vt:lpstr>Системно-деятельностный подход</vt:lpstr>
      <vt:lpstr>Педагогическое мастерство</vt:lpstr>
      <vt:lpstr>11 класс</vt:lpstr>
      <vt:lpstr>10 класс</vt:lpstr>
      <vt:lpstr>9 класс</vt:lpstr>
      <vt:lpstr>8 класс</vt:lpstr>
      <vt:lpstr>7 класс</vt:lpstr>
      <vt:lpstr>6 класс</vt:lpstr>
      <vt:lpstr>Учителя</vt:lpstr>
      <vt:lpstr>Самообразование</vt:lpstr>
      <vt:lpstr>Слайд 26</vt:lpstr>
      <vt:lpstr>Слайд 27</vt:lpstr>
      <vt:lpstr>Проблемы</vt:lpstr>
      <vt:lpstr>Слайд 29</vt:lpstr>
      <vt:lpstr>Слайд 30</vt:lpstr>
      <vt:lpstr>Слайд 31</vt:lpstr>
      <vt:lpstr>Слайд 32</vt:lpstr>
      <vt:lpstr>Слайд 33</vt:lpstr>
      <vt:lpstr>Нововведения</vt:lpstr>
      <vt:lpstr>Роль каждого из нас:</vt:lpstr>
      <vt:lpstr>Школа-</vt:lpstr>
      <vt:lpstr>Решения педсовета</vt:lpstr>
      <vt:lpstr>Решения педсовета: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«Современная школа: обучение + ?»</dc:title>
  <cp:lastModifiedBy>WIN7XP</cp:lastModifiedBy>
  <cp:revision>41</cp:revision>
  <dcterms:modified xsi:type="dcterms:W3CDTF">2012-11-12T06:32:49Z</dcterms:modified>
</cp:coreProperties>
</file>