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5" r:id="rId11"/>
    <p:sldId id="270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717" autoAdjust="0"/>
  </p:normalViewPr>
  <p:slideViewPr>
    <p:cSldViewPr>
      <p:cViewPr varScale="1">
        <p:scale>
          <a:sx n="87" d="100"/>
          <a:sy n="87" d="100"/>
        </p:scale>
        <p:origin x="-10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A14D1-4D90-4BDE-88F5-FD91DEF4F7E0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8F3AD-A5ED-47C8-AB76-CF7D4714EC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319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8F3AD-A5ED-47C8-AB76-CF7D4714EC4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8F3AD-A5ED-47C8-AB76-CF7D4714EC4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9A25-2522-4586-8C13-88B36819A97E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8C3C-4003-4CED-B86D-3C159EB32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9A25-2522-4586-8C13-88B36819A97E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8C3C-4003-4CED-B86D-3C159EB32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9A25-2522-4586-8C13-88B36819A97E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8C3C-4003-4CED-B86D-3C159EB32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9A25-2522-4586-8C13-88B36819A97E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8C3C-4003-4CED-B86D-3C159EB32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9A25-2522-4586-8C13-88B36819A97E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8C3C-4003-4CED-B86D-3C159EB32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9A25-2522-4586-8C13-88B36819A97E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8C3C-4003-4CED-B86D-3C159EB32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9A25-2522-4586-8C13-88B36819A97E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8C3C-4003-4CED-B86D-3C159EB32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9A25-2522-4586-8C13-88B36819A97E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8C3C-4003-4CED-B86D-3C159EB32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9A25-2522-4586-8C13-88B36819A97E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8C3C-4003-4CED-B86D-3C159EB32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9A25-2522-4586-8C13-88B36819A97E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8C3C-4003-4CED-B86D-3C159EB32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9A25-2522-4586-8C13-88B36819A97E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8C3C-4003-4CED-B86D-3C159EB32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59A25-2522-4586-8C13-88B36819A97E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8C3C-4003-4CED-B86D-3C159EB32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avydkova.lghost.ru/eto17.php" TargetMode="External"/><Relationship Id="rId7" Type="http://schemas.openxmlformats.org/officeDocument/2006/relationships/hyperlink" Target="http://www.gatchina.org/" TargetMode="External"/><Relationship Id="rId2" Type="http://schemas.openxmlformats.org/officeDocument/2006/relationships/hyperlink" Target="http://vse-ok.ucoz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vashaibolit.ru/1278-gemoglobin-lechenie-narodnymi-sredstvami.html" TargetMode="External"/><Relationship Id="rId5" Type="http://schemas.openxmlformats.org/officeDocument/2006/relationships/hyperlink" Target="http://www.forum.inoe.name/" TargetMode="External"/><Relationship Id="rId4" Type="http://schemas.openxmlformats.org/officeDocument/2006/relationships/hyperlink" Target="http://www.dailymail.co.u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628800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Презентация </a:t>
            </a:r>
            <a:r>
              <a:rPr lang="ru-RU" sz="3200" b="1" dirty="0" smtClean="0">
                <a:solidFill>
                  <a:schemeClr val="accent2"/>
                </a:solidFill>
              </a:rPr>
              <a:t>создана Чапуриной А.И.</a:t>
            </a:r>
            <a:endParaRPr lang="ru-RU" sz="32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лена\Desktop\1272745988_559px-blood_compatibility.svg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340768"/>
            <a:ext cx="4680520" cy="405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260648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chemeClr val="accent2"/>
                </a:solidFill>
              </a:rPr>
              <a:t>                  </a:t>
            </a:r>
            <a:r>
              <a:rPr lang="ru-RU" sz="3600" b="1" dirty="0" smtClean="0">
                <a:solidFill>
                  <a:schemeClr val="accent2"/>
                </a:solidFill>
              </a:rPr>
              <a:t>Правило </a:t>
            </a:r>
            <a:r>
              <a:rPr lang="ru-RU" sz="3600" b="1" dirty="0" err="1" smtClean="0">
                <a:solidFill>
                  <a:schemeClr val="accent2"/>
                </a:solidFill>
              </a:rPr>
              <a:t>Отенберга</a:t>
            </a:r>
            <a:r>
              <a:rPr lang="ru-RU" sz="3600" b="1" dirty="0" smtClean="0">
                <a:solidFill>
                  <a:schemeClr val="accent2"/>
                </a:solidFill>
              </a:rPr>
              <a:t> 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0152" y="2276872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Первая группа крови – универсальный донор.</a:t>
            </a:r>
          </a:p>
          <a:p>
            <a:endParaRPr lang="ru-RU" b="1" dirty="0"/>
          </a:p>
          <a:p>
            <a:r>
              <a:rPr lang="ru-RU" b="1" dirty="0" smtClean="0"/>
              <a:t>Четвертая группа крови – универсальный акцептор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12160" y="4005064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Вливать не более 500 мл во избежание реакции  агглютинации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72e95a9249988fa0b09cc373a12c46cd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988840"/>
            <a:ext cx="6768752" cy="424847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26064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   </a:t>
            </a:r>
            <a:r>
              <a:rPr lang="ru-RU" sz="3600" b="1" dirty="0" smtClean="0">
                <a:solidFill>
                  <a:schemeClr val="accent2"/>
                </a:solidFill>
              </a:rPr>
              <a:t>Добровольное   донорство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112474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</a:t>
            </a:r>
            <a:r>
              <a:rPr lang="ru-RU" b="1" dirty="0" smtClean="0"/>
              <a:t>14 июня – день Донора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b1605ba674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1" y="1332678"/>
            <a:ext cx="7794701" cy="49046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47667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Искусственные  заменители крови</a:t>
            </a:r>
            <a:endParaRPr lang="ru-RU" sz="3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1244310114_beloyarce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908720"/>
            <a:ext cx="1619250" cy="24955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18864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Создатель </a:t>
            </a:r>
            <a:r>
              <a:rPr lang="ru-RU" sz="3600" b="1" dirty="0" err="1" smtClean="0">
                <a:solidFill>
                  <a:schemeClr val="accent2"/>
                </a:solidFill>
              </a:rPr>
              <a:t>голубой</a:t>
            </a:r>
            <a:r>
              <a:rPr lang="ru-RU" sz="3600" b="1" dirty="0" smtClean="0">
                <a:solidFill>
                  <a:schemeClr val="accent2"/>
                </a:solidFill>
              </a:rPr>
              <a:t> крови - </a:t>
            </a:r>
            <a:r>
              <a:rPr lang="ru-RU" sz="3600" b="1" dirty="0" err="1" smtClean="0">
                <a:solidFill>
                  <a:schemeClr val="accent2"/>
                </a:solidFill>
              </a:rPr>
              <a:t>перфторана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2380134"/>
            <a:ext cx="21672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980728"/>
            <a:ext cx="612068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Профессор </a:t>
            </a:r>
            <a:r>
              <a:rPr lang="ru-RU" sz="2200" b="1" dirty="0" smtClean="0"/>
              <a:t>Феликс Федорович </a:t>
            </a:r>
            <a:r>
              <a:rPr lang="ru-RU" sz="2200" b="1" dirty="0" err="1" smtClean="0"/>
              <a:t>Белоярцев</a:t>
            </a:r>
            <a:r>
              <a:rPr lang="ru-RU" sz="2200" b="1" dirty="0" smtClean="0"/>
              <a:t>  </a:t>
            </a:r>
            <a:r>
              <a:rPr lang="ru-RU" b="1" dirty="0" smtClean="0"/>
              <a:t>изобрёл препарат – заменитель человеческой крови – </a:t>
            </a:r>
            <a:r>
              <a:rPr lang="ru-RU" b="1" dirty="0" err="1" smtClean="0"/>
              <a:t>перфторан</a:t>
            </a:r>
            <a:r>
              <a:rPr lang="ru-RU" b="1" dirty="0" smtClean="0"/>
              <a:t>. В основу нового препарата были положены перфторированные углероды, способные растворять в себе  кислород и углекислый газ , т. е выполнять функции газообмена, как природная кровь. Это жидкость голубоватого цвета могла доставлять кислород через мельчайшие капилляры. </a:t>
            </a:r>
            <a:endParaRPr lang="ru-RU" b="1" dirty="0"/>
          </a:p>
        </p:txBody>
      </p:sp>
      <p:pic>
        <p:nvPicPr>
          <p:cNvPr id="9" name="Рисунок 8" descr="C:\Users\Елена\Desktop\Image62.gif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7704" y="3861048"/>
            <a:ext cx="5940425" cy="257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412776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            В презентации были использованы сайты:</a:t>
            </a:r>
          </a:p>
          <a:p>
            <a:endParaRPr lang="ru-RU" sz="2400" b="1" dirty="0" smtClean="0">
              <a:solidFill>
                <a:schemeClr val="accent2"/>
              </a:solidFill>
            </a:endParaRPr>
          </a:p>
          <a:p>
            <a:endParaRPr lang="ru-RU" sz="2400" b="1" dirty="0" smtClean="0">
              <a:solidFill>
                <a:schemeClr val="accent2"/>
              </a:solidFill>
            </a:endParaRPr>
          </a:p>
          <a:p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90888" y="2204864"/>
            <a:ext cx="1562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hlinkClick r:id="rId2"/>
              </a:rPr>
              <a:t>vse-ok.ucoz.ru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220486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hlinkClick r:id="rId3"/>
              </a:rPr>
              <a:t>davydkova.lghost.ru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220486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hlinkClick r:id="rId4"/>
              </a:rPr>
              <a:t>www.dailymail.co.uk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3068961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http://ospk-ro.ucoz.ru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306896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http://suntime.ucoz.ru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816" y="386104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hlinkClick r:id="rId5"/>
              </a:rPr>
              <a:t>www.forum.inoe.name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012160" y="378904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hlinkClick r:id="rId6"/>
              </a:rPr>
              <a:t>www.vashaibolit.ru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115616" y="38610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.</a:t>
            </a:r>
            <a:r>
              <a:rPr lang="en-US" b="1" dirty="0" err="1" smtClean="0">
                <a:solidFill>
                  <a:schemeClr val="accent2"/>
                </a:solidFill>
              </a:rPr>
              <a:t>critical.ru</a:t>
            </a:r>
            <a:r>
              <a:rPr lang="en-US" dirty="0" smtClean="0">
                <a:solidFill>
                  <a:schemeClr val="accent2"/>
                </a:solidFill>
              </a:rPr>
              <a:t>/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5856" y="486916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hlinkClick r:id="rId7"/>
              </a:rPr>
              <a:t>www.gatchina.org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440159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 Тканевая совместимость и переливание крови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3" name="Picture 1" descr="C:\Users\Елена\Desktop\кровь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2060848"/>
            <a:ext cx="4070226" cy="4070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Гиппократ</a:t>
            </a:r>
            <a:r>
              <a:rPr lang="ru-RU" sz="2800" b="1" dirty="0" smtClean="0">
                <a:solidFill>
                  <a:schemeClr val="accent2"/>
                </a:solidFill>
              </a:rPr>
              <a:t>  </a:t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1800" b="1" dirty="0" smtClean="0">
                <a:solidFill>
                  <a:schemeClr val="accent2"/>
                </a:solidFill>
              </a:rPr>
              <a:t>(460-377 до н.э.)</a:t>
            </a:r>
            <a:endParaRPr lang="ru-RU" sz="1800" b="1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:\Users\Елена\Desktop\www.sverh-chelovek.r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6774" y="1600200"/>
            <a:ext cx="371045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2"/>
                </a:solidFill>
              </a:rPr>
              <a:t>Д. Б. Дени</a:t>
            </a:r>
            <a:endParaRPr lang="ru-RU" sz="4000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C:\Users\Елена\Desktop\00008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387850" y="851694"/>
            <a:ext cx="3486150" cy="4695825"/>
          </a:xfrm>
          <a:prstGeom prst="rect">
            <a:avLst/>
          </a:prstGeom>
          <a:noFill/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467544" y="1772816"/>
            <a:ext cx="3008313" cy="4353347"/>
          </a:xfrm>
        </p:spPr>
        <p:txBody>
          <a:bodyPr>
            <a:normAutofit/>
          </a:bodyPr>
          <a:lstStyle/>
          <a:p>
            <a:r>
              <a:rPr lang="ru-RU" sz="2400" b="1" dirty="0"/>
              <a:t>А в 1667 году французский ученый  Д.Б. </a:t>
            </a:r>
            <a:r>
              <a:rPr lang="ru-RU" sz="2400" b="1" dirty="0" err="1"/>
              <a:t>Дени</a:t>
            </a:r>
            <a:r>
              <a:rPr lang="ru-RU" sz="2400" b="1" dirty="0"/>
              <a:t> произвел первое переливание крови от животных к человеку. </a:t>
            </a:r>
            <a:r>
              <a:rPr lang="ru-RU" sz="2800" b="1" dirty="0"/>
              <a:t>   </a:t>
            </a:r>
          </a:p>
          <a:p>
            <a:endParaRPr lang="ru-RU" sz="2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63888" y="1340768"/>
            <a:ext cx="4680520" cy="482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dirty="0" err="1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H="1">
            <a:off x="467544" y="404664"/>
            <a:ext cx="8317552" cy="108012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2"/>
                </a:solidFill>
              </a:rPr>
              <a:t>Первое переливание крови человеку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3" name="Picture 1" descr="C:\Users\Елена\Desktop\ПК-от-животного-человеку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67544" y="1556792"/>
            <a:ext cx="3956261" cy="4525963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Это была технически очень сложная операция. Ведь полая инъекционная игла ещё не была изобретена и  качестве иглы использовали птичье перо. А в качестве шприца- рыбий пузырь. </a:t>
            </a:r>
            <a:r>
              <a:rPr lang="ru-RU" b="1" dirty="0" err="1"/>
              <a:t>Дени</a:t>
            </a:r>
            <a:r>
              <a:rPr lang="ru-RU" b="1" dirty="0"/>
              <a:t> перелил  один стакан крови от ягнёнка больному юноше, страдающему лихорадкой. Больной пережил тяжёлую аллергическую реакцию, но </a:t>
            </a:r>
            <a:r>
              <a:rPr lang="ru-RU" b="1" dirty="0" smtClean="0"/>
              <a:t>поправился.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rot="10800000" flipV="1">
            <a:off x="-1044624" y="0"/>
            <a:ext cx="8200667" cy="89060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                   </a:t>
            </a:r>
            <a:r>
              <a:rPr lang="ru-RU" b="1" dirty="0" smtClean="0">
                <a:solidFill>
                  <a:schemeClr val="accent2"/>
                </a:solidFill>
              </a:rPr>
              <a:t> Первооткрыватели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9458" name="Picture 2" descr="C:\Users\Елена\Desktop\ytsHIxC99p6oh9lxeQJF6nUmo1_5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395536" y="980728"/>
            <a:ext cx="3421460" cy="2742654"/>
          </a:xfrm>
          <a:prstGeom prst="rect">
            <a:avLst/>
          </a:prstGeom>
          <a:noFill/>
        </p:spPr>
      </p:pic>
      <p:pic>
        <p:nvPicPr>
          <p:cNvPr id="19459" name="Picture 3" descr="C:\Users\Елена\Desktop\91237006820110220513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 bwMode="auto">
          <a:xfrm>
            <a:off x="5824938" y="2996952"/>
            <a:ext cx="2707501" cy="30767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19672" y="4437112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1</a:t>
            </a:r>
            <a:r>
              <a:rPr lang="ru-RU" sz="1400" b="1" dirty="0" smtClean="0"/>
              <a:t>873 -1921</a:t>
            </a:r>
          </a:p>
          <a:p>
            <a:pPr algn="just"/>
            <a:r>
              <a:rPr lang="ru-RU" sz="2000" b="1" dirty="0" smtClean="0"/>
              <a:t>Ян Янский.</a:t>
            </a:r>
            <a:r>
              <a:rPr lang="ru-RU" b="1" dirty="0" smtClean="0"/>
              <a:t> Изучая агглютинацию  он </a:t>
            </a:r>
            <a:br>
              <a:rPr lang="ru-RU" b="1" dirty="0" smtClean="0"/>
            </a:br>
            <a:r>
              <a:rPr lang="ru-RU" b="1" dirty="0" smtClean="0"/>
              <a:t>пришёл к выводу о существовании 4  группы крови и дал точное описание всей системы групп крови.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51920" y="908720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.</a:t>
            </a:r>
            <a:r>
              <a:rPr lang="ru-RU" sz="1600" b="1" dirty="0" smtClean="0"/>
              <a:t>1868 - 1943</a:t>
            </a:r>
          </a:p>
          <a:p>
            <a:r>
              <a:rPr lang="ru-RU" sz="2000" b="1" dirty="0" smtClean="0"/>
              <a:t>Карл  </a:t>
            </a:r>
            <a:r>
              <a:rPr lang="ru-RU" sz="2000" b="1" dirty="0" err="1" smtClean="0"/>
              <a:t>Ландштейнер</a:t>
            </a:r>
            <a:r>
              <a:rPr lang="ru-RU" sz="1600" b="1" dirty="0" smtClean="0"/>
              <a:t>. </a:t>
            </a:r>
          </a:p>
          <a:p>
            <a:r>
              <a:rPr lang="ru-RU" sz="1600" b="1" dirty="0" smtClean="0"/>
              <a:t> </a:t>
            </a:r>
            <a:r>
              <a:rPr lang="ru-RU" b="1" dirty="0" smtClean="0"/>
              <a:t>В 1900 г. Открыл 3 основные группы крови. В 1830 г. Был удостоен Нобелевской премии.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Поверхностные антигены клеток крови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5" name="Содержимое 4" descr="C:\Users\Елена\Desktop\0055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2249628"/>
            <a:ext cx="4038600" cy="322710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400" b="1" dirty="0" smtClean="0"/>
              <a:t>     На поверхности эритроцита находятся особые белки, называемые антигенами: Антиген  А и Антиген В  или </a:t>
            </a:r>
            <a:r>
              <a:rPr lang="ru-RU" sz="2400" b="1" dirty="0" err="1" smtClean="0"/>
              <a:t>Агглютиногены</a:t>
            </a:r>
            <a:r>
              <a:rPr lang="ru-RU" sz="2400" b="1" dirty="0" smtClean="0"/>
              <a:t> А и В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</a:rPr>
              <a:t>В  плазме крови содержатся антитела (агглютинины) альфа и бета. При встрече одноимённых  антигенов А и В с антителами альфа и бета происходит агглютинация. </a:t>
            </a:r>
            <a:endParaRPr lang="ru-RU" sz="2000" dirty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</a:endParaRPr>
          </a:p>
        </p:txBody>
      </p:sp>
      <p:pic>
        <p:nvPicPr>
          <p:cNvPr id="5" name="Содержимое 4" descr="C:\Users\Елена\Desktop\0_phi0704l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988840"/>
            <a:ext cx="389877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Елена\Desktop\pic3_4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2492896"/>
            <a:ext cx="4038600" cy="2695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Елена\Desktop\article-1028274-01A7982200000578-632_468x344_popup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204864"/>
            <a:ext cx="5743178" cy="419661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44208" y="28529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II </a:t>
            </a:r>
            <a:r>
              <a:rPr lang="ru-RU" b="1" dirty="0" smtClean="0">
                <a:solidFill>
                  <a:schemeClr val="accent4"/>
                </a:solidFill>
              </a:rPr>
              <a:t>группа крови</a:t>
            </a: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208" y="37170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III </a:t>
            </a:r>
            <a:r>
              <a:rPr lang="ru-RU" b="1" dirty="0" smtClean="0">
                <a:solidFill>
                  <a:schemeClr val="accent4"/>
                </a:solidFill>
              </a:rPr>
              <a:t>группа крови</a:t>
            </a: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465313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IV</a:t>
            </a:r>
            <a:r>
              <a:rPr lang="ru-RU" b="1" dirty="0" smtClean="0">
                <a:solidFill>
                  <a:schemeClr val="accent4"/>
                </a:solidFill>
              </a:rPr>
              <a:t> группа крови</a:t>
            </a: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55892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I</a:t>
            </a:r>
            <a:r>
              <a:rPr lang="ru-RU" b="1" dirty="0" smtClean="0">
                <a:solidFill>
                  <a:schemeClr val="accent4"/>
                </a:solidFill>
              </a:rPr>
              <a:t> группа крови</a:t>
            </a: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26064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             </a:t>
            </a:r>
            <a:r>
              <a:rPr lang="ru-RU" sz="3600" b="1" dirty="0" smtClean="0">
                <a:solidFill>
                  <a:schemeClr val="accent2"/>
                </a:solidFill>
              </a:rPr>
              <a:t>Определение группы крови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105273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/>
                </a:solidFill>
              </a:rPr>
              <a:t>               Сыворотка                              Результат</a:t>
            </a:r>
            <a:endParaRPr lang="ru-RU" sz="2800" b="1" dirty="0">
              <a:solidFill>
                <a:schemeClr val="accent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1600" y="1916832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/>
                </a:solidFill>
              </a:rPr>
              <a:t>                 </a:t>
            </a:r>
            <a:r>
              <a:rPr lang="ru-RU" b="1" dirty="0" err="1" smtClean="0">
                <a:solidFill>
                  <a:schemeClr val="accent4"/>
                </a:solidFill>
              </a:rPr>
              <a:t>Анти-А</a:t>
            </a:r>
            <a:r>
              <a:rPr lang="ru-RU" b="1" dirty="0" smtClean="0">
                <a:solidFill>
                  <a:schemeClr val="accent4"/>
                </a:solidFill>
              </a:rPr>
              <a:t>        </a:t>
            </a:r>
            <a:r>
              <a:rPr lang="ru-RU" b="1" dirty="0" err="1" smtClean="0">
                <a:solidFill>
                  <a:schemeClr val="accent4"/>
                </a:solidFill>
              </a:rPr>
              <a:t>Анти-В</a:t>
            </a:r>
            <a:r>
              <a:rPr lang="ru-RU" b="1" dirty="0" smtClean="0">
                <a:solidFill>
                  <a:schemeClr val="accent4"/>
                </a:solidFill>
              </a:rPr>
              <a:t>      </a:t>
            </a:r>
            <a:r>
              <a:rPr lang="ru-RU" b="1" dirty="0" err="1" smtClean="0">
                <a:solidFill>
                  <a:schemeClr val="accent4"/>
                </a:solidFill>
              </a:rPr>
              <a:t>Анти-А</a:t>
            </a:r>
            <a:endParaRPr lang="ru-RU" b="1" dirty="0" smtClean="0">
              <a:solidFill>
                <a:schemeClr val="accent4"/>
              </a:solidFill>
            </a:endParaRPr>
          </a:p>
          <a:p>
            <a:r>
              <a:rPr lang="ru-RU" b="1" dirty="0" smtClean="0">
                <a:solidFill>
                  <a:schemeClr val="accent4"/>
                </a:solidFill>
              </a:rPr>
              <a:t>                                                         </a:t>
            </a:r>
            <a:r>
              <a:rPr lang="ru-RU" b="1" dirty="0" err="1" smtClean="0">
                <a:solidFill>
                  <a:schemeClr val="accent4"/>
                </a:solidFill>
              </a:rPr>
              <a:t>Анти-В</a:t>
            </a:r>
            <a:endParaRPr lang="ru-RU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442</TotalTime>
  <Words>325</Words>
  <Application>Microsoft Office PowerPoint</Application>
  <PresentationFormat>Экран (4:3)</PresentationFormat>
  <Paragraphs>50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 Тканевая совместимость и переливание крови</vt:lpstr>
      <vt:lpstr>Гиппократ   (460-377 до н.э.)</vt:lpstr>
      <vt:lpstr>Д. Б. Дени</vt:lpstr>
      <vt:lpstr>Первое переливание крови человеку </vt:lpstr>
      <vt:lpstr>                    Первооткрыватели</vt:lpstr>
      <vt:lpstr>Поверхностные антигены клеток крови</vt:lpstr>
      <vt:lpstr>В  плазме крови содержатся антитела (агглютинины) альфа и бета. При встрече одноимённых  антигенов А и В с антителами альфа и бета происходит агглютинация.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Тканевая совместимость и переливание крови</dc:title>
  <dc:creator>Елена</dc:creator>
  <cp:lastModifiedBy>777</cp:lastModifiedBy>
  <cp:revision>68</cp:revision>
  <dcterms:created xsi:type="dcterms:W3CDTF">2011-12-10T14:21:00Z</dcterms:created>
  <dcterms:modified xsi:type="dcterms:W3CDTF">2014-08-03T00:57:46Z</dcterms:modified>
</cp:coreProperties>
</file>