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74" r:id="rId7"/>
    <p:sldId id="264" r:id="rId8"/>
    <p:sldId id="275" r:id="rId9"/>
    <p:sldId id="266" r:id="rId10"/>
    <p:sldId id="276" r:id="rId11"/>
    <p:sldId id="267" r:id="rId12"/>
    <p:sldId id="268" r:id="rId13"/>
    <p:sldId id="273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43" autoAdjust="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3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0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22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86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2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86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11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10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00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4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13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1E914-05CF-4BAD-9057-024F90857C0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9358-468A-467E-A500-1AB7CBECF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9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Департамент образования города Москвы</a:t>
            </a:r>
            <a:br>
              <a:rPr lang="ru-RU" sz="2400" dirty="0" smtClean="0"/>
            </a:br>
            <a:r>
              <a:rPr lang="ru-RU" sz="2400" dirty="0" smtClean="0"/>
              <a:t>Государственное автономное образовательное учреждение</a:t>
            </a:r>
            <a:br>
              <a:rPr lang="ru-RU" sz="2400" dirty="0" smtClean="0"/>
            </a:br>
            <a:r>
              <a:rPr lang="ru-RU" sz="2400" dirty="0" smtClean="0"/>
              <a:t>среднего профессионального образования</a:t>
            </a:r>
            <a:br>
              <a:rPr lang="ru-RU" sz="2400" dirty="0" smtClean="0"/>
            </a:br>
            <a:r>
              <a:rPr lang="ru-RU" sz="2400" dirty="0" smtClean="0"/>
              <a:t>Технологический колледж №28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МЕТОДИЧЕСКАЯ РАЗРАБОТКА ПО ОРГАНИЗАЦИИ</a:t>
            </a:r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ВНЕАУДИТОРНОЙ САМОСТОЯТЕЛЬНОЙ РАБОТЫ</a:t>
            </a:r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ОБУЧАЮЩИХСЯ ПО ДИСЦИПЛИНЕ «ФИЗИКА»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900" b="1" dirty="0" smtClean="0"/>
          </a:p>
          <a:p>
            <a:pPr marL="0" indent="0" algn="ctr">
              <a:buNone/>
            </a:pPr>
            <a:r>
              <a:rPr lang="ru-RU" sz="2000" b="1" dirty="0" smtClean="0"/>
              <a:t>Специальность 260807 Технология продукции общественного питания</a:t>
            </a:r>
            <a:endParaRPr lang="ru-RU" sz="2000" b="1" dirty="0"/>
          </a:p>
          <a:p>
            <a:pPr marL="0" indent="0" algn="r">
              <a:buNone/>
            </a:pPr>
            <a:endParaRPr lang="ru-RU" sz="2400" dirty="0" smtClean="0"/>
          </a:p>
          <a:p>
            <a:pPr marL="0" indent="0" algn="r">
              <a:buNone/>
            </a:pPr>
            <a:r>
              <a:rPr lang="ru-RU" sz="2400" dirty="0" smtClean="0"/>
              <a:t>Разработчик: Иванова Лариса Юрьевна,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                                        преподаватель физики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8659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Календарный план: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dirty="0" smtClean="0">
                <a:solidFill>
                  <a:schemeClr val="tx1"/>
                </a:solidFill>
              </a:rPr>
              <a:t>конкретные мероприятия;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-ответственные;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-сроки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7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публичной защите необходимо подготовить портфолио проекта: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•	Готовый проект (продукт);</a:t>
            </a:r>
          </a:p>
          <a:p>
            <a:r>
              <a:rPr lang="ru-RU" dirty="0" smtClean="0"/>
              <a:t>•	Выступление (презентация проекта);</a:t>
            </a:r>
          </a:p>
          <a:p>
            <a:r>
              <a:rPr lang="ru-RU" dirty="0" smtClean="0"/>
              <a:t>•	Отчет о проекте;</a:t>
            </a:r>
          </a:p>
          <a:p>
            <a:r>
              <a:rPr lang="ru-RU" dirty="0" smtClean="0"/>
              <a:t>•	Календарь работы над проектом;</a:t>
            </a:r>
          </a:p>
          <a:p>
            <a:r>
              <a:rPr lang="ru-RU" dirty="0" smtClean="0"/>
              <a:t>•	Рецензия координатора проекта;</a:t>
            </a:r>
          </a:p>
          <a:p>
            <a:r>
              <a:rPr lang="ru-RU" dirty="0" smtClean="0"/>
              <a:t>•	Рецензия руководителя- преподавателя с оценкой предоставленного материала;</a:t>
            </a:r>
          </a:p>
          <a:p>
            <a:r>
              <a:rPr lang="ru-RU" dirty="0" smtClean="0"/>
              <a:t>•	Рабочие материалы, черновики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683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Оценивание презентации проекта (мах 37 баллов)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Обоснование и постановка цели, планирование  путей ее  достижения.    (мах 5 баллов)</a:t>
            </a:r>
          </a:p>
          <a:p>
            <a:r>
              <a:rPr lang="ru-RU" dirty="0" smtClean="0"/>
              <a:t>Полнота использованной информации, разнообразие источников информации. (мах 3 бал-ла)</a:t>
            </a:r>
          </a:p>
          <a:p>
            <a:r>
              <a:rPr lang="ru-RU" dirty="0" smtClean="0"/>
              <a:t>Творческий и аналитический подход к работе. (мах 7 баллов)</a:t>
            </a:r>
          </a:p>
          <a:p>
            <a:r>
              <a:rPr lang="ru-RU" dirty="0" smtClean="0"/>
              <a:t>Соответствие требованиям оформления отчета о работе над проектом  (мах 4 баллов)</a:t>
            </a:r>
          </a:p>
          <a:p>
            <a:r>
              <a:rPr lang="ru-RU" dirty="0" smtClean="0"/>
              <a:t>Анализ процесса и результата работы (мах 6 баллов)</a:t>
            </a:r>
          </a:p>
          <a:p>
            <a:r>
              <a:rPr lang="ru-RU" dirty="0" smtClean="0"/>
              <a:t>Личная заинтересованность автора, его вовлеченность в работу (мах 4 баллов)</a:t>
            </a:r>
          </a:p>
          <a:p>
            <a:r>
              <a:rPr lang="ru-RU" dirty="0" smtClean="0"/>
              <a:t>Презентация (мах 8 баллов )</a:t>
            </a:r>
          </a:p>
          <a:p>
            <a:r>
              <a:rPr lang="ru-RU" dirty="0" smtClean="0"/>
              <a:t>Рецензия 5 баллов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514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IMG_06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5340085" cy="40050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User\Desktop\IMG_06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742" y="28578"/>
            <a:ext cx="4576019" cy="34320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User\Desktop\_MG_786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" y="28578"/>
            <a:ext cx="4911643" cy="34414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614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5"/>
            <a:ext cx="8568952" cy="2835746"/>
          </a:xfrm>
        </p:spPr>
        <p:txBody>
          <a:bodyPr/>
          <a:lstStyle/>
          <a:p>
            <a:r>
              <a:rPr lang="ru-RU" sz="6500" dirty="0" smtClean="0">
                <a:ln w="38100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Дорогу осилит идущий!</a:t>
            </a:r>
            <a:r>
              <a:rPr lang="ru-RU" sz="5600" dirty="0" smtClean="0">
                <a:ln w="38100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/>
            </a:r>
            <a:br>
              <a:rPr lang="ru-RU" sz="5600" dirty="0" smtClean="0">
                <a:ln w="38100">
                  <a:solidFill>
                    <a:srgbClr val="C00000"/>
                  </a:solidFill>
                </a:ln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(римский философ </a:t>
            </a:r>
            <a:r>
              <a:rPr lang="ru-RU" sz="3600" i="1" dirty="0" err="1" smtClean="0">
                <a:solidFill>
                  <a:srgbClr val="C00000"/>
                </a:solidFill>
              </a:rPr>
              <a:t>Л.Сенека</a:t>
            </a:r>
            <a:r>
              <a:rPr lang="ru-RU" sz="3600" i="1" dirty="0" smtClean="0">
                <a:solidFill>
                  <a:srgbClr val="C00000"/>
                </a:solidFill>
              </a:rPr>
              <a:t>)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064896" cy="1752600"/>
          </a:xfrm>
        </p:spPr>
        <p:txBody>
          <a:bodyPr>
            <a:noAutofit/>
          </a:bodyPr>
          <a:lstStyle/>
          <a:p>
            <a:r>
              <a:rPr lang="ru-RU" sz="6000" dirty="0" smtClean="0">
                <a:ln w="12700"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Спасибо за внимание!</a:t>
            </a:r>
            <a:endParaRPr lang="ru-RU" sz="6000" dirty="0">
              <a:ln w="12700"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3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цель </a:t>
            </a:r>
            <a:r>
              <a:rPr lang="ru-RU" dirty="0" smtClean="0"/>
              <a:t>самостоятельной работы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содействие оптимальному усвоению обучающимися учебного материала</a:t>
            </a:r>
          </a:p>
          <a:p>
            <a:r>
              <a:rPr lang="ru-RU" dirty="0" smtClean="0"/>
              <a:t>развитие их познавательной активности, повышению профессиональной мотивации, готовности и потребности в самообразовании.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69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Выполняя  самостоятельную  работу обучающиеся: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углубляют и систематизируют теоретические знания;</a:t>
            </a:r>
          </a:p>
          <a:p>
            <a:r>
              <a:rPr lang="ru-RU" dirty="0" smtClean="0"/>
              <a:t>формулируют и решают познавательные задачи;</a:t>
            </a:r>
          </a:p>
          <a:p>
            <a:r>
              <a:rPr lang="ru-RU" dirty="0" smtClean="0"/>
              <a:t>развивают аналитические способности умственной деятельности (анализ, систематизация, обобщение);</a:t>
            </a:r>
          </a:p>
          <a:p>
            <a:r>
              <a:rPr lang="ru-RU" dirty="0" smtClean="0"/>
              <a:t>приобретают навыки работы с различной  по объему и виду информацией (учебная и научная литература, нормативные документы, Интернет ресурсы);</a:t>
            </a:r>
          </a:p>
          <a:p>
            <a:r>
              <a:rPr lang="ru-RU" dirty="0" smtClean="0"/>
              <a:t>практически применяют теоретические знания;</a:t>
            </a:r>
          </a:p>
          <a:p>
            <a:r>
              <a:rPr lang="ru-RU" dirty="0" smtClean="0"/>
              <a:t>приобретают навыки организации самостоятельного учебного труда и контроля  за его эффективностью.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83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самостоятельной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 прикладных и профессиональных задач;</a:t>
            </a:r>
          </a:p>
          <a:p>
            <a:r>
              <a:rPr lang="ru-RU" dirty="0" smtClean="0"/>
              <a:t>составление логических схем;</a:t>
            </a:r>
          </a:p>
          <a:p>
            <a:r>
              <a:rPr lang="ru-RU" dirty="0" smtClean="0"/>
              <a:t>работа с дополнительной научной литературой ( Интернет-ресурсами);</a:t>
            </a:r>
          </a:p>
          <a:p>
            <a:r>
              <a:rPr lang="ru-RU" dirty="0" smtClean="0"/>
              <a:t>составление конспектов, рефератов и </a:t>
            </a:r>
            <a:r>
              <a:rPr lang="ru-RU" dirty="0" err="1" smtClean="0"/>
              <a:t>пр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59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Проект - </a:t>
            </a:r>
            <a:r>
              <a:rPr lang="ru-RU" dirty="0"/>
              <a:t>специальным образом оформленная детальная разработка определённой проблемы (технологии), предусматривающая поиск условий и способов достижения реального практического результата.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17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Формы продуктов проектной деятельности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760"/>
            <a:ext cx="7924800" cy="558924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 </a:t>
            </a:r>
            <a:r>
              <a:rPr lang="ru-RU" sz="2000"/>
              <a:t>Web-сайт </a:t>
            </a:r>
          </a:p>
          <a:p>
            <a:pPr>
              <a:lnSpc>
                <a:spcPct val="80000"/>
              </a:lnSpc>
            </a:pPr>
            <a:r>
              <a:rPr lang="ru-RU" sz="2000"/>
              <a:t> Анализ данных социологического опроса </a:t>
            </a:r>
          </a:p>
          <a:p>
            <a:pPr>
              <a:lnSpc>
                <a:spcPct val="80000"/>
              </a:lnSpc>
            </a:pPr>
            <a:r>
              <a:rPr lang="ru-RU" sz="2000"/>
              <a:t> Сравнительно-сопоставительный анализ </a:t>
            </a:r>
          </a:p>
          <a:p>
            <a:pPr>
              <a:lnSpc>
                <a:spcPct val="80000"/>
              </a:lnSpc>
            </a:pPr>
            <a:r>
              <a:rPr lang="ru-RU" sz="2000"/>
              <a:t> Атлас, карта, учебное пособие </a:t>
            </a:r>
          </a:p>
          <a:p>
            <a:pPr>
              <a:lnSpc>
                <a:spcPct val="80000"/>
              </a:lnSpc>
            </a:pPr>
            <a:r>
              <a:rPr lang="ru-RU" sz="2000"/>
              <a:t> Видеофильм </a:t>
            </a:r>
          </a:p>
          <a:p>
            <a:pPr>
              <a:lnSpc>
                <a:spcPct val="80000"/>
              </a:lnSpc>
            </a:pPr>
            <a:r>
              <a:rPr lang="ru-RU" sz="2000"/>
              <a:t> Выставка </a:t>
            </a:r>
          </a:p>
          <a:p>
            <a:pPr>
              <a:lnSpc>
                <a:spcPct val="80000"/>
              </a:lnSpc>
            </a:pPr>
            <a:r>
              <a:rPr lang="ru-RU" sz="2000"/>
              <a:t> Газета, журнал, справочник </a:t>
            </a:r>
          </a:p>
          <a:p>
            <a:pPr>
              <a:lnSpc>
                <a:spcPct val="80000"/>
              </a:lnSpc>
            </a:pPr>
            <a:r>
              <a:rPr lang="ru-RU" sz="2000"/>
              <a:t> Костюм, модель, коллекция </a:t>
            </a:r>
          </a:p>
          <a:p>
            <a:pPr>
              <a:lnSpc>
                <a:spcPct val="80000"/>
              </a:lnSpc>
            </a:pPr>
            <a:r>
              <a:rPr lang="ru-RU" sz="2000"/>
              <a:t> Игра, мультимедийный продукт </a:t>
            </a:r>
          </a:p>
          <a:p>
            <a:pPr>
              <a:lnSpc>
                <a:spcPct val="80000"/>
              </a:lnSpc>
            </a:pPr>
            <a:r>
              <a:rPr lang="ru-RU" sz="2000"/>
              <a:t> Музыкальное или художественное произведение </a:t>
            </a:r>
          </a:p>
          <a:p>
            <a:pPr>
              <a:lnSpc>
                <a:spcPct val="80000"/>
              </a:lnSpc>
            </a:pPr>
            <a:r>
              <a:rPr lang="ru-RU" sz="2000"/>
              <a:t> Постановка, праздник </a:t>
            </a:r>
          </a:p>
          <a:p>
            <a:pPr>
              <a:lnSpc>
                <a:spcPct val="80000"/>
              </a:lnSpc>
            </a:pPr>
            <a:r>
              <a:rPr lang="ru-RU" sz="2000"/>
              <a:t> Экскурсия, поход </a:t>
            </a:r>
          </a:p>
          <a:p>
            <a:pPr>
              <a:lnSpc>
                <a:spcPct val="80000"/>
              </a:lnSpc>
            </a:pPr>
            <a:r>
              <a:rPr lang="ru-RU" sz="2000"/>
              <a:t> Законопроект и т.д. </a:t>
            </a:r>
          </a:p>
        </p:txBody>
      </p:sp>
    </p:spTree>
    <p:extLst>
      <p:ext uri="{BB962C8B-B14F-4D97-AF65-F5344CB8AC3E}">
        <p14:creationId xmlns:p14="http://schemas.microsoft.com/office/powerpoint/2010/main" val="223603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Умения и навыки проектирования: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проблематизация</a:t>
            </a:r>
            <a:r>
              <a:rPr lang="ru-RU" dirty="0" smtClean="0"/>
              <a:t> (рассмотрение проблемного поля и выделение под-проблем, формулирование ведущей проблемы и постановка задачи);</a:t>
            </a:r>
          </a:p>
          <a:p>
            <a:r>
              <a:rPr lang="ru-RU" dirty="0" smtClean="0"/>
              <a:t>целеполагание и планирование деятельности;</a:t>
            </a:r>
          </a:p>
          <a:p>
            <a:r>
              <a:rPr lang="ru-RU" dirty="0" smtClean="0"/>
              <a:t>самоанализ и рефлексия;</a:t>
            </a:r>
          </a:p>
          <a:p>
            <a:r>
              <a:rPr lang="ru-RU" dirty="0" smtClean="0"/>
              <a:t>презентация хода своей деятельности и результатов;</a:t>
            </a:r>
          </a:p>
          <a:p>
            <a:r>
              <a:rPr lang="ru-RU" dirty="0" smtClean="0"/>
              <a:t>поиск нужной информации, вычленение и усвоение необходимого знания;</a:t>
            </a:r>
          </a:p>
          <a:p>
            <a:r>
              <a:rPr lang="ru-RU" dirty="0" smtClean="0"/>
              <a:t>практическое применение знаний, умений и навыков;</a:t>
            </a:r>
          </a:p>
          <a:p>
            <a:r>
              <a:rPr lang="ru-RU" dirty="0" smtClean="0"/>
              <a:t>проведение исследования (анализ, синтез, выдвижение гипотезы, обобщение).</a:t>
            </a:r>
          </a:p>
          <a:p>
            <a:r>
              <a:rPr lang="ru-RU" dirty="0" smtClean="0"/>
              <a:t>выбор, освоение и использование адекватной технологии изготовления конечного продукта;</a:t>
            </a:r>
          </a:p>
          <a:p>
            <a:r>
              <a:rPr lang="ru-RU" dirty="0" smtClean="0"/>
              <a:t>умение готовить презентацию в наглядной форме.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687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Примерный перечень тем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Исследования влияние электромагнитных волн на нагревание пищи в зависимости от используемой посуды;</a:t>
            </a:r>
          </a:p>
          <a:p>
            <a:r>
              <a:rPr lang="ru-RU" sz="2400" dirty="0" smtClean="0"/>
              <a:t>Изучение взаимодействия молекул моющих средств с жиром (на примере разных производителей);</a:t>
            </a:r>
          </a:p>
          <a:p>
            <a:r>
              <a:rPr lang="ru-RU" sz="2400" dirty="0" smtClean="0"/>
              <a:t>Рациональное питание с точки зрения закона сохранения энергии;</a:t>
            </a:r>
          </a:p>
          <a:p>
            <a:r>
              <a:rPr lang="ru-RU" sz="2400" dirty="0" smtClean="0"/>
              <a:t>Исследование тепловых свойств различной металлической посуды (на примере теплоемкости и теплопроводности  металлов);</a:t>
            </a:r>
          </a:p>
          <a:p>
            <a:r>
              <a:rPr lang="ru-RU" sz="2400" dirty="0" smtClean="0"/>
              <a:t>Изучение </a:t>
            </a:r>
            <a:r>
              <a:rPr lang="ru-RU" sz="2400" dirty="0" err="1" smtClean="0"/>
              <a:t>изопроцессов</a:t>
            </a:r>
            <a:r>
              <a:rPr lang="ru-RU" sz="2400" dirty="0" smtClean="0"/>
              <a:t>  на примере использования современной кухонной техники (</a:t>
            </a:r>
            <a:r>
              <a:rPr lang="ru-RU" sz="2400" dirty="0" err="1" smtClean="0"/>
              <a:t>пароконвектомата</a:t>
            </a:r>
            <a:r>
              <a:rPr lang="ru-RU" sz="2400" dirty="0" smtClean="0"/>
              <a:t> или скороварки).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729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этапы работы над проектом: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1.Выбор и обоснование актуальности темы (темы могут быть персональные или групповые);</a:t>
            </a:r>
          </a:p>
          <a:p>
            <a:r>
              <a:rPr lang="ru-RU" dirty="0" smtClean="0"/>
              <a:t>2.Составление календарного </a:t>
            </a:r>
            <a:r>
              <a:rPr lang="ru-RU" dirty="0" smtClean="0"/>
              <a:t>плана, оказание консультационной помощи;</a:t>
            </a:r>
          </a:p>
          <a:p>
            <a:r>
              <a:rPr lang="ru-RU" dirty="0" smtClean="0"/>
              <a:t>3.Координация </a:t>
            </a:r>
            <a:r>
              <a:rPr lang="ru-RU" dirty="0" smtClean="0"/>
              <a:t>проектной деятельности со стороны руководителя проекта;</a:t>
            </a:r>
          </a:p>
          <a:p>
            <a:r>
              <a:rPr lang="ru-RU" dirty="0" smtClean="0"/>
              <a:t>4.Публичная </a:t>
            </a:r>
            <a:r>
              <a:rPr lang="ru-RU" dirty="0" smtClean="0"/>
              <a:t>защита проекта и оценивание в соответствии с предложенными критериями </a:t>
            </a:r>
            <a:r>
              <a:rPr lang="ru-RU" dirty="0" smtClean="0"/>
              <a:t>5.Подведение </a:t>
            </a:r>
            <a:r>
              <a:rPr lang="ru-RU" dirty="0" smtClean="0"/>
              <a:t>итогов (</a:t>
            </a:r>
            <a:r>
              <a:rPr lang="ru-RU" dirty="0" err="1" smtClean="0"/>
              <a:t>самооценивание</a:t>
            </a:r>
            <a:r>
              <a:rPr lang="ru-RU" dirty="0" smtClean="0"/>
              <a:t>, рефлексия, выводы)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0900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558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Департамент образования города Москвы Государственное автономное образовательное учреждение среднего профессионального образования Технологический колледж №28 </vt:lpstr>
      <vt:lpstr>Основная цель самостоятельной работы </vt:lpstr>
      <vt:lpstr>Выполняя  самостоятельную  работу обучающиеся:</vt:lpstr>
      <vt:lpstr>Виды самостоятельной работы</vt:lpstr>
      <vt:lpstr>Презентация PowerPoint</vt:lpstr>
      <vt:lpstr>Формы продуктов проектной деятельности</vt:lpstr>
      <vt:lpstr>Умения и навыки проектирования:</vt:lpstr>
      <vt:lpstr>Примерный перечень тем проектов</vt:lpstr>
      <vt:lpstr>Основные этапы работы над проектом:</vt:lpstr>
      <vt:lpstr>Календарный план:</vt:lpstr>
      <vt:lpstr>К публичной защите необходимо подготовить портфолио проекта: </vt:lpstr>
      <vt:lpstr>Оценивание презентации проекта (мах 37 баллов) </vt:lpstr>
      <vt:lpstr>Презентация PowerPoint</vt:lpstr>
      <vt:lpstr>Дорогу осилит идущий! (римский философ Л.Сенека)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no-name</cp:lastModifiedBy>
  <cp:revision>27</cp:revision>
  <dcterms:created xsi:type="dcterms:W3CDTF">2013-03-26T05:00:45Z</dcterms:created>
  <dcterms:modified xsi:type="dcterms:W3CDTF">2013-03-27T08:33:31Z</dcterms:modified>
</cp:coreProperties>
</file>