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224" autoAdjust="0"/>
  </p:normalViewPr>
  <p:slideViewPr>
    <p:cSldViewPr>
      <p:cViewPr varScale="1">
        <p:scale>
          <a:sx n="72" d="100"/>
          <a:sy n="72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Олег\Desktop\ipa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527224"/>
            <a:ext cx="6188784" cy="4854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87824" y="1938339"/>
            <a:ext cx="511256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/>
              <a:t>«Семинар-практикум «Формула успеха» - эффективная технология в условиях современного образования для повышения профессионализма педагогов»</a:t>
            </a:r>
            <a:endParaRPr lang="ru-RU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457508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Старший методист СП ГБОУ СОШ № 6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г.о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Отрадный: Пивоварова Ольга Викторовна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3829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4129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>
                <a:solidFill>
                  <a:schemeClr val="bg1"/>
                </a:solidFill>
              </a:rPr>
              <a:t>Цель семинара- </a:t>
            </a:r>
            <a:r>
              <a:rPr lang="ru-RU" sz="4800" b="1" dirty="0" smtClean="0">
                <a:solidFill>
                  <a:schemeClr val="bg1"/>
                </a:solidFill>
              </a:rPr>
              <a:t>практикума: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484784"/>
            <a:ext cx="7128792" cy="4391981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/>
              <a:t>Изучить и обобщить имеющиеся научные исследования, методические рекомендации и практический опыт в области творческой и педагогической деятельности работников образования и направлен на повышение роли педагога в системе образования детей, а также на развитие творческого потенциала,  профессионального становления, формирования общей культуры личности.</a:t>
            </a:r>
          </a:p>
        </p:txBody>
      </p:sp>
    </p:spTree>
    <p:extLst>
      <p:ext uri="{BB962C8B-B14F-4D97-AF65-F5344CB8AC3E}">
        <p14:creationId xmlns:p14="http://schemas.microsoft.com/office/powerpoint/2010/main" val="4188094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4129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800" b="1" dirty="0">
                <a:solidFill>
                  <a:schemeClr val="bg1"/>
                </a:solidFill>
              </a:rPr>
              <a:t>Задачи  семинара-практикума: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484784"/>
            <a:ext cx="7128792" cy="4391981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000" b="1" dirty="0"/>
              <a:t>- </a:t>
            </a:r>
            <a:r>
              <a:rPr lang="ru-RU" sz="2000" b="1" dirty="0" smtClean="0"/>
              <a:t>выявление </a:t>
            </a:r>
            <a:r>
              <a:rPr lang="ru-RU" sz="2000" b="1" dirty="0"/>
              <a:t>и </a:t>
            </a:r>
            <a:r>
              <a:rPr lang="ru-RU" sz="2000" b="1" dirty="0" smtClean="0"/>
              <a:t>поддержка </a:t>
            </a:r>
            <a:r>
              <a:rPr lang="ru-RU" sz="2000" b="1" dirty="0"/>
              <a:t>талантливых педагогических работников и передового педагогического опыта в системе образования детей СП ЦДОД;</a:t>
            </a:r>
          </a:p>
          <a:p>
            <a:r>
              <a:rPr lang="ru-RU" sz="2000" b="1" dirty="0"/>
              <a:t>- </a:t>
            </a:r>
            <a:r>
              <a:rPr lang="ru-RU" sz="2000" b="1" dirty="0" smtClean="0"/>
              <a:t>обновление </a:t>
            </a:r>
            <a:r>
              <a:rPr lang="ru-RU" sz="2000" b="1" dirty="0"/>
              <a:t>содержания в практике воспитания и образования детей;</a:t>
            </a:r>
          </a:p>
          <a:p>
            <a:r>
              <a:rPr lang="ru-RU" sz="2000" b="1" dirty="0"/>
              <a:t>- </a:t>
            </a:r>
            <a:r>
              <a:rPr lang="ru-RU" sz="2000" b="1" dirty="0" smtClean="0"/>
              <a:t>повышение </a:t>
            </a:r>
            <a:r>
              <a:rPr lang="ru-RU" sz="2000" b="1" dirty="0"/>
              <a:t>профессионального мастерства и престижа труда педагогических работников Центра;</a:t>
            </a:r>
          </a:p>
          <a:p>
            <a:r>
              <a:rPr lang="ru-RU" sz="2000" b="1" dirty="0"/>
              <a:t>- </a:t>
            </a:r>
            <a:r>
              <a:rPr lang="ru-RU" sz="2000" b="1" dirty="0" smtClean="0"/>
              <a:t>привлечение </a:t>
            </a:r>
            <a:r>
              <a:rPr lang="ru-RU" sz="2000" b="1" dirty="0"/>
              <a:t>внимания органов исполнительной власти  и местного самоуправления округа, всех заинтересованных организаций, средств массовой информации, широкой педагогической общественности к проблемам сохранения и развития системы дополнительного образования детей.</a:t>
            </a:r>
          </a:p>
        </p:txBody>
      </p:sp>
    </p:spTree>
    <p:extLst>
      <p:ext uri="{BB962C8B-B14F-4D97-AF65-F5344CB8AC3E}">
        <p14:creationId xmlns:p14="http://schemas.microsoft.com/office/powerpoint/2010/main" val="3177779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4129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Форма </a:t>
            </a:r>
            <a:r>
              <a:rPr lang="ru-RU" sz="4800" b="1" dirty="0" smtClean="0">
                <a:solidFill>
                  <a:schemeClr val="bg1"/>
                </a:solidFill>
              </a:rPr>
              <a:t>проведения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484784"/>
            <a:ext cx="7128792" cy="4391981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b="1" dirty="0"/>
              <a:t>Семинар-практикум проходит в активной форме: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Теоретическая часть (доклады, рефераты, презентации)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Практическая часть (открытые уроки, мастер-классы и т.д.)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ru-RU" sz="3200" dirty="0"/>
              <a:t>Круглый стол (подведение итогов) </a:t>
            </a: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2335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4129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Теоретическая </a:t>
            </a:r>
            <a:r>
              <a:rPr lang="ru-RU" sz="4800" b="1" dirty="0" smtClean="0">
                <a:solidFill>
                  <a:schemeClr val="bg1"/>
                </a:solidFill>
              </a:rPr>
              <a:t>часть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484784"/>
            <a:ext cx="7128792" cy="4391981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3200" dirty="0"/>
              <a:t>Наличие доклада по различным направлениям успешной, инновационной деятельности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Устное сообщение с элементами показа презентации. Доклад или реферат должен отражать суть профессиональной деятельности. </a:t>
            </a:r>
            <a:endParaRPr lang="ru-RU" sz="3200" dirty="0" smtClean="0"/>
          </a:p>
          <a:p>
            <a:r>
              <a:rPr lang="ru-RU" sz="3200" dirty="0" smtClean="0"/>
              <a:t>Тема </a:t>
            </a:r>
            <a:r>
              <a:rPr lang="ru-RU" sz="3200" dirty="0"/>
              <a:t>реферата должна быть выбрана в соответствии со спецификой работы.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9745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4129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Практическая часть</a:t>
            </a:r>
            <a:endParaRPr lang="ru-RU" sz="48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484784"/>
            <a:ext cx="7128792" cy="4391981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/>
              <a:t>Участники Семинара-практикума по предварительным заявкам распределяются по направлениям: </a:t>
            </a:r>
            <a:endParaRPr lang="ru-RU" sz="28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«</a:t>
            </a:r>
            <a:r>
              <a:rPr lang="ru-RU" sz="2400" dirty="0"/>
              <a:t>Мое лучшее занятие»;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«</a:t>
            </a:r>
            <a:r>
              <a:rPr lang="ru-RU" sz="2400" dirty="0"/>
              <a:t>Образцовый мастер – класс»;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«</a:t>
            </a:r>
            <a:r>
              <a:rPr lang="ru-RU" sz="2400" dirty="0"/>
              <a:t>Моя творческая копилка» (защита творческого проекта); </a:t>
            </a:r>
            <a:endParaRPr lang="ru-RU" sz="24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/>
              <a:t>«</a:t>
            </a:r>
            <a:r>
              <a:rPr lang="ru-RU" sz="2400" dirty="0"/>
              <a:t>Авторская образовательная программа» (презентация авторской дополнительной образовательной программы и учебно-методического комплекса) </a:t>
            </a:r>
          </a:p>
        </p:txBody>
      </p:sp>
    </p:spTree>
    <p:extLst>
      <p:ext uri="{BB962C8B-B14F-4D97-AF65-F5344CB8AC3E}">
        <p14:creationId xmlns:p14="http://schemas.microsoft.com/office/powerpoint/2010/main" val="1665947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4129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chemeClr val="bg1"/>
                </a:solidFill>
              </a:rPr>
              <a:t>Формула успеха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340768"/>
            <a:ext cx="7128792" cy="4752528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2" rtlCol="0" anchor="ctr"/>
          <a:lstStyle/>
          <a:p>
            <a:r>
              <a:rPr lang="ru-RU" sz="1700" b="1" dirty="0"/>
              <a:t>Растить детей – что может быть красивей?</a:t>
            </a:r>
            <a:endParaRPr lang="ru-RU" sz="1700" dirty="0"/>
          </a:p>
          <a:p>
            <a:r>
              <a:rPr lang="ru-RU" sz="1700" b="1" dirty="0"/>
              <a:t>Учить детей – что может быть важней?</a:t>
            </a:r>
            <a:endParaRPr lang="ru-RU" sz="1700" dirty="0"/>
          </a:p>
          <a:p>
            <a:r>
              <a:rPr lang="ru-RU" sz="1700" b="1" dirty="0"/>
              <a:t>Горжусь профессией, что так нужна России,</a:t>
            </a:r>
            <a:endParaRPr lang="ru-RU" sz="1700" dirty="0"/>
          </a:p>
          <a:p>
            <a:r>
              <a:rPr lang="ru-RU" sz="1700" b="1" dirty="0"/>
              <a:t>Горжусь святой профессией своей!</a:t>
            </a:r>
            <a:endParaRPr lang="ru-RU" sz="1700" dirty="0"/>
          </a:p>
          <a:p>
            <a:r>
              <a:rPr lang="ru-RU" sz="1700" b="1" dirty="0"/>
              <a:t>Труд не из лёгких –</a:t>
            </a:r>
            <a:endParaRPr lang="ru-RU" sz="1700" dirty="0"/>
          </a:p>
          <a:p>
            <a:r>
              <a:rPr lang="ru-RU" sz="1700" b="1" dirty="0"/>
              <a:t>Быть сегодня педагогом:</a:t>
            </a:r>
            <a:endParaRPr lang="ru-RU" sz="1700" dirty="0"/>
          </a:p>
          <a:p>
            <a:r>
              <a:rPr lang="ru-RU" sz="1700" b="1" dirty="0"/>
              <a:t>Другая жизнь, другие в ней кумиры,</a:t>
            </a:r>
            <a:endParaRPr lang="ru-RU" sz="1700" dirty="0"/>
          </a:p>
          <a:p>
            <a:r>
              <a:rPr lang="ru-RU" sz="1700" b="1" dirty="0"/>
              <a:t>Но эту в юности я выбрала дорогу,</a:t>
            </a:r>
            <a:endParaRPr lang="ru-RU" sz="1700" dirty="0"/>
          </a:p>
          <a:p>
            <a:r>
              <a:rPr lang="ru-RU" sz="1700" b="1" dirty="0"/>
              <a:t>И мне доверились Серёжи, Вани, Иры…</a:t>
            </a:r>
            <a:endParaRPr lang="ru-RU" sz="1700" dirty="0"/>
          </a:p>
          <a:p>
            <a:r>
              <a:rPr lang="ru-RU" sz="1700" b="1" dirty="0"/>
              <a:t>Я сохранила свежесть ощущений,</a:t>
            </a:r>
            <a:endParaRPr lang="ru-RU" sz="1700" dirty="0"/>
          </a:p>
          <a:p>
            <a:r>
              <a:rPr lang="ru-RU" sz="1700" b="1" dirty="0"/>
              <a:t>Люблю фантазию, задор, минуты смеха</a:t>
            </a:r>
            <a:r>
              <a:rPr lang="ru-RU" sz="1700" b="1" dirty="0" smtClean="0"/>
              <a:t>.</a:t>
            </a:r>
            <a:endParaRPr lang="ru-RU" sz="1700" dirty="0"/>
          </a:p>
          <a:p>
            <a:r>
              <a:rPr lang="ru-RU" sz="1700" b="1" dirty="0"/>
              <a:t> </a:t>
            </a:r>
            <a:r>
              <a:rPr lang="ru-RU" sz="1700" b="1" dirty="0" smtClean="0"/>
              <a:t>И </a:t>
            </a:r>
            <a:r>
              <a:rPr lang="ru-RU" sz="1700" b="1" dirty="0"/>
              <a:t>в тесной связи разных поколений</a:t>
            </a:r>
            <a:endParaRPr lang="ru-RU" sz="1700" dirty="0"/>
          </a:p>
          <a:p>
            <a:r>
              <a:rPr lang="ru-RU" sz="1700" b="1" dirty="0"/>
              <a:t>Я полагаю формулу успеха.</a:t>
            </a:r>
            <a:endParaRPr lang="ru-RU" sz="1700" dirty="0"/>
          </a:p>
          <a:p>
            <a:r>
              <a:rPr lang="ru-RU" sz="1700" b="1" dirty="0"/>
              <a:t>Учитель, сам не уставай учиться,</a:t>
            </a:r>
            <a:endParaRPr lang="ru-RU" sz="1700" dirty="0"/>
          </a:p>
          <a:p>
            <a:r>
              <a:rPr lang="ru-RU" sz="1700" b="1" dirty="0"/>
              <a:t>Ведь в жизни совершенству нет предела!</a:t>
            </a:r>
            <a:endParaRPr lang="ru-RU" sz="1700" dirty="0"/>
          </a:p>
          <a:p>
            <a:r>
              <a:rPr lang="ru-RU" sz="1700" b="1" dirty="0"/>
              <a:t>Иду вперёд, покой мне только снится.</a:t>
            </a:r>
            <a:endParaRPr lang="ru-RU" sz="1700" dirty="0"/>
          </a:p>
          <a:p>
            <a:r>
              <a:rPr lang="ru-RU" sz="1700" b="1" dirty="0"/>
              <a:t>Лишь только бы душа не оскудела.</a:t>
            </a:r>
            <a:endParaRPr lang="ru-RU" sz="1700" dirty="0"/>
          </a:p>
          <a:p>
            <a:r>
              <a:rPr lang="ru-RU" sz="1700" b="1" dirty="0"/>
              <a:t>Секрет успеха так же прост от века:</a:t>
            </a:r>
            <a:endParaRPr lang="ru-RU" sz="1700" dirty="0"/>
          </a:p>
          <a:p>
            <a:r>
              <a:rPr lang="ru-RU" sz="1700" b="1" dirty="0"/>
              <a:t>Трудись, твори, прокладывай свой путь!</a:t>
            </a:r>
            <a:endParaRPr lang="ru-RU" sz="1700" dirty="0"/>
          </a:p>
          <a:p>
            <a:r>
              <a:rPr lang="ru-RU" sz="1700" b="1" dirty="0"/>
              <a:t>Выращивая Человека,</a:t>
            </a:r>
            <a:endParaRPr lang="ru-RU" sz="1700" dirty="0"/>
          </a:p>
          <a:p>
            <a:r>
              <a:rPr lang="ru-RU" sz="1700" b="1" dirty="0"/>
              <a:t>Учитель, сам ты человеком будь!</a:t>
            </a:r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2298377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241299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u="sng" dirty="0">
                <a:solidFill>
                  <a:schemeClr val="bg1"/>
                </a:solidFill>
              </a:rPr>
              <a:t>Успех педагога</a:t>
            </a:r>
            <a:r>
              <a:rPr lang="ru-RU" sz="4800" b="1" dirty="0">
                <a:solidFill>
                  <a:schemeClr val="bg1"/>
                </a:solidFill>
              </a:rPr>
              <a:t> =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1340768"/>
            <a:ext cx="7128792" cy="4752528"/>
          </a:xfrm>
          <a:prstGeom prst="roundRect">
            <a:avLst>
              <a:gd name="adj" fmla="val 529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numCol="1" rtlCol="0" anchor="ctr"/>
          <a:lstStyle/>
          <a:p>
            <a:r>
              <a:rPr lang="ru-RU" sz="2800" b="1" dirty="0"/>
              <a:t>Любовь к своей профессии </a:t>
            </a:r>
            <a:endParaRPr lang="ru-RU" sz="2800" b="1" dirty="0" smtClean="0"/>
          </a:p>
          <a:p>
            <a:r>
              <a:rPr lang="ru-RU" sz="2800" b="1" dirty="0" smtClean="0"/>
              <a:t>+ </a:t>
            </a:r>
            <a:r>
              <a:rPr lang="ru-RU" sz="2800" b="1" dirty="0"/>
              <a:t>Любовь к детям</a:t>
            </a:r>
            <a:endParaRPr lang="ru-RU" sz="2800" dirty="0"/>
          </a:p>
          <a:p>
            <a:r>
              <a:rPr lang="ru-RU" sz="2800" dirty="0"/>
              <a:t> </a:t>
            </a:r>
            <a:r>
              <a:rPr lang="ru-RU" sz="2800" b="1" dirty="0"/>
              <a:t>+ Безупречное знание своего  предмета</a:t>
            </a:r>
            <a:r>
              <a:rPr lang="ru-RU" sz="2800" dirty="0"/>
              <a:t> </a:t>
            </a:r>
          </a:p>
          <a:p>
            <a:r>
              <a:rPr lang="ru-RU" sz="2800" b="1" dirty="0"/>
              <a:t>+ Высокая требовательность</a:t>
            </a:r>
            <a:endParaRPr lang="ru-RU" sz="2800" dirty="0"/>
          </a:p>
          <a:p>
            <a:r>
              <a:rPr lang="ru-RU" sz="2800" dirty="0"/>
              <a:t> </a:t>
            </a:r>
            <a:r>
              <a:rPr lang="ru-RU" sz="2800" b="1" dirty="0"/>
              <a:t>+ Уважение  к обучающимся, родителям,    коллегам   </a:t>
            </a:r>
            <a:endParaRPr lang="ru-RU" sz="2800" dirty="0"/>
          </a:p>
          <a:p>
            <a:r>
              <a:rPr lang="ru-RU" sz="2800" dirty="0"/>
              <a:t> </a:t>
            </a:r>
            <a:r>
              <a:rPr lang="ru-RU" sz="2800" b="1" dirty="0"/>
              <a:t>+    Моральная    чистоплотность   </a:t>
            </a:r>
            <a:endParaRPr lang="ru-RU" sz="2800" dirty="0"/>
          </a:p>
          <a:p>
            <a:r>
              <a:rPr lang="ru-RU" sz="2800" b="1" dirty="0"/>
              <a:t> +    Гражданская    и общественная    активность   педагога  </a:t>
            </a:r>
            <a:endParaRPr lang="ru-RU" sz="2800" dirty="0"/>
          </a:p>
          <a:p>
            <a:r>
              <a:rPr lang="ru-RU" sz="2800" b="1" dirty="0"/>
              <a:t> +    Патриотизм </a:t>
            </a:r>
            <a:endParaRPr lang="ru-RU" sz="2800" dirty="0"/>
          </a:p>
          <a:p>
            <a:r>
              <a:rPr lang="ru-RU" sz="2800" b="1" dirty="0"/>
              <a:t>  +    Высокая    культура преподавателя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853937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402</Words>
  <Application>Microsoft Office PowerPoint</Application>
  <PresentationFormat>Экран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пользователь</cp:lastModifiedBy>
  <cp:revision>5</cp:revision>
  <dcterms:created xsi:type="dcterms:W3CDTF">2012-07-31T14:24:52Z</dcterms:created>
  <dcterms:modified xsi:type="dcterms:W3CDTF">2013-11-25T12:20:16Z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247011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