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9" r:id="rId3"/>
    <p:sldId id="288" r:id="rId4"/>
    <p:sldId id="261" r:id="rId5"/>
    <p:sldId id="320" r:id="rId6"/>
    <p:sldId id="262" r:id="rId7"/>
    <p:sldId id="265" r:id="rId8"/>
    <p:sldId id="266" r:id="rId9"/>
    <p:sldId id="271" r:id="rId10"/>
    <p:sldId id="272" r:id="rId11"/>
    <p:sldId id="273" r:id="rId12"/>
    <p:sldId id="323" r:id="rId13"/>
    <p:sldId id="301" r:id="rId14"/>
    <p:sldId id="274" r:id="rId15"/>
    <p:sldId id="275" r:id="rId16"/>
    <p:sldId id="290" r:id="rId17"/>
    <p:sldId id="278" r:id="rId18"/>
    <p:sldId id="279" r:id="rId19"/>
    <p:sldId id="282" r:id="rId20"/>
    <p:sldId id="299" r:id="rId21"/>
    <p:sldId id="283" r:id="rId22"/>
    <p:sldId id="284" r:id="rId23"/>
    <p:sldId id="291" r:id="rId24"/>
    <p:sldId id="292" r:id="rId25"/>
    <p:sldId id="306" r:id="rId26"/>
    <p:sldId id="305" r:id="rId27"/>
    <p:sldId id="314" r:id="rId28"/>
    <p:sldId id="308" r:id="rId29"/>
    <p:sldId id="293" r:id="rId30"/>
    <p:sldId id="294" r:id="rId31"/>
    <p:sldId id="310" r:id="rId32"/>
    <p:sldId id="295" r:id="rId33"/>
    <p:sldId id="296" r:id="rId34"/>
    <p:sldId id="297" r:id="rId35"/>
    <p:sldId id="302" r:id="rId36"/>
    <p:sldId id="328" r:id="rId37"/>
    <p:sldId id="312" r:id="rId38"/>
    <p:sldId id="260" r:id="rId39"/>
    <p:sldId id="316" r:id="rId40"/>
    <p:sldId id="318" r:id="rId41"/>
    <p:sldId id="317" r:id="rId42"/>
    <p:sldId id="321" r:id="rId43"/>
    <p:sldId id="322" r:id="rId44"/>
    <p:sldId id="32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BABB-9079-4F9A-9D03-BA8974540185}" type="datetimeFigureOut">
              <a:rPr lang="ru-RU" smtClean="0"/>
              <a:pPr/>
              <a:t>01.03.2010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B860-C2D6-4DDB-9343-4640F3DD6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3FDA2-2850-467D-AFA6-B15DABA773C5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D410F-2A8F-4FDC-98FF-6F36E05FF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AD564C-7FA2-4154-8F02-13E26DB6876A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410F-2A8F-4FDC-98FF-6F36E05FFE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410F-2A8F-4FDC-98FF-6F36E05FFE0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3571-447A-4494-A913-E35FCE93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E39E-2AFC-474A-9FE0-3F8075A83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0D54-CE72-451B-A7B1-743D99B71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6CABD4-4356-4AD8-B2E9-85A2ADF26AD3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C8E4F2-B44E-4B03-8DF9-78874BA8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file:///C:\Documents%20and%20Settings\Admin.MICROSOF-F74074\&#1056;&#1072;&#1073;&#1086;&#1095;&#1080;&#1081;%20&#1089;&#1090;&#1086;&#1083;\Ajsberg.mid" TargetMode="External"/><Relationship Id="rId1" Type="http://schemas.openxmlformats.org/officeDocument/2006/relationships/audio" Target="../media/audio3.wav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	</a:t>
            </a:r>
          </a:p>
        </p:txBody>
      </p:sp>
      <p:sp>
        <p:nvSpPr>
          <p:cNvPr id="3075" name="WordArt 37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7704137" cy="4608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25E0B"/>
                </a:solidFill>
                <a:latin typeface="Impact"/>
              </a:rPr>
              <a:t>Антарктида</a:t>
            </a:r>
          </a:p>
        </p:txBody>
      </p:sp>
      <p:pic>
        <p:nvPicPr>
          <p:cNvPr id="3076" name="Picture 41" descr="ear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33375"/>
            <a:ext cx="21605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ForwardNex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Когда впервые был покорён Южный полюс?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1042988" y="1700213"/>
            <a:ext cx="2376487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14 декабря 1999г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4859338" y="3213100"/>
            <a:ext cx="2305050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3" action="ppaction://hlinksldjump"/>
              </a:rPr>
              <a:t>14 декабря 1911г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1042988" y="3357563"/>
            <a:ext cx="2376487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27 сентября 1911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4859338" y="1557338"/>
            <a:ext cx="2376487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15 декабря 1992г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Представители какой страны покорили первыми Южный полюс?</a:t>
            </a: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1547813" y="1989138"/>
            <a:ext cx="2089150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Англии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5580063" y="3716338"/>
            <a:ext cx="2089150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Монголии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1547813" y="3860800"/>
            <a:ext cx="2089150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Швеция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5580063" y="1916113"/>
            <a:ext cx="2089150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3" action="ppaction://hlinksldjump"/>
              </a:rPr>
              <a:t>Норвегии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Представители какой страны первыми открыли Антарктиду?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57224" y="1857364"/>
            <a:ext cx="2376488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Tahoma" pitchFamily="34" charset="0"/>
              </a:rPr>
              <a:t>Россия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072066" y="1785926"/>
            <a:ext cx="2376488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Tahoma" pitchFamily="34" charset="0"/>
              </a:rPr>
              <a:t>США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00100" y="4286256"/>
            <a:ext cx="2376488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Tahoma" pitchFamily="34" charset="0"/>
              </a:rPr>
              <a:t>Испания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286380" y="4143380"/>
            <a:ext cx="2376488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Tahoma" pitchFamily="34" charset="0"/>
              </a:rPr>
              <a:t>Англия</a:t>
            </a: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89803" dir="2700000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Первооткрыватели Антарктиды</a:t>
            </a:r>
          </a:p>
        </p:txBody>
      </p:sp>
      <p:pic>
        <p:nvPicPr>
          <p:cNvPr id="11268" name="Picture 4" descr="name0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773238"/>
            <a:ext cx="2951162" cy="3167062"/>
          </a:xfrm>
        </p:spPr>
      </p:pic>
      <p:pic>
        <p:nvPicPr>
          <p:cNvPr id="11269" name="Picture 5" descr="name00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846263"/>
            <a:ext cx="3167062" cy="3094037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5084763"/>
            <a:ext cx="3095625" cy="10461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dirty="0" err="1" smtClean="0">
                <a:solidFill>
                  <a:srgbClr val="333399"/>
                </a:solidFill>
              </a:rPr>
              <a:t>Фадей</a:t>
            </a:r>
            <a:r>
              <a:rPr lang="ru-RU" sz="2800" dirty="0" smtClean="0">
                <a:solidFill>
                  <a:srgbClr val="333399"/>
                </a:solidFill>
              </a:rPr>
              <a:t> </a:t>
            </a:r>
            <a:r>
              <a:rPr lang="ru-RU" sz="2800" dirty="0" err="1" smtClean="0">
                <a:solidFill>
                  <a:srgbClr val="333399"/>
                </a:solidFill>
              </a:rPr>
              <a:t>Фадеевич</a:t>
            </a:r>
            <a:endParaRPr lang="ru-RU" sz="2800" dirty="0" smtClean="0">
              <a:solidFill>
                <a:srgbClr val="3333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 Беллинсгаузен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363" y="5157788"/>
            <a:ext cx="3148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</a:rPr>
              <a:t>Михаил Петрович</a:t>
            </a:r>
          </a:p>
          <a:p>
            <a:pPr algn="ctr"/>
            <a:r>
              <a:rPr lang="ru-RU" sz="2800">
                <a:solidFill>
                  <a:srgbClr val="333399"/>
                </a:solidFill>
              </a:rPr>
              <a:t>Лазарев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Какому государству принадлежит Антарктида?</a:t>
            </a:r>
            <a:r>
              <a:rPr lang="ru-RU" sz="2800" smtClean="0"/>
              <a:t> 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928662" y="1785926"/>
            <a:ext cx="2376488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Россия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716463" y="3644900"/>
            <a:ext cx="2376487" cy="1296988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США</a:t>
            </a:r>
            <a:endParaRPr lang="ru-RU">
              <a:latin typeface="Tahoma" pitchFamily="34" charset="0"/>
            </a:endParaRP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971550" y="3789363"/>
            <a:ext cx="2376488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4643438" y="1557338"/>
            <a:ext cx="2376487" cy="12969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Алжир</a:t>
            </a:r>
            <a:endParaRPr lang="ru-RU">
              <a:latin typeface="Tahoma" pitchFamily="34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187450" y="4076700"/>
            <a:ext cx="2017713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  <a:hlinkClick r:id="rId3" action="ppaction://hlinksldjump"/>
              </a:rPr>
              <a:t>Ни одному государству</a:t>
            </a:r>
            <a:endParaRPr lang="ru-RU">
              <a:latin typeface="Tahoma" pitchFamily="34" charset="0"/>
            </a:endParaRP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Представители какой страны покорили Южный полюс вторыми?</a:t>
            </a:r>
            <a:r>
              <a:rPr lang="ru-RU" sz="2800" smtClean="0"/>
              <a:t> 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971550" y="2133600"/>
            <a:ext cx="2087563" cy="1366838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Монголия</a:t>
            </a:r>
            <a:endParaRPr lang="ru-RU">
              <a:latin typeface="Tahoma" pitchFamily="34" charset="0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971550" y="4076700"/>
            <a:ext cx="2305050" cy="1150938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Норвегии</a:t>
            </a:r>
            <a:endParaRPr lang="ru-RU">
              <a:latin typeface="Tahoma" pitchFamily="34" charset="0"/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5364163" y="4005263"/>
            <a:ext cx="2305050" cy="115093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Англии</a:t>
            </a:r>
            <a:endParaRPr lang="ru-RU">
              <a:latin typeface="Tahoma" pitchFamily="34" charset="0"/>
            </a:endParaRP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5292725" y="2276475"/>
            <a:ext cx="2305050" cy="1150938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Швеция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33375"/>
            <a:ext cx="8229600" cy="1143000"/>
          </a:xfrm>
          <a:effectLst>
            <a:outerShdw dist="89803" dir="2700000" algn="ctr" rotWithShape="0">
              <a:schemeClr val="accent1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Путешествие к Южному полюсу в 1910-1912 гг.</a:t>
            </a:r>
          </a:p>
        </p:txBody>
      </p:sp>
      <p:pic>
        <p:nvPicPr>
          <p:cNvPr id="12292" name="Picture 4" descr="name00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72350" y="1844675"/>
            <a:ext cx="1771650" cy="1971675"/>
          </a:xfrm>
        </p:spPr>
      </p:pic>
      <p:pic>
        <p:nvPicPr>
          <p:cNvPr id="12293" name="Picture 5" descr="name00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44675"/>
            <a:ext cx="1771650" cy="1971675"/>
          </a:xfrm>
        </p:spPr>
      </p:pic>
      <p:pic>
        <p:nvPicPr>
          <p:cNvPr id="12291" name="Picture 3" descr="2005-01-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773238"/>
            <a:ext cx="48688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1775" y="3900488"/>
            <a:ext cx="1820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</a:rPr>
              <a:t>Руаль</a:t>
            </a:r>
          </a:p>
          <a:p>
            <a:pPr algn="ctr"/>
            <a:r>
              <a:rPr lang="ru-RU" sz="2800">
                <a:solidFill>
                  <a:srgbClr val="333399"/>
                </a:solidFill>
              </a:rPr>
              <a:t>Амундсен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94550" y="3933825"/>
            <a:ext cx="1382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</a:rPr>
              <a:t>Роберт</a:t>
            </a:r>
          </a:p>
          <a:p>
            <a:pPr algn="ctr"/>
            <a:r>
              <a:rPr lang="ru-RU" sz="2800">
                <a:solidFill>
                  <a:srgbClr val="333399"/>
                </a:solidFill>
              </a:rPr>
              <a:t>Скотт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Какова максимальная толщина ледникового покрова?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1476375" y="2349500"/>
            <a:ext cx="2232025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4744 м</a:t>
            </a:r>
            <a:endParaRPr lang="ru-RU">
              <a:latin typeface="Tahoma" pitchFamily="34" charset="0"/>
            </a:endParaRP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1476375" y="4005263"/>
            <a:ext cx="2232025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5000 м</a:t>
            </a:r>
            <a:endParaRPr lang="ru-RU">
              <a:latin typeface="Tahoma" pitchFamily="34" charset="0"/>
            </a:endParaRP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5219700" y="3933825"/>
            <a:ext cx="2232025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4500 м</a:t>
            </a:r>
            <a:endParaRPr lang="ru-RU">
              <a:latin typeface="Tahoma" pitchFamily="34" charset="0"/>
            </a:endParaRP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5219700" y="2276475"/>
            <a:ext cx="2232025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1500 м</a:t>
            </a:r>
            <a:endParaRPr lang="ru-RU">
              <a:latin typeface="Tahoma" pitchFamily="34" charset="0"/>
            </a:endParaRPr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Сколько процентов пресных вод Земли содержится в ледяном покрове Антарктиды?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835150" y="1773238"/>
            <a:ext cx="2016125" cy="10080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50</a:t>
            </a:r>
            <a:endParaRPr lang="ru-RU">
              <a:latin typeface="Tahoma" pitchFamily="34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1835150" y="3429000"/>
            <a:ext cx="2016125" cy="10080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90</a:t>
            </a:r>
            <a:endParaRPr lang="ru-RU">
              <a:latin typeface="Tahoma" pitchFamily="34" charset="0"/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5362575" y="3357563"/>
            <a:ext cx="2016125" cy="10080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80</a:t>
            </a:r>
            <a:endParaRPr lang="ru-RU">
              <a:latin typeface="Tahoma" pitchFamily="34" charset="0"/>
            </a:endParaRP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5291138" y="1700213"/>
            <a:ext cx="2016125" cy="10080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2" action="ppaction://hlinksldjump"/>
              </a:rPr>
              <a:t>20</a:t>
            </a:r>
            <a:endParaRPr lang="ru-RU">
              <a:latin typeface="Tahoma" pitchFamily="34" charset="0"/>
            </a:endParaRPr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Самый крупный шельфовый ледник на территории Антарктиды?</a:t>
            </a:r>
            <a:r>
              <a:rPr lang="ru-RU" sz="2800" smtClean="0"/>
              <a:t>   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755650" y="1844675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Бирдморо</a:t>
            </a:r>
            <a:endParaRPr lang="ru-RU">
              <a:latin typeface="Tahoma" pitchFamily="34" charset="0"/>
            </a:endParaRP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827088" y="3716338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Ледянёнок</a:t>
            </a:r>
            <a:endParaRPr lang="ru-RU">
              <a:latin typeface="Tahoma" pitchFamily="34" charset="0"/>
            </a:endParaRP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4643438" y="3500438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4" action="ppaction://hlinksldjump"/>
              </a:rPr>
              <a:t>Росса</a:t>
            </a:r>
            <a:endParaRPr lang="ru-RU">
              <a:latin typeface="Tahoma" pitchFamily="34" charset="0"/>
            </a:endParaRP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4643438" y="1700213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3" action="ppaction://hlinksldjump"/>
              </a:rPr>
              <a:t>Айсберг</a:t>
            </a:r>
            <a:endParaRPr lang="ru-RU">
              <a:latin typeface="Tahoma" pitchFamily="34" charset="0"/>
            </a:endParaRP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5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187694910_332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836613"/>
            <a:ext cx="6985000" cy="5240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Какой вулкан есть в Антарктиде на о. Росса? 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1692275" y="1773238"/>
            <a:ext cx="2232025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Эребус</a:t>
            </a:r>
            <a:endParaRPr lang="ru-RU"/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1692275" y="3429000"/>
            <a:ext cx="2232025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Ленок</a:t>
            </a:r>
            <a:endParaRPr lang="ru-RU"/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5292725" y="3357563"/>
            <a:ext cx="2232025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Камень</a:t>
            </a:r>
            <a:endParaRPr lang="ru-RU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5219700" y="1701800"/>
            <a:ext cx="2232025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Бырранга</a:t>
            </a:r>
            <a:endParaRPr lang="ru-RU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Как называется платформа ,которая лежит в основании материка Антарктида?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1258888" y="1989138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2" action="ppaction://hlinksldjump"/>
              </a:rPr>
              <a:t>Антарктика</a:t>
            </a:r>
            <a:endParaRPr lang="ru-RU" b="0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1187450" y="3789363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2" action="ppaction://hlinksldjump"/>
              </a:rPr>
              <a:t>Кит</a:t>
            </a:r>
            <a:endParaRPr lang="ru-RU" b="0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4716463" y="3644900"/>
            <a:ext cx="2305050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2" action="ppaction://hlinksldjump"/>
              </a:rPr>
              <a:t>Арктическая</a:t>
            </a:r>
            <a:endParaRPr lang="ru-RU" b="0"/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4643438" y="1916113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3" action="ppaction://hlinksldjump"/>
              </a:rPr>
              <a:t>Антарктическая</a:t>
            </a:r>
            <a:endParaRPr lang="ru-RU" b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Какова средняя высота материка с учётом ледникового покрова?</a:t>
            </a:r>
          </a:p>
        </p:txBody>
      </p:sp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1403350" y="1773238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2040 м</a:t>
            </a:r>
            <a:endParaRPr lang="ru-RU"/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1476375" y="3932238"/>
            <a:ext cx="2305050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1500 м</a:t>
            </a:r>
            <a:endParaRPr lang="ru-RU"/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5508625" y="3787775"/>
            <a:ext cx="2305050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3000 м</a:t>
            </a:r>
            <a:endParaRPr lang="ru-RU"/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5435600" y="1700213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1900 м</a:t>
            </a:r>
            <a:endParaRPr lang="ru-RU"/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Какой климатический пояс преобладает в Антарктиде?</a:t>
            </a:r>
            <a:r>
              <a:rPr lang="ru-RU" sz="2800" smtClean="0"/>
              <a:t> </a:t>
            </a: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1403350" y="1844675"/>
            <a:ext cx="2305050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Субарктический</a:t>
            </a:r>
            <a:endParaRPr lang="ru-RU"/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1403350" y="3789363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Умеренный</a:t>
            </a:r>
            <a:endParaRPr lang="ru-RU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5364163" y="3644900"/>
            <a:ext cx="2305050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Субумеренный</a:t>
            </a:r>
            <a:endParaRPr lang="ru-RU"/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5291138" y="1700213"/>
            <a:ext cx="23050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Антарктический</a:t>
            </a:r>
            <a:endParaRPr lang="ru-RU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На какой научной станции была зафиксирована самая низкая температура на земле?</a:t>
            </a:r>
            <a:r>
              <a:rPr lang="ru-RU" sz="2800" smtClean="0"/>
              <a:t> 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1116013" y="1916113"/>
            <a:ext cx="2447925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Запад</a:t>
            </a:r>
            <a:endParaRPr lang="ru-RU"/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1187450" y="4005263"/>
            <a:ext cx="2447925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Восток</a:t>
            </a:r>
            <a:endParaRPr lang="ru-RU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5292725" y="3860800"/>
            <a:ext cx="2447925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Юг</a:t>
            </a:r>
            <a:endParaRPr lang="ru-RU"/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5219700" y="1844675"/>
            <a:ext cx="2447925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Север</a:t>
            </a:r>
            <a:endParaRPr lang="ru-RU"/>
          </a:p>
        </p:txBody>
      </p:sp>
      <p:sp>
        <p:nvSpPr>
          <p:cNvPr id="30727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45wKJlm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69135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ta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741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 sz="quarter"/>
          </p:nvPr>
        </p:nvSpPr>
        <p:spPr>
          <a:effectLst>
            <a:outerShdw dist="89803" dir="2700000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>Полярные станции в Антарктиде</a:t>
            </a:r>
          </a:p>
        </p:txBody>
      </p:sp>
      <p:pic>
        <p:nvPicPr>
          <p:cNvPr id="14342" name="Picture 16" descr="sta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9174" y="1600200"/>
            <a:ext cx="2914651" cy="2185988"/>
          </a:xfrm>
        </p:spPr>
      </p:pic>
      <p:pic>
        <p:nvPicPr>
          <p:cNvPr id="14339" name="Picture 12" descr="sta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10174" y="1600200"/>
            <a:ext cx="2914651" cy="2185988"/>
          </a:xfrm>
        </p:spPr>
      </p:pic>
      <p:pic>
        <p:nvPicPr>
          <p:cNvPr id="14341" name="Picture 14" descr="sta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1018116" y="3938588"/>
            <a:ext cx="2916767" cy="2187575"/>
          </a:xfrm>
        </p:spPr>
      </p:pic>
      <p:pic>
        <p:nvPicPr>
          <p:cNvPr id="14340" name="Picture 13" descr="sta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209116" y="3938588"/>
            <a:ext cx="2916767" cy="2187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0ffc5ba0888e9c1a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74898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Какое атмосферное давление возникает во внутренних областях Антарктиды?</a:t>
            </a:r>
            <a:r>
              <a:rPr lang="ru-RU" sz="2800" smtClean="0"/>
              <a:t> </a:t>
            </a: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971550" y="2205038"/>
            <a:ext cx="26638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Высокое</a:t>
            </a:r>
            <a:endParaRPr lang="ru-RU"/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971550" y="4292600"/>
            <a:ext cx="26638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Пониженное</a:t>
            </a:r>
            <a:endParaRPr lang="ru-RU"/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5148263" y="4292600"/>
            <a:ext cx="26638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Слабое</a:t>
            </a:r>
            <a:endParaRPr lang="ru-RU"/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5076825" y="2060575"/>
            <a:ext cx="26638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Нормальное</a:t>
            </a:r>
            <a:endParaRPr lang="ru-RU"/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image0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725" y="3429000"/>
            <a:ext cx="5121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6" descr="1202229196_1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8013" y="0"/>
            <a:ext cx="47259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Содержимое 3" descr="1200396928_a_513.jpg"/>
          <p:cNvPicPr>
            <a:picLocks noGrp="1" noChangeAspect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5105400" cy="3362325"/>
          </a:xfrm>
        </p:spPr>
      </p:pic>
      <p:pic>
        <p:nvPicPr>
          <p:cNvPr id="8197" name="Рисунок 7" descr="i33417834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05175"/>
            <a:ext cx="43862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Какова самая низкая температура на Земле, которая была зафиксирована в Антарктиде?</a:t>
            </a:r>
            <a:r>
              <a:rPr lang="ru-RU" sz="2800" smtClean="0"/>
              <a:t> 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971550" y="1916113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-89,2</a:t>
            </a:r>
            <a:r>
              <a:rPr lang="en-US">
                <a:cs typeface="Arial" charset="0"/>
                <a:hlinkClick r:id="rId2" action="ppaction://hlinksldjump"/>
              </a:rPr>
              <a:t>°</a:t>
            </a:r>
            <a:r>
              <a:rPr lang="ru-RU">
                <a:cs typeface="Arial" charset="0"/>
                <a:hlinkClick r:id="rId2" action="ppaction://hlinksldjump"/>
              </a:rPr>
              <a:t>С</a:t>
            </a:r>
            <a:endParaRPr lang="en-US">
              <a:cs typeface="Arial" charset="0"/>
            </a:endParaRP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1042988" y="3933825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-100,2</a:t>
            </a:r>
            <a:r>
              <a:rPr lang="en-US">
                <a:cs typeface="Arial" charset="0"/>
                <a:hlinkClick r:id="rId3" action="ppaction://hlinksldjump"/>
              </a:rPr>
              <a:t>°</a:t>
            </a:r>
            <a:r>
              <a:rPr lang="ru-RU">
                <a:cs typeface="Arial" charset="0"/>
                <a:hlinkClick r:id="rId3" action="ppaction://hlinksldjump"/>
              </a:rPr>
              <a:t>С</a:t>
            </a:r>
            <a:endParaRPr lang="en-US">
              <a:cs typeface="Arial" charset="0"/>
            </a:endParaRP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5076825" y="3789363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-80,2</a:t>
            </a:r>
            <a:r>
              <a:rPr lang="en-US">
                <a:cs typeface="Arial" charset="0"/>
                <a:hlinkClick r:id="rId3" action="ppaction://hlinksldjump"/>
              </a:rPr>
              <a:t>°</a:t>
            </a:r>
            <a:r>
              <a:rPr lang="ru-RU">
                <a:cs typeface="Arial" charset="0"/>
                <a:hlinkClick r:id="rId3" action="ppaction://hlinksldjump"/>
              </a:rPr>
              <a:t>С</a:t>
            </a:r>
            <a:endParaRPr lang="en-US">
              <a:cs typeface="Arial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5003800" y="1844675"/>
            <a:ext cx="2447925" cy="122555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-50,5</a:t>
            </a:r>
            <a:r>
              <a:rPr lang="en-US">
                <a:cs typeface="Arial" charset="0"/>
                <a:hlinkClick r:id="rId3" action="ppaction://hlinksldjump"/>
              </a:rPr>
              <a:t>°</a:t>
            </a:r>
            <a:r>
              <a:rPr lang="ru-RU">
                <a:cs typeface="Arial" charset="0"/>
                <a:hlinkClick r:id="rId3" action="ppaction://hlinksldjump"/>
              </a:rPr>
              <a:t>С</a:t>
            </a:r>
            <a:endParaRPr lang="en-US">
              <a:cs typeface="Arial" charset="0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ou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765175"/>
            <a:ext cx="6715125" cy="5335588"/>
          </a:xfr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Какое животное может быть символом Антарктиды?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763713" y="2349500"/>
            <a:ext cx="2089150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Морж</a:t>
            </a:r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835150" y="4365625"/>
            <a:ext cx="2089150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Тюлень</a:t>
            </a:r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292725" y="4221163"/>
            <a:ext cx="20891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Пингвин</a:t>
            </a:r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292725" y="2205038"/>
            <a:ext cx="2089150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Белый медведь</a:t>
            </a:r>
            <a:endParaRPr lang="ru-RU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005-03-09 (4)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628775"/>
            <a:ext cx="6297613" cy="4752975"/>
          </a:xfr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FF33"/>
                </a:solidFill>
              </a:rPr>
              <a:t>Какой вид пингвинов является самым распространённым в Антарктиде?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116013" y="2133600"/>
            <a:ext cx="22320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Императорский</a:t>
            </a:r>
            <a:endParaRPr lang="ru-RU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187450" y="4005263"/>
            <a:ext cx="22320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Антарктидский</a:t>
            </a:r>
            <a:endParaRPr lang="ru-RU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787900" y="3933825"/>
            <a:ext cx="22320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Адели</a:t>
            </a:r>
            <a:endParaRPr lang="ru-RU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787900" y="1989138"/>
            <a:ext cx="2232025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Королевский</a:t>
            </a:r>
            <a:endParaRPr lang="ru-RU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smtClean="0">
                <a:solidFill>
                  <a:srgbClr val="66FF33"/>
                </a:solidFill>
              </a:rPr>
              <a:t>Как называют огромные ледяные плавающие горы обломки материкового льда, сползшего в океан?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1692275" y="1989138"/>
            <a:ext cx="2160588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4" action="ppaction://hlinksldjump"/>
              </a:rPr>
              <a:t>Росса</a:t>
            </a:r>
            <a:endParaRPr lang="ru-RU">
              <a:latin typeface="Tahoma" pitchFamily="34" charset="0"/>
            </a:endParaRP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1690688" y="3644900"/>
            <a:ext cx="2160587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4" action="ppaction://hlinksldjump"/>
              </a:rPr>
              <a:t>Бирдморо</a:t>
            </a:r>
            <a:endParaRPr lang="ru-RU">
              <a:latin typeface="Tahoma" pitchFamily="34" charset="0"/>
            </a:endParaRP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5219700" y="3500438"/>
            <a:ext cx="2160588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4" action="ppaction://hlinksldjump"/>
              </a:rPr>
              <a:t>Шельф</a:t>
            </a:r>
            <a:endParaRPr lang="ru-RU">
              <a:latin typeface="Tahoma" pitchFamily="34" charset="0"/>
            </a:endParaRP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5148263" y="1844675"/>
            <a:ext cx="2160587" cy="10795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hlinkClick r:id="rId5" action="ppaction://hlinksldjump"/>
              </a:rPr>
              <a:t>Айсберг</a:t>
            </a:r>
            <a:endParaRPr lang="ru-RU">
              <a:latin typeface="Tahoma" pitchFamily="34" charset="0"/>
            </a:endParaRPr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6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11001420" y="6143644"/>
            <a:ext cx="304800" cy="304800"/>
          </a:xfrm>
          <a:prstGeom prst="rect">
            <a:avLst/>
          </a:prstGeom>
        </p:spPr>
      </p:pic>
      <p:pic>
        <p:nvPicPr>
          <p:cNvPr id="9" name="Ajsberg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071566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icc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82738"/>
            <a:ext cx="6337300" cy="4752975"/>
          </a:xfr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t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t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Пресс-конференция</a:t>
            </a:r>
            <a:br>
              <a:rPr lang="ru-RU" dirty="0" smtClean="0"/>
            </a:br>
            <a:r>
              <a:rPr lang="ru-RU" dirty="0" smtClean="0"/>
              <a:t>«Какое будущее ожидает Антарктиду?»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Докладчики: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Экономист- Соболева Наталья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Эколог- Матвеев Вячеслав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Социолог- Бикбулатов </a:t>
            </a:r>
            <a:r>
              <a:rPr lang="ru-RU" dirty="0" err="1" smtClean="0"/>
              <a:t>Рустем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Политолог- </a:t>
            </a:r>
            <a:r>
              <a:rPr lang="ru-RU" dirty="0" err="1" smtClean="0"/>
              <a:t>Кирия</a:t>
            </a:r>
            <a:r>
              <a:rPr lang="ru-RU" dirty="0" smtClean="0"/>
              <a:t> Александра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effectLst>
            <a:outerShdw dist="89803" dir="2700000" algn="ctr" rotWithShape="0">
              <a:schemeClr val="accent1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Современные исследования Антарктиды</a:t>
            </a:r>
          </a:p>
        </p:txBody>
      </p:sp>
      <p:pic>
        <p:nvPicPr>
          <p:cNvPr id="15363" name="Picture 3" descr="re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9174" y="1600200"/>
            <a:ext cx="2914651" cy="2185988"/>
          </a:xfrm>
        </p:spPr>
      </p:pic>
      <p:pic>
        <p:nvPicPr>
          <p:cNvPr id="15364" name="Picture 4" descr="res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10174" y="1600200"/>
            <a:ext cx="2914651" cy="2185988"/>
          </a:xfrm>
        </p:spPr>
      </p:pic>
      <p:pic>
        <p:nvPicPr>
          <p:cNvPr id="15366" name="Picture 5" descr="r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32138" y="3933825"/>
            <a:ext cx="2919412" cy="2189163"/>
          </a:xfrm>
        </p:spPr>
      </p:pic>
      <p:sp>
        <p:nvSpPr>
          <p:cNvPr id="15365" name="Rectangle 7"/>
          <p:cNvSpPr>
            <a:spLocks noGrp="1" noChangeArrowheads="1"/>
          </p:cNvSpPr>
          <p:nvPr>
            <p:ph sz="quarter" idx="4"/>
          </p:nvPr>
        </p:nvSpPr>
        <p:spPr>
          <a:xfrm flipH="1" flipV="1">
            <a:off x="928662" y="7286650"/>
            <a:ext cx="3719538" cy="428629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Как называется южная полярная область, включающая Антарктиду с прилегающими к ней островами и южные части океанов примерно 50</a:t>
            </a:r>
            <a:r>
              <a:rPr lang="en-US" sz="2800" dirty="0" smtClean="0">
                <a:solidFill>
                  <a:srgbClr val="66FF33"/>
                </a:solidFill>
                <a:cs typeface="Arial" charset="0"/>
              </a:rPr>
              <a:t>°</a:t>
            </a:r>
            <a:r>
              <a:rPr lang="ru-RU" sz="2800" dirty="0" smtClean="0">
                <a:solidFill>
                  <a:srgbClr val="66FF33"/>
                </a:solidFill>
                <a:cs typeface="Arial" charset="0"/>
              </a:rPr>
              <a:t>- 60</a:t>
            </a:r>
            <a:r>
              <a:rPr lang="en-US" sz="2800" dirty="0" smtClean="0">
                <a:solidFill>
                  <a:srgbClr val="66FF33"/>
                </a:solidFill>
                <a:cs typeface="Arial" charset="0"/>
              </a:rPr>
              <a:t>°</a:t>
            </a:r>
            <a:r>
              <a:rPr lang="ru-RU" sz="2800" dirty="0" err="1" smtClean="0">
                <a:solidFill>
                  <a:srgbClr val="66FF33"/>
                </a:solidFill>
                <a:cs typeface="Arial" charset="0"/>
              </a:rPr>
              <a:t>ю</a:t>
            </a:r>
            <a:r>
              <a:rPr lang="ru-RU" sz="2800" dirty="0" smtClean="0">
                <a:solidFill>
                  <a:srgbClr val="66FF33"/>
                </a:solidFill>
                <a:cs typeface="Arial" charset="0"/>
              </a:rPr>
              <a:t>. </a:t>
            </a:r>
            <a:r>
              <a:rPr lang="ru-RU" sz="2800" dirty="0" err="1" smtClean="0">
                <a:solidFill>
                  <a:srgbClr val="66FF33"/>
                </a:solidFill>
                <a:cs typeface="Arial" charset="0"/>
              </a:rPr>
              <a:t>ш</a:t>
            </a:r>
            <a:r>
              <a:rPr lang="ru-RU" sz="2800" dirty="0" smtClean="0">
                <a:solidFill>
                  <a:srgbClr val="66FF33"/>
                </a:solidFill>
                <a:cs typeface="Arial" charset="0"/>
              </a:rPr>
              <a:t>.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755650" y="2349500"/>
            <a:ext cx="2376488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2" action="ppaction://hlinksldjump"/>
              </a:rPr>
              <a:t>Антарктида</a:t>
            </a:r>
            <a:endParaRPr lang="ru-RU" b="0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4787900" y="3860800"/>
            <a:ext cx="2376488" cy="1223963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2" action="ppaction://hlinksldjump"/>
              </a:rPr>
              <a:t>Северный полюс</a:t>
            </a:r>
            <a:endParaRPr lang="ru-RU" b="0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755650" y="4005263"/>
            <a:ext cx="2376488" cy="12239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/>
              <a:t>Южный полюс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4859338" y="2205038"/>
            <a:ext cx="2305050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hlinkClick r:id="rId3" action="ppaction://hlinksldjump"/>
              </a:rPr>
              <a:t>Антарктика</a:t>
            </a:r>
            <a:endParaRPr lang="ru-RU" b="0"/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>
                <a:latin typeface="Tahoma" pitchFamily="34" charset="0"/>
                <a:hlinkClick r:id="rId4" action="ppaction://hlinksldjump"/>
              </a:rPr>
              <a:t>назад</a:t>
            </a: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ou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765175"/>
            <a:ext cx="7277100" cy="5334000"/>
          </a:xfr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005-03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100888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Каким должен быть полярный исследователь?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«Побеждает тот, у кого все в порядке: кое- кто называет это везением. Поражение непременно ожидает того, кто не принял заблаговременно нужных мер: это называется везением”.</a:t>
            </a:r>
          </a:p>
          <a:p>
            <a:r>
              <a:rPr lang="ru-RU" dirty="0" smtClean="0"/>
              <a:t>                                                              Р.Амундсен.</a:t>
            </a: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</a:p>
          <a:p>
            <a:r>
              <a:rPr lang="ru-RU" dirty="0" smtClean="0"/>
              <a:t>урока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/>
              <a:t>Существительное</a:t>
            </a:r>
          </a:p>
          <a:p>
            <a:pPr algn="ctr">
              <a:buNone/>
            </a:pPr>
            <a:r>
              <a:rPr lang="ru-RU" u="sng" dirty="0" smtClean="0"/>
              <a:t>Глагол        </a:t>
            </a:r>
            <a:r>
              <a:rPr lang="ru-RU" u="sng" dirty="0" err="1" smtClean="0"/>
              <a:t>глагол</a:t>
            </a:r>
            <a:endParaRPr lang="ru-RU" u="sng" dirty="0" smtClean="0"/>
          </a:p>
          <a:p>
            <a:pPr algn="ctr">
              <a:buNone/>
            </a:pPr>
            <a:r>
              <a:rPr lang="ru-RU" u="sng" dirty="0" err="1" smtClean="0"/>
              <a:t>Прилаг</a:t>
            </a:r>
            <a:r>
              <a:rPr lang="ru-RU" u="sng" dirty="0" smtClean="0"/>
              <a:t>. </a:t>
            </a:r>
            <a:r>
              <a:rPr lang="ru-RU" u="sng" dirty="0" err="1" smtClean="0"/>
              <a:t>прилаг</a:t>
            </a:r>
            <a:r>
              <a:rPr lang="ru-RU" u="sng" dirty="0" smtClean="0"/>
              <a:t>. </a:t>
            </a:r>
            <a:r>
              <a:rPr lang="ru-RU" u="sng" dirty="0" err="1" smtClean="0"/>
              <a:t>прилаг</a:t>
            </a:r>
            <a:r>
              <a:rPr lang="ru-RU" u="sng" dirty="0" smtClean="0"/>
              <a:t>.</a:t>
            </a:r>
          </a:p>
          <a:p>
            <a:pPr algn="ctr">
              <a:buNone/>
            </a:pPr>
            <a:r>
              <a:rPr lang="ru-RU" u="sng" dirty="0" smtClean="0"/>
              <a:t>Предложение</a:t>
            </a:r>
          </a:p>
          <a:p>
            <a:pPr algn="ctr">
              <a:buNone/>
            </a:pPr>
            <a:r>
              <a:rPr lang="ru-RU" u="sng" dirty="0" smtClean="0"/>
              <a:t>существительное</a:t>
            </a:r>
          </a:p>
          <a:p>
            <a:pPr algn="ctr">
              <a:buNone/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Совершить путешествие по Антарктиде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774700"/>
          </a:xfrm>
          <a:effectLst>
            <a:outerShdw dist="89803" dir="2700000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Антарктика</a:t>
            </a:r>
            <a:endParaRPr lang="ru-RU" sz="2000" dirty="0" smtClean="0"/>
          </a:p>
        </p:txBody>
      </p:sp>
      <p:pic>
        <p:nvPicPr>
          <p:cNvPr id="819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908050"/>
            <a:ext cx="5632450" cy="56610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Какие океаны омывают Антарктиду?</a:t>
            </a: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684213" y="1341438"/>
            <a:ext cx="2520950" cy="1871662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 dirty="0">
              <a:latin typeface="Tahoma" pitchFamily="34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042988" y="1844675"/>
            <a:ext cx="2016125" cy="9159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solidFill>
                  <a:srgbClr val="00CC99"/>
                </a:solidFill>
                <a:latin typeface="Tahoma" pitchFamily="34" charset="0"/>
                <a:hlinkClick r:id="rId2" action="ppaction://hlinksldjump"/>
              </a:rPr>
              <a:t>Тихий, Атлантический, Индийский</a:t>
            </a:r>
            <a:endParaRPr lang="ru-RU" b="0" dirty="0">
              <a:solidFill>
                <a:srgbClr val="00CC99"/>
              </a:solidFill>
              <a:latin typeface="Tahoma" pitchFamily="34" charset="0"/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859338" y="1125538"/>
            <a:ext cx="2520950" cy="19446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4932363" y="3357563"/>
            <a:ext cx="2520950" cy="19446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755650" y="3500438"/>
            <a:ext cx="2520950" cy="19446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292725" y="1557338"/>
            <a:ext cx="1871663" cy="1190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latin typeface="Tahoma" pitchFamily="34" charset="0"/>
                <a:hlinkClick r:id="rId3" action="ppaction://hlinksldjump"/>
              </a:rPr>
              <a:t>Атлантический, Северный ледовитый, Индийский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292725" y="4005263"/>
            <a:ext cx="194310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latin typeface="Tahoma" pitchFamily="34" charset="0"/>
                <a:hlinkClick r:id="rId3" action="ppaction://hlinksldjump"/>
              </a:rPr>
              <a:t>Южный, Тихий, Атлантический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116013" y="3933825"/>
            <a:ext cx="1871662" cy="9159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latin typeface="Tahoma" pitchFamily="34" charset="0"/>
                <a:hlinkClick r:id="rId3" action="ppaction://hlinksldjump"/>
              </a:rPr>
              <a:t>Индийский, Атлантический, Южный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Какие материки имеют площадь меньше площади Антарктиды?</a:t>
            </a: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971550" y="1916113"/>
            <a:ext cx="2232025" cy="13684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Южная Америка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4572000" y="3933825"/>
            <a:ext cx="2232025" cy="13684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3" action="ppaction://hlinksldjump"/>
              </a:rPr>
              <a:t>Австралия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971550" y="4005263"/>
            <a:ext cx="2232025" cy="13684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Евразия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4500563" y="1844675"/>
            <a:ext cx="2232025" cy="13684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Северная Америка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Какова площадь Антарктиды?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1763713" y="1987550"/>
            <a:ext cx="2087562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2" action="ppaction://hlinksldjump"/>
              </a:rPr>
              <a:t>16 млн.км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4859338" y="3500438"/>
            <a:ext cx="2087562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2" action="ppaction://hlinksldjump"/>
              </a:rPr>
              <a:t>10 млн.км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763713" y="3716338"/>
            <a:ext cx="2087562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3" action="ppaction://hlinksldjump"/>
              </a:rPr>
              <a:t>14 млн.км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4932363" y="1844675"/>
            <a:ext cx="2087562" cy="11525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2" action="ppaction://hlinksldjump"/>
              </a:rPr>
              <a:t>18 млн.км</a:t>
            </a:r>
            <a:endParaRPr lang="ru-RU" b="0" dirty="0">
              <a:latin typeface="Tahoma" pitchFamily="34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276600" y="4076700"/>
            <a:ext cx="254000" cy="2746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dirty="0">
                <a:latin typeface="Tahoma" pitchFamily="34" charset="0"/>
              </a:rPr>
              <a:t>2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276600" y="2347913"/>
            <a:ext cx="254000" cy="2746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dirty="0">
                <a:latin typeface="Tahoma" pitchFamily="34" charset="0"/>
              </a:rPr>
              <a:t>2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443663" y="2205038"/>
            <a:ext cx="254000" cy="2746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dirty="0">
                <a:latin typeface="Tahoma" pitchFamily="34" charset="0"/>
              </a:rPr>
              <a:t>2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372225" y="3860800"/>
            <a:ext cx="254000" cy="2746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dirty="0">
                <a:latin typeface="Tahoma" pitchFamily="34" charset="0"/>
              </a:rPr>
              <a:t>2</a:t>
            </a:r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Какова средняя толщина ледяного покрова?</a:t>
            </a:r>
            <a:r>
              <a:rPr lang="ru-RU" sz="2800" dirty="0" smtClean="0"/>
              <a:t> 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1547813" y="1628775"/>
            <a:ext cx="2305050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2" action="ppaction://hlinksldjump"/>
              </a:rPr>
              <a:t>2000 м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1547813" y="3573463"/>
            <a:ext cx="2305050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3" action="ppaction://hlinksldjump"/>
              </a:rPr>
              <a:t>3500 м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5148263" y="3573463"/>
            <a:ext cx="2305050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3" action="ppaction://hlinksldjump"/>
              </a:rPr>
              <a:t>1500 м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5148263" y="1484313"/>
            <a:ext cx="2305050" cy="1295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hlinkClick r:id="rId3" action="ppaction://hlinksldjump"/>
              </a:rPr>
              <a:t>1000 м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dirty="0">
                <a:latin typeface="Tahoma" pitchFamily="34" charset="0"/>
                <a:hlinkClick r:id="rId4" action="ppaction://hlinksldjump"/>
              </a:rPr>
              <a:t>назад</a:t>
            </a:r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</TotalTime>
  <Words>496</Words>
  <Application>Microsoft Office PowerPoint</Application>
  <PresentationFormat>Экран (4:3)</PresentationFormat>
  <Paragraphs>180</Paragraphs>
  <Slides>44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Обычная</vt:lpstr>
      <vt:lpstr> </vt:lpstr>
      <vt:lpstr>Слайд 2</vt:lpstr>
      <vt:lpstr>Слайд 3</vt:lpstr>
      <vt:lpstr>Как называется южная полярная область, включающая Антарктиду с прилегающими к ней островами и южные части океанов примерно 50°- 60°ю. ш.</vt:lpstr>
      <vt:lpstr>Антарктика</vt:lpstr>
      <vt:lpstr>Какие океаны омывают Антарктиду?</vt:lpstr>
      <vt:lpstr>Какие материки имеют площадь меньше площади Антарктиды?</vt:lpstr>
      <vt:lpstr>Какова площадь Антарктиды?</vt:lpstr>
      <vt:lpstr>Какова средняя толщина ледяного покрова? </vt:lpstr>
      <vt:lpstr>Когда впервые был покорён Южный полюс?</vt:lpstr>
      <vt:lpstr>Представители какой страны покорили первыми Южный полюс?</vt:lpstr>
      <vt:lpstr>Представители какой страны первыми открыли Антарктиду?</vt:lpstr>
      <vt:lpstr>Первооткрыватели Антарктиды</vt:lpstr>
      <vt:lpstr>Какому государству принадлежит Антарктида? </vt:lpstr>
      <vt:lpstr>Представители какой страны покорили Южный полюс вторыми? </vt:lpstr>
      <vt:lpstr>Путешествие к Южному полюсу в 1910-1912 гг.</vt:lpstr>
      <vt:lpstr>Какова максимальная толщина ледникового покрова?</vt:lpstr>
      <vt:lpstr>Сколько процентов пресных вод Земли содержится в ледяном покрове Антарктиды?</vt:lpstr>
      <vt:lpstr>Самый крупный шельфовый ледник на территории Антарктиды?   </vt:lpstr>
      <vt:lpstr>Какой вулкан есть в Антарктиде на о. Росса? </vt:lpstr>
      <vt:lpstr>Как называется платформа ,которая лежит в основании материка Антарктида?</vt:lpstr>
      <vt:lpstr>Какова средняя высота материка с учётом ледникового покрова?</vt:lpstr>
      <vt:lpstr>Какой климатический пояс преобладает в Антарктиде? </vt:lpstr>
      <vt:lpstr>На какой научной станции была зафиксирована самая низкая температура на земле? </vt:lpstr>
      <vt:lpstr>Слайд 25</vt:lpstr>
      <vt:lpstr>Слайд 26</vt:lpstr>
      <vt:lpstr>Полярные станции в Антарктиде</vt:lpstr>
      <vt:lpstr>Слайд 28</vt:lpstr>
      <vt:lpstr>Какое атмосферное давление возникает во внутренних областях Антарктиды? </vt:lpstr>
      <vt:lpstr>Какова самая низкая температура на Земле, которая была зафиксирована в Антарктиде? </vt:lpstr>
      <vt:lpstr>Слайд 31</vt:lpstr>
      <vt:lpstr>Какое животное может быть символом Антарктиды?</vt:lpstr>
      <vt:lpstr>Слайд 33</vt:lpstr>
      <vt:lpstr>Какой вид пингвинов является самым распространённым в Антарктиде?</vt:lpstr>
      <vt:lpstr>Как называют огромные ледяные плавающие горы обломки материкового льда, сползшего в океан?</vt:lpstr>
      <vt:lpstr>Слайд 36</vt:lpstr>
      <vt:lpstr>Слайд 37</vt:lpstr>
      <vt:lpstr>Пресс-конференция «Какое будущее ожидает Антарктиду?»</vt:lpstr>
      <vt:lpstr>Современные исследования Антарктиды</vt:lpstr>
      <vt:lpstr>Слайд 40</vt:lpstr>
      <vt:lpstr>Слайд 41</vt:lpstr>
      <vt:lpstr>Слайд 42</vt:lpstr>
      <vt:lpstr>Синквейн</vt:lpstr>
      <vt:lpstr>Совершить путешествие по Антарктиде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23</cp:revision>
  <dcterms:created xsi:type="dcterms:W3CDTF">2010-02-20T11:07:20Z</dcterms:created>
  <dcterms:modified xsi:type="dcterms:W3CDTF">2010-03-01T09:12:02Z</dcterms:modified>
</cp:coreProperties>
</file>