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81" r:id="rId9"/>
    <p:sldId id="262" r:id="rId10"/>
    <p:sldId id="282" r:id="rId11"/>
    <p:sldId id="263" r:id="rId12"/>
    <p:sldId id="283" r:id="rId13"/>
    <p:sldId id="287" r:id="rId14"/>
    <p:sldId id="264" r:id="rId15"/>
    <p:sldId id="284" r:id="rId16"/>
    <p:sldId id="265" r:id="rId17"/>
    <p:sldId id="266" r:id="rId18"/>
    <p:sldId id="267" r:id="rId19"/>
    <p:sldId id="285" r:id="rId20"/>
    <p:sldId id="274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2076-1E9A-411B-B522-BE1C6ED690E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1437-7BDE-4344-9425-C794957C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ooeco.com/0-dom/0-dom-pt6-6.html" TargetMode="External"/><Relationship Id="rId3" Type="http://schemas.openxmlformats.org/officeDocument/2006/relationships/hyperlink" Target="http://www.zooeco.com/0-dom/0-dom-pt6.html" TargetMode="External"/><Relationship Id="rId7" Type="http://schemas.openxmlformats.org/officeDocument/2006/relationships/hyperlink" Target="http://www.zooeco.com/0-dom/0-dom-pt6-4.html" TargetMode="External"/><Relationship Id="rId2" Type="http://schemas.openxmlformats.org/officeDocument/2006/relationships/hyperlink" Target="http://www.zooeco.com/0-dom/0-dom-pt0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ooeco.com/0-dom/0-dom-pt6-2.html" TargetMode="External"/><Relationship Id="rId11" Type="http://schemas.openxmlformats.org/officeDocument/2006/relationships/hyperlink" Target="http://www.zooeco.com/0-dom/0-dom-pt6-1.html" TargetMode="External"/><Relationship Id="rId5" Type="http://schemas.openxmlformats.org/officeDocument/2006/relationships/hyperlink" Target="http://www.zooeco.com/0-dom/0-dom-pt6-5.html" TargetMode="External"/><Relationship Id="rId10" Type="http://schemas.openxmlformats.org/officeDocument/2006/relationships/hyperlink" Target="http://www.zooeco.com/0-dom/0-dom-pt6-8.html" TargetMode="External"/><Relationship Id="rId4" Type="http://schemas.openxmlformats.org/officeDocument/2006/relationships/hyperlink" Target="http://www.zooeco.com/0-dom/0-dom-pt6-3.html" TargetMode="External"/><Relationship Id="rId9" Type="http://schemas.openxmlformats.org/officeDocument/2006/relationships/hyperlink" Target="http://www.zooeco.com/0-dom/0-dom-pt6-7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071546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latin typeface="Monotype Corsiva" pitchFamily="66" charset="0"/>
              </a:rPr>
              <a:t>Характерные особенности отряда Голубеобразные класса Птицы </a:t>
            </a:r>
            <a:endParaRPr lang="ru-RU" sz="8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Большинство видов приспособлено к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питанию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твёрдыми сухими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семенами, но есть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группы, питающиеся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преимущественно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сочными плодами.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39938" name="Picture 2" descr="http://im5-tub-ru.yandex.net/i?id=521771765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6855" y="1071546"/>
            <a:ext cx="3627145" cy="2428892"/>
          </a:xfrm>
          <a:prstGeom prst="rect">
            <a:avLst/>
          </a:prstGeom>
          <a:noFill/>
        </p:spPr>
      </p:pic>
      <p:pic>
        <p:nvPicPr>
          <p:cNvPr id="39940" name="Picture 4" descr="http://im4-tub-ru.yandex.net/i?id=211946428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429132"/>
            <a:ext cx="3070881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90011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</a:rPr>
              <a:t>Все голуби моногамны, часто образуют постоянные пары. </a:t>
            </a:r>
            <a:r>
              <a:rPr lang="ru-RU" sz="5400" b="1" dirty="0" smtClean="0">
                <a:latin typeface="Monotype Corsiva" pitchFamily="66" charset="0"/>
              </a:rPr>
              <a:t>В </a:t>
            </a:r>
            <a:r>
              <a:rPr lang="ru-RU" sz="5400" b="1" dirty="0">
                <a:latin typeface="Monotype Corsiva" pitchFamily="66" charset="0"/>
              </a:rPr>
              <a:t>заботе о потомстве принимают участие оба родителя. В кладке обычно 2 белых яйца, птенцы птенцового типа. </a:t>
            </a:r>
          </a:p>
        </p:txBody>
      </p:sp>
      <p:pic>
        <p:nvPicPr>
          <p:cNvPr id="18434" name="Picture 2" descr="http://im5-tub-ru.yandex.net/i?id=197854836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929198"/>
            <a:ext cx="1928826" cy="1682116"/>
          </a:xfrm>
          <a:prstGeom prst="rect">
            <a:avLst/>
          </a:prstGeom>
          <a:noFill/>
        </p:spPr>
      </p:pic>
      <p:pic>
        <p:nvPicPr>
          <p:cNvPr id="18438" name="Picture 6" descr="http://im6-tub-ru.yandex.net/i?id=7670187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0" y="4714884"/>
            <a:ext cx="2619380" cy="1964535"/>
          </a:xfrm>
          <a:prstGeom prst="rect">
            <a:avLst/>
          </a:prstGeom>
          <a:noFill/>
        </p:spPr>
      </p:pic>
      <p:pic>
        <p:nvPicPr>
          <p:cNvPr id="18440" name="Picture 8" descr="http://im2-tub-ru.yandex.net/i?id=12329587-6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857760"/>
            <a:ext cx="3355638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Примитивные гнёзда-помосты устраивают на деревьях и скалах, сооружениях человека, реже в дуплах, норах, на земле.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40962" name="Picture 2" descr="http://im1-tub-ru.yandex.net/i?id=291832489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571984"/>
            <a:ext cx="3150282" cy="2286016"/>
          </a:xfrm>
          <a:prstGeom prst="rect">
            <a:avLst/>
          </a:prstGeom>
          <a:noFill/>
        </p:spPr>
      </p:pic>
      <p:pic>
        <p:nvPicPr>
          <p:cNvPr id="40964" name="Picture 4" descr="http://im0-tub-ru.yandex.net/i?id=120546269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9287" y="3786190"/>
            <a:ext cx="3324713" cy="2786072"/>
          </a:xfrm>
          <a:prstGeom prst="rect">
            <a:avLst/>
          </a:prstGeom>
          <a:noFill/>
        </p:spPr>
      </p:pic>
      <p:pic>
        <p:nvPicPr>
          <p:cNvPr id="40966" name="Picture 6" descr="http://im5-tub-ru.yandex.net/i?id=182106171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1876"/>
            <a:ext cx="2667005" cy="20002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latin typeface="Monotype Corsiva" pitchFamily="66" charset="0"/>
              </a:rPr>
              <a:t>При постройке гнезд и насиживании птенцов разделение труда почти у всех голубей такое: самец собирает и приносит травинки и прутики, по одной веточке в клюве, как цапли и бакланы. Самка, сидя на месте, выбранном для гнезда, подсовывает их под себя и вокруг себя. Получается довольно небрежно сложенная рыхлая платформа из веток.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</a:rPr>
              <a:t>В начале выкармливания клетки стенок чрезвычайно развитого зоба взрослых птиц усиленно делятся, продуцируя белую творожистую массу — «птичье молоко». Позже к этой белковой отрыжке добавляются разбухшие в зобу семена. 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5-tub-ru.yandex.net/i?id=66896811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3740016" cy="4714307"/>
          </a:xfrm>
          <a:prstGeom prst="rect">
            <a:avLst/>
          </a:prstGeom>
          <a:noFill/>
        </p:spPr>
      </p:pic>
      <p:pic>
        <p:nvPicPr>
          <p:cNvPr id="41988" name="Picture 4" descr="http://im0-tub-ru.yandex.net/i?id=567349123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500438"/>
            <a:ext cx="4000515" cy="30003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</a:rPr>
              <a:t>Ныне в отряде осталось лишь семейство голубиных, 310 видов которого распространены от тропиков до умеренных широт всего Земного шара, включая и большинство океанических архипелагов. 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"/>
            <a:ext cx="9144000" cy="770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Представители 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семейства 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54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дронтовых,эндемичного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для 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Маскаренских островов, 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истреблены человеком в XVII–XVIII вв. Родственные связи отряда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неясны,голубей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часто сближают с рябками, </a:t>
            </a:r>
            <a:r>
              <a:rPr lang="ru-RU" sz="5400" b="1" dirty="0" err="1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ржанкообразными</a:t>
            </a:r>
            <a:r>
              <a:rPr lang="ru-RU" sz="54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попугаями</a:t>
            </a:r>
            <a:r>
              <a:rPr lang="ru-RU" sz="5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5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9144001" cy="7166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5400" b="1" dirty="0" smtClean="0">
                <a:latin typeface="Monotype Corsiva" pitchFamily="66" charset="0"/>
                <a:ea typeface="Calibri"/>
                <a:cs typeface="Times New Roman"/>
              </a:rPr>
              <a:t>          </a:t>
            </a:r>
            <a:r>
              <a:rPr lang="ru-RU" sz="5400" b="1" u="sng" dirty="0" smtClean="0">
                <a:latin typeface="Monotype Corsiva" pitchFamily="66" charset="0"/>
                <a:ea typeface="Calibri"/>
                <a:cs typeface="Times New Roman"/>
              </a:rPr>
              <a:t>Голуби</a:t>
            </a:r>
            <a:r>
              <a:rPr lang="ru-RU" sz="5400" b="1" u="sng" dirty="0">
                <a:latin typeface="Monotype Corsiva" pitchFamily="66" charset="0"/>
                <a:ea typeface="Calibri"/>
                <a:cs typeface="Times New Roman"/>
              </a:rPr>
              <a:t>, рябки и </a:t>
            </a:r>
            <a:r>
              <a:rPr lang="ru-RU" sz="5400" b="1" u="sng" dirty="0" smtClean="0">
                <a:latin typeface="Monotype Corsiva" pitchFamily="66" charset="0"/>
                <a:ea typeface="Calibri"/>
                <a:cs typeface="Times New Roman"/>
              </a:rPr>
              <a:t>дронты</a:t>
            </a:r>
            <a:r>
              <a:rPr lang="en-US" sz="5400" b="1" u="sng" dirty="0" smtClean="0"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5400" b="1" dirty="0" smtClean="0">
                <a:latin typeface="Monotype Corsiva" pitchFamily="66" charset="0"/>
              </a:rPr>
              <a:t>Эти три группы птиц не все </a:t>
            </a:r>
            <a:endParaRPr lang="en-US" sz="5400" b="1" dirty="0" smtClean="0">
              <a:latin typeface="Monotype Corsiva" pitchFamily="66" charset="0"/>
            </a:endParaRPr>
          </a:p>
          <a:p>
            <a:pPr marL="342900" indent="-342900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5400" b="1" dirty="0" smtClean="0">
                <a:latin typeface="Monotype Corsiva" pitchFamily="66" charset="0"/>
              </a:rPr>
              <a:t>  </a:t>
            </a:r>
            <a:r>
              <a:rPr lang="ru-RU" sz="5400" b="1" dirty="0" smtClean="0">
                <a:latin typeface="Monotype Corsiva" pitchFamily="66" charset="0"/>
              </a:rPr>
              <a:t>исследователи объединяют в один</a:t>
            </a:r>
            <a:r>
              <a:rPr lang="en-US" sz="5400" b="1" dirty="0" smtClean="0">
                <a:latin typeface="Monotype Corsiva" pitchFamily="66" charset="0"/>
              </a:rPr>
              <a:t> </a:t>
            </a:r>
            <a:r>
              <a:rPr lang="ru-RU" sz="5400" b="1" dirty="0" smtClean="0">
                <a:latin typeface="Monotype Corsiva" pitchFamily="66" charset="0"/>
              </a:rPr>
              <a:t>отряд.</a:t>
            </a:r>
            <a:r>
              <a:rPr lang="en-US" sz="5400" b="1" dirty="0" smtClean="0">
                <a:latin typeface="Monotype Corsiva" pitchFamily="66" charset="0"/>
              </a:rPr>
              <a:t> </a:t>
            </a:r>
            <a:r>
              <a:rPr lang="ru-RU" sz="5400" b="1" dirty="0" smtClean="0">
                <a:latin typeface="Monotype Corsiva" pitchFamily="66" charset="0"/>
              </a:rPr>
              <a:t>Многие выделяют рябков в особый отряд, другие предлагают объединить их с чайками либо с куриными, а дронтов — с </a:t>
            </a:r>
            <a:r>
              <a:rPr lang="ru-RU" sz="5400" b="1" dirty="0" err="1" smtClean="0">
                <a:latin typeface="Monotype Corsiva" pitchFamily="66" charset="0"/>
              </a:rPr>
              <a:t>пастушковыми</a:t>
            </a:r>
            <a:r>
              <a:rPr lang="ru-RU" sz="1100" dirty="0" smtClean="0"/>
              <a:t>. </a:t>
            </a:r>
          </a:p>
          <a:p>
            <a:pPr marL="342900" lvl="0" indent="-342900"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ru-RU" sz="1100" dirty="0"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http://im3-tub-ru.yandex.net/i?id=155241663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794" y="2285992"/>
            <a:ext cx="2643206" cy="3508681"/>
          </a:xfrm>
          <a:prstGeom prst="rect">
            <a:avLst/>
          </a:prstGeom>
          <a:noFill/>
        </p:spPr>
      </p:pic>
      <p:pic>
        <p:nvPicPr>
          <p:cNvPr id="43014" name="Picture 6" descr="http://im0-tub-ru.yandex.net/i?id=431886908-1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929066"/>
            <a:ext cx="3429024" cy="2765342"/>
          </a:xfrm>
          <a:prstGeom prst="rect">
            <a:avLst/>
          </a:prstGeom>
          <a:noFill/>
        </p:spPr>
      </p:pic>
      <p:pic>
        <p:nvPicPr>
          <p:cNvPr id="43016" name="Picture 8" descr="http://im7-tub-ru.yandex.net/i?id=165092878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14290"/>
            <a:ext cx="4572032" cy="34290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786578" y="5929330"/>
            <a:ext cx="17411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Monotype Corsiva" pitchFamily="66" charset="0"/>
                <a:ea typeface="Calibri"/>
                <a:cs typeface="Times New Roman"/>
              </a:rPr>
              <a:t>дронты</a:t>
            </a:r>
            <a:r>
              <a:rPr lang="en-US" b="1" u="sng" dirty="0" smtClean="0">
                <a:latin typeface="Monotype Corsiva" pitchFamily="66" charset="0"/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85728"/>
            <a:ext cx="1765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Monotype Corsiva" pitchFamily="66" charset="0"/>
                <a:ea typeface="Calibri"/>
                <a:cs typeface="Times New Roman"/>
              </a:rPr>
              <a:t>Голуби,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786454"/>
            <a:ext cx="1433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Monotype Corsiva" pitchFamily="66" charset="0"/>
                <a:ea typeface="Calibri"/>
                <a:cs typeface="Times New Roman"/>
              </a:rPr>
              <a:t>рябки 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Monotype Corsiva" pitchFamily="66" charset="0"/>
              </a:rPr>
              <a:t>Класс: </a:t>
            </a:r>
            <a:r>
              <a:rPr lang="ru-RU" sz="2800" b="1" u="sng" dirty="0" err="1" smtClean="0">
                <a:latin typeface="Monotype Corsiva" pitchFamily="66" charset="0"/>
                <a:hlinkClick r:id="rId2"/>
              </a:rPr>
              <a:t>Aves</a:t>
            </a:r>
            <a:r>
              <a:rPr lang="ru-RU" sz="2800" b="1" u="sng" dirty="0" smtClean="0">
                <a:latin typeface="Monotype Corsiva" pitchFamily="66" charset="0"/>
                <a:hlinkClick r:id="rId2"/>
              </a:rPr>
              <a:t> = Птицы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err="1" smtClean="0">
                <a:latin typeface="Monotype Corsiva" pitchFamily="66" charset="0"/>
              </a:rPr>
              <a:t>Надотряд</a:t>
            </a:r>
            <a:r>
              <a:rPr lang="ru-RU" sz="2800" b="1" dirty="0" smtClean="0">
                <a:latin typeface="Monotype Corsiva" pitchFamily="66" charset="0"/>
              </a:rPr>
              <a:t>: </a:t>
            </a:r>
            <a:r>
              <a:rPr lang="ru-RU" sz="2800" b="1" dirty="0" err="1" smtClean="0">
                <a:latin typeface="Monotype Corsiva" pitchFamily="66" charset="0"/>
              </a:rPr>
              <a:t>Neognathae</a:t>
            </a:r>
            <a:r>
              <a:rPr lang="ru-RU" sz="2800" b="1" dirty="0" smtClean="0">
                <a:latin typeface="Monotype Corsiva" pitchFamily="66" charset="0"/>
              </a:rPr>
              <a:t> = </a:t>
            </a:r>
            <a:r>
              <a:rPr lang="ru-RU" sz="2800" b="1" dirty="0" err="1" smtClean="0">
                <a:latin typeface="Monotype Corsiva" pitchFamily="66" charset="0"/>
              </a:rPr>
              <a:t>Новонебные</a:t>
            </a:r>
            <a:r>
              <a:rPr lang="ru-RU" sz="2800" b="1" dirty="0" smtClean="0">
                <a:latin typeface="Monotype Corsiva" pitchFamily="66" charset="0"/>
              </a:rPr>
              <a:t> птицы, </a:t>
            </a:r>
            <a:r>
              <a:rPr lang="ru-RU" sz="2800" b="1" dirty="0" err="1" smtClean="0">
                <a:latin typeface="Monotype Corsiva" pitchFamily="66" charset="0"/>
              </a:rPr>
              <a:t>неогнаты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Отряд: </a:t>
            </a:r>
            <a:r>
              <a:rPr lang="ru-RU" sz="2800" b="1" u="sng" dirty="0" err="1" smtClean="0">
                <a:latin typeface="Monotype Corsiva" pitchFamily="66" charset="0"/>
                <a:hlinkClick r:id="rId3"/>
              </a:rPr>
              <a:t>Columbae</a:t>
            </a:r>
            <a:r>
              <a:rPr lang="ru-RU" sz="2800" b="1" u="sng" dirty="0" smtClean="0">
                <a:latin typeface="Monotype Corsiva" pitchFamily="66" charset="0"/>
                <a:hlinkClick r:id="rId3"/>
              </a:rPr>
              <a:t>, или </a:t>
            </a:r>
            <a:r>
              <a:rPr lang="ru-RU" sz="2800" b="1" u="sng" dirty="0" err="1" smtClean="0">
                <a:latin typeface="Monotype Corsiva" pitchFamily="66" charset="0"/>
                <a:hlinkClick r:id="rId3"/>
              </a:rPr>
              <a:t>Columbiformes</a:t>
            </a:r>
            <a:r>
              <a:rPr lang="ru-RU" sz="2800" b="1" u="sng" dirty="0" smtClean="0">
                <a:latin typeface="Monotype Corsiva" pitchFamily="66" charset="0"/>
                <a:hlinkClick r:id="rId3"/>
              </a:rPr>
              <a:t> = Голуби, голубеобразные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Семейство: </a:t>
            </a:r>
            <a:r>
              <a:rPr lang="ru-RU" sz="2800" b="1" u="sng" dirty="0" err="1" smtClean="0">
                <a:latin typeface="Monotype Corsiva" pitchFamily="66" charset="0"/>
                <a:hlinkClick r:id="rId3"/>
              </a:rPr>
              <a:t>Columbidae</a:t>
            </a:r>
            <a:r>
              <a:rPr lang="ru-RU" sz="2800" b="1" u="sng" dirty="0" smtClean="0">
                <a:latin typeface="Monotype Corsiva" pitchFamily="66" charset="0"/>
                <a:hlinkClick r:id="rId3"/>
              </a:rPr>
              <a:t> = Голубиные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4"/>
              </a:rPr>
              <a:t>Columba</a:t>
            </a:r>
            <a:r>
              <a:rPr lang="ru-RU" sz="2800" b="1" u="sng" dirty="0" smtClean="0">
                <a:latin typeface="Monotype Corsiva" pitchFamily="66" charset="0"/>
                <a:hlinkClick r:id="rId4"/>
              </a:rPr>
              <a:t> </a:t>
            </a:r>
            <a:r>
              <a:rPr lang="ru-RU" sz="2800" b="1" u="sng" dirty="0" err="1" smtClean="0">
                <a:latin typeface="Monotype Corsiva" pitchFamily="66" charset="0"/>
                <a:hlinkClick r:id="rId4"/>
              </a:rPr>
              <a:t>Linnaeus</a:t>
            </a:r>
            <a:r>
              <a:rPr lang="ru-RU" sz="2800" b="1" u="sng" dirty="0" smtClean="0">
                <a:latin typeface="Monotype Corsiva" pitchFamily="66" charset="0"/>
                <a:hlinkClick r:id="rId4"/>
              </a:rPr>
              <a:t>, 1758 = (Настоящие) голуби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5"/>
              </a:rPr>
              <a:t>Goura</a:t>
            </a:r>
            <a:r>
              <a:rPr lang="ru-RU" sz="2800" b="1" u="sng" dirty="0" smtClean="0">
                <a:latin typeface="Monotype Corsiva" pitchFamily="66" charset="0"/>
                <a:hlinkClick r:id="rId5"/>
              </a:rPr>
              <a:t> </a:t>
            </a:r>
            <a:r>
              <a:rPr lang="ru-RU" sz="2800" b="1" u="sng" dirty="0" err="1" smtClean="0">
                <a:latin typeface="Monotype Corsiva" pitchFamily="66" charset="0"/>
                <a:hlinkClick r:id="rId5"/>
              </a:rPr>
              <a:t>Stephens</a:t>
            </a:r>
            <a:r>
              <a:rPr lang="ru-RU" sz="2800" b="1" u="sng" dirty="0" smtClean="0">
                <a:latin typeface="Monotype Corsiva" pitchFamily="66" charset="0"/>
                <a:hlinkClick r:id="rId5"/>
              </a:rPr>
              <a:t>, 1819 = Венценосные голуби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6"/>
              </a:rPr>
              <a:t>Ectopistes</a:t>
            </a:r>
            <a:r>
              <a:rPr lang="ru-RU" sz="2800" b="1" u="sng" dirty="0" smtClean="0">
                <a:latin typeface="Monotype Corsiva" pitchFamily="66" charset="0"/>
                <a:hlinkClick r:id="rId6"/>
              </a:rPr>
              <a:t> † </a:t>
            </a:r>
            <a:r>
              <a:rPr lang="ru-RU" sz="2800" b="1" u="sng" dirty="0" err="1" smtClean="0">
                <a:latin typeface="Monotype Corsiva" pitchFamily="66" charset="0"/>
                <a:hlinkClick r:id="rId6"/>
              </a:rPr>
              <a:t>Swainson</a:t>
            </a:r>
            <a:r>
              <a:rPr lang="ru-RU" sz="2800" b="1" u="sng" dirty="0" smtClean="0">
                <a:latin typeface="Monotype Corsiva" pitchFamily="66" charset="0"/>
                <a:hlinkClick r:id="rId6"/>
              </a:rPr>
              <a:t>, 1827 = Странствующие голуби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7"/>
              </a:rPr>
              <a:t>Streptopelia</a:t>
            </a:r>
            <a:r>
              <a:rPr lang="ru-RU" sz="2800" b="1" u="sng" dirty="0" smtClean="0">
                <a:latin typeface="Monotype Corsiva" pitchFamily="66" charset="0"/>
                <a:hlinkClick r:id="rId7"/>
              </a:rPr>
              <a:t> </a:t>
            </a:r>
            <a:r>
              <a:rPr lang="ru-RU" sz="2800" b="1" u="sng" dirty="0" err="1" smtClean="0">
                <a:latin typeface="Monotype Corsiva" pitchFamily="66" charset="0"/>
                <a:hlinkClick r:id="rId7"/>
              </a:rPr>
              <a:t>Bonaparte</a:t>
            </a:r>
            <a:r>
              <a:rPr lang="ru-RU" sz="2800" b="1" u="sng" dirty="0" smtClean="0">
                <a:latin typeface="Monotype Corsiva" pitchFamily="66" charset="0"/>
                <a:hlinkClick r:id="rId7"/>
              </a:rPr>
              <a:t>, 1855 = Горлицы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8"/>
              </a:rPr>
              <a:t>Treron</a:t>
            </a:r>
            <a:r>
              <a:rPr lang="ru-RU" sz="2800" b="1" u="sng" dirty="0" smtClean="0">
                <a:latin typeface="Monotype Corsiva" pitchFamily="66" charset="0"/>
                <a:hlinkClick r:id="rId8"/>
              </a:rPr>
              <a:t> (</a:t>
            </a:r>
            <a:r>
              <a:rPr lang="ru-RU" sz="2800" b="1" u="sng" dirty="0" err="1" smtClean="0">
                <a:latin typeface="Monotype Corsiva" pitchFamily="66" charset="0"/>
                <a:hlinkClick r:id="rId8"/>
              </a:rPr>
              <a:t>=Sphenurus</a:t>
            </a:r>
            <a:r>
              <a:rPr lang="ru-RU" sz="2800" b="1" u="sng" dirty="0" smtClean="0">
                <a:latin typeface="Monotype Corsiva" pitchFamily="66" charset="0"/>
                <a:hlinkClick r:id="rId8"/>
              </a:rPr>
              <a:t>) </a:t>
            </a:r>
            <a:r>
              <a:rPr lang="ru-RU" sz="2800" b="1" u="sng" dirty="0" err="1" smtClean="0">
                <a:latin typeface="Monotype Corsiva" pitchFamily="66" charset="0"/>
                <a:hlinkClick r:id="rId8"/>
              </a:rPr>
              <a:t>Vieillot</a:t>
            </a:r>
            <a:r>
              <a:rPr lang="ru-RU" sz="2800" b="1" u="sng" dirty="0" smtClean="0">
                <a:latin typeface="Monotype Corsiva" pitchFamily="66" charset="0"/>
                <a:hlinkClick r:id="rId8"/>
              </a:rPr>
              <a:t>, 1816 = Зелёные голуби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9"/>
              </a:rPr>
              <a:t>Caloenas</a:t>
            </a:r>
            <a:r>
              <a:rPr lang="ru-RU" sz="2800" b="1" u="sng" dirty="0" smtClean="0">
                <a:latin typeface="Monotype Corsiva" pitchFamily="66" charset="0"/>
                <a:hlinkClick r:id="rId9"/>
              </a:rPr>
              <a:t> </a:t>
            </a:r>
            <a:r>
              <a:rPr lang="ru-RU" sz="2800" b="1" u="sng" dirty="0" err="1" smtClean="0">
                <a:latin typeface="Monotype Corsiva" pitchFamily="66" charset="0"/>
                <a:hlinkClick r:id="rId9"/>
              </a:rPr>
              <a:t>G.R.Gray</a:t>
            </a:r>
            <a:r>
              <a:rPr lang="ru-RU" sz="2800" b="1" u="sng" dirty="0" smtClean="0">
                <a:latin typeface="Monotype Corsiva" pitchFamily="66" charset="0"/>
                <a:hlinkClick r:id="rId9"/>
              </a:rPr>
              <a:t>, 1840 = Гривистые голуби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Род: </a:t>
            </a:r>
            <a:r>
              <a:rPr lang="ru-RU" sz="2800" b="1" u="sng" dirty="0" err="1" smtClean="0">
                <a:latin typeface="Monotype Corsiva" pitchFamily="66" charset="0"/>
                <a:hlinkClick r:id="rId10"/>
              </a:rPr>
              <a:t>Gallicolumba</a:t>
            </a:r>
            <a:r>
              <a:rPr lang="ru-RU" sz="2800" b="1" u="sng" dirty="0" smtClean="0">
                <a:latin typeface="Monotype Corsiva" pitchFamily="66" charset="0"/>
                <a:hlinkClick r:id="rId10"/>
              </a:rPr>
              <a:t> </a:t>
            </a:r>
            <a:r>
              <a:rPr lang="ru-RU" sz="2800" b="1" u="sng" dirty="0" err="1" smtClean="0">
                <a:latin typeface="Monotype Corsiva" pitchFamily="66" charset="0"/>
                <a:hlinkClick r:id="rId10"/>
              </a:rPr>
              <a:t>Heck</a:t>
            </a:r>
            <a:r>
              <a:rPr lang="ru-RU" sz="2800" b="1" u="sng" dirty="0" smtClean="0">
                <a:latin typeface="Monotype Corsiva" pitchFamily="66" charset="0"/>
                <a:hlinkClick r:id="rId10"/>
              </a:rPr>
              <a:t>, 1849 = Куриные голуби</a:t>
            </a:r>
            <a:endParaRPr lang="ru-RU" sz="2800" b="1" dirty="0" smtClean="0">
              <a:latin typeface="Monotype Corsiva" pitchFamily="66" charset="0"/>
            </a:endParaRPr>
          </a:p>
          <a:p>
            <a:pPr lvl="0"/>
            <a:r>
              <a:rPr lang="ru-RU" sz="2800" b="1" dirty="0" smtClean="0">
                <a:latin typeface="Monotype Corsiva" pitchFamily="66" charset="0"/>
              </a:rPr>
              <a:t>   и другие рода голубей</a:t>
            </a:r>
          </a:p>
          <a:p>
            <a:r>
              <a:rPr lang="ru-RU" sz="2800" b="1" dirty="0" smtClean="0">
                <a:latin typeface="Monotype Corsiva" pitchFamily="66" charset="0"/>
              </a:rPr>
              <a:t>Семейство: </a:t>
            </a:r>
            <a:r>
              <a:rPr lang="ru-RU" sz="2800" b="1" u="sng" dirty="0" err="1" smtClean="0">
                <a:latin typeface="Monotype Corsiva" pitchFamily="66" charset="0"/>
                <a:hlinkClick r:id="rId11"/>
              </a:rPr>
              <a:t>Raphidae</a:t>
            </a:r>
            <a:r>
              <a:rPr lang="ru-RU" sz="2800" b="1" u="sng" dirty="0" smtClean="0">
                <a:latin typeface="Monotype Corsiva" pitchFamily="66" charset="0"/>
                <a:hlinkClick r:id="rId11"/>
              </a:rPr>
              <a:t> † = </a:t>
            </a:r>
            <a:r>
              <a:rPr lang="ru-RU" sz="2800" b="1" u="sng" dirty="0" err="1" smtClean="0">
                <a:latin typeface="Monotype Corsiva" pitchFamily="66" charset="0"/>
                <a:hlinkClick r:id="rId11"/>
              </a:rPr>
              <a:t>Дронтовые</a:t>
            </a:r>
            <a:endParaRPr lang="en-US" sz="2800" b="1" u="sng" dirty="0" smtClean="0">
              <a:latin typeface="Monotype Corsiva" pitchFamily="66" charset="0"/>
            </a:endParaRPr>
          </a:p>
          <a:p>
            <a:r>
              <a:rPr lang="ru-RU" sz="2800" b="1" dirty="0" smtClean="0">
                <a:latin typeface="Monotype Corsiva" pitchFamily="66" charset="0"/>
              </a:rPr>
              <a:t>Отряд: </a:t>
            </a:r>
            <a:r>
              <a:rPr lang="ru-RU" sz="2800" b="1" dirty="0" err="1" smtClean="0">
                <a:latin typeface="Monotype Corsiva" pitchFamily="66" charset="0"/>
              </a:rPr>
              <a:t>Columbae</a:t>
            </a:r>
            <a:r>
              <a:rPr lang="ru-RU" sz="2800" b="1" dirty="0" smtClean="0">
                <a:latin typeface="Monotype Corsiva" pitchFamily="66" charset="0"/>
              </a:rPr>
              <a:t>, или </a:t>
            </a:r>
            <a:r>
              <a:rPr lang="ru-RU" sz="2800" b="1" dirty="0" err="1" smtClean="0">
                <a:latin typeface="Monotype Corsiva" pitchFamily="66" charset="0"/>
              </a:rPr>
              <a:t>Columbiformes</a:t>
            </a:r>
            <a:r>
              <a:rPr lang="ru-RU" sz="2800" b="1" dirty="0" smtClean="0">
                <a:latin typeface="Monotype Corsiva" pitchFamily="66" charset="0"/>
              </a:rPr>
              <a:t> = Голуби, голубеобразные 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latin typeface="Monotype Corsiva" pitchFamily="66" charset="0"/>
              </a:rPr>
              <a:t>Все голуби воркуют. Многие еще и «гудят», свистят, шипят и пр. Но воркование — обязательный атрибут ухаживания, как и характерные позы, которые мы видим постоянно у сизарей, флиртующих на площадях и скверах наших городов. Но стиль воркования, тембр его и ритмика разные даже у близких видов голубей</a:t>
            </a:r>
            <a:r>
              <a:rPr lang="ru-RU" sz="4800"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6-tub-ru.yandex.net/i?id=245549213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3214686"/>
          </a:xfrm>
          <a:prstGeom prst="rect">
            <a:avLst/>
          </a:prstGeom>
          <a:noFill/>
        </p:spPr>
      </p:pic>
      <p:pic>
        <p:nvPicPr>
          <p:cNvPr id="4102" name="Picture 6" descr="http://im4-tub-ru.yandex.net/i?id=249801958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0"/>
            <a:ext cx="3929058" cy="3786190"/>
          </a:xfrm>
          <a:prstGeom prst="rect">
            <a:avLst/>
          </a:prstGeom>
          <a:noFill/>
        </p:spPr>
      </p:pic>
      <p:pic>
        <p:nvPicPr>
          <p:cNvPr id="6" name="Picture 4" descr="http://im7-tub-ru.yandex.net/i?id=212842798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96842"/>
            <a:ext cx="3714744" cy="3661158"/>
          </a:xfrm>
          <a:prstGeom prst="rect">
            <a:avLst/>
          </a:prstGeom>
          <a:noFill/>
        </p:spPr>
      </p:pic>
      <p:pic>
        <p:nvPicPr>
          <p:cNvPr id="4106" name="Picture 10" descr="http://im1-tub-ru.yandex.net/i?id=277181202-3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750446"/>
            <a:ext cx="5429256" cy="31075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im3-tub-ru.yandex.net/i?id=161208813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214678" cy="3494215"/>
          </a:xfrm>
          <a:prstGeom prst="rect">
            <a:avLst/>
          </a:prstGeom>
          <a:noFill/>
        </p:spPr>
      </p:pic>
      <p:pic>
        <p:nvPicPr>
          <p:cNvPr id="3080" name="Picture 8" descr="http://im6-tub-ru.yandex.net/i?id=201362627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77136"/>
            <a:ext cx="4214810" cy="3380864"/>
          </a:xfrm>
          <a:prstGeom prst="rect">
            <a:avLst/>
          </a:prstGeom>
          <a:noFill/>
        </p:spPr>
      </p:pic>
      <p:pic>
        <p:nvPicPr>
          <p:cNvPr id="3082" name="Picture 10" descr="http://im0-tub-ru.yandex.net/i?id=129569977-7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-1"/>
            <a:ext cx="4714876" cy="3074919"/>
          </a:xfrm>
          <a:prstGeom prst="rect">
            <a:avLst/>
          </a:prstGeom>
          <a:noFill/>
        </p:spPr>
      </p:pic>
      <p:pic>
        <p:nvPicPr>
          <p:cNvPr id="3084" name="Picture 12" descr="http://im1-tub-ru.yandex.net/i?id=83470330-4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000348"/>
            <a:ext cx="3714744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</a:rPr>
              <a:t>Сугубо растительноядные птицы, ведущие преимущественно древесный образ жизни. Размерный диапазон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— </a:t>
            </a:r>
            <a:r>
              <a:rPr lang="ru-RU" sz="5400" b="1" dirty="0">
                <a:latin typeface="Monotype Corsiva" pitchFamily="66" charset="0"/>
              </a:rPr>
              <a:t>от воробья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(</a:t>
            </a:r>
            <a:r>
              <a:rPr lang="ru-RU" sz="5400" b="1" dirty="0">
                <a:latin typeface="Monotype Corsiva" pitchFamily="66" charset="0"/>
              </a:rPr>
              <a:t>мелкие горлицы)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до </a:t>
            </a:r>
            <a:r>
              <a:rPr lang="ru-RU" sz="5400" b="1" dirty="0">
                <a:latin typeface="Monotype Corsiva" pitchFamily="66" charset="0"/>
              </a:rPr>
              <a:t>индейки или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крупнее </a:t>
            </a:r>
            <a:r>
              <a:rPr lang="ru-RU" sz="5400" b="1" dirty="0">
                <a:latin typeface="Monotype Corsiva" pitchFamily="66" charset="0"/>
              </a:rPr>
              <a:t>(дронты). </a:t>
            </a:r>
          </a:p>
        </p:txBody>
      </p:sp>
      <p:pic>
        <p:nvPicPr>
          <p:cNvPr id="23554" name="Picture 2" descr="http://im4-tub-ru.yandex.net/i?id=381659947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286124"/>
            <a:ext cx="3357586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Monotype Corsiva" pitchFamily="66" charset="0"/>
              </a:rPr>
              <a:t>Телосложение плотное, голова небольшая, на тонкой шее, крылья обычно длинные и острые, хвост средней длины, закруглённый или ступенчатый</a:t>
            </a:r>
            <a:r>
              <a:rPr lang="ru-RU" sz="5400" b="1" dirty="0" smtClean="0">
                <a:latin typeface="Monotype Corsiva" pitchFamily="66" charset="0"/>
              </a:rPr>
              <a:t>.. 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22530" name="Picture 2" descr="http://im5-tub-ru.yandex.net/i?id=152112086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429132"/>
            <a:ext cx="2357454" cy="2092415"/>
          </a:xfrm>
          <a:prstGeom prst="rect">
            <a:avLst/>
          </a:prstGeom>
          <a:noFill/>
        </p:spPr>
      </p:pic>
      <p:pic>
        <p:nvPicPr>
          <p:cNvPr id="22532" name="Picture 4" descr="http://im2-tub-ru.yandex.net/i?id=653850135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500570"/>
            <a:ext cx="2928958" cy="21967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Для ухода за густым и плотным оперением голуби используют «пудру», продуцируемую не особыми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err="1" smtClean="0">
                <a:latin typeface="Monotype Corsiva" pitchFamily="66" charset="0"/>
              </a:rPr>
              <a:t>пудретками</a:t>
            </a:r>
            <a:r>
              <a:rPr lang="ru-RU" sz="5400" b="1" dirty="0" smtClean="0">
                <a:latin typeface="Monotype Corsiva" pitchFamily="66" charset="0"/>
              </a:rPr>
              <a:t>,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а пуховой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частью </a:t>
            </a:r>
            <a:endParaRPr lang="en-US" sz="5400" b="1" dirty="0" smtClean="0">
              <a:latin typeface="Monotype Corsiva" pitchFamily="66" charset="0"/>
            </a:endParaRPr>
          </a:p>
          <a:p>
            <a:r>
              <a:rPr lang="ru-RU" sz="5400" b="1" dirty="0" smtClean="0">
                <a:latin typeface="Monotype Corsiva" pitchFamily="66" charset="0"/>
              </a:rPr>
              <a:t>перьев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1026" name="Picture 2" descr="http://im7-tub-ru.yandex.net/i?id=405836584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42550"/>
            <a:ext cx="3786214" cy="41154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  <a:ea typeface="Calibri"/>
                <a:cs typeface="Times New Roman"/>
              </a:rPr>
              <a:t>Клюв тонкий, в основании надклювья развита </a:t>
            </a:r>
            <a:r>
              <a:rPr lang="ru-RU" sz="5400" b="1" dirty="0" err="1">
                <a:latin typeface="Monotype Corsiva" pitchFamily="66" charset="0"/>
                <a:ea typeface="Calibri"/>
                <a:cs typeface="Times New Roman"/>
              </a:rPr>
              <a:t>восковица</a:t>
            </a:r>
            <a:r>
              <a:rPr lang="ru-RU" sz="5400" b="1" dirty="0">
                <a:latin typeface="Monotype Corsiva" pitchFamily="66" charset="0"/>
                <a:ea typeface="Calibri"/>
                <a:cs typeface="Times New Roman"/>
              </a:rPr>
              <a:t> — участок мягкой </a:t>
            </a:r>
            <a:endParaRPr lang="en-US" sz="5400" b="1" dirty="0" smtClean="0">
              <a:latin typeface="Monotype Corsiva" pitchFamily="66" charset="0"/>
              <a:ea typeface="Calibri"/>
              <a:cs typeface="Times New Roman"/>
            </a:endParaRPr>
          </a:p>
          <a:p>
            <a:r>
              <a:rPr lang="ru-RU" sz="5400" b="1" dirty="0" smtClean="0">
                <a:latin typeface="Monotype Corsiva" pitchFamily="66" charset="0"/>
                <a:ea typeface="Calibri"/>
                <a:cs typeface="Times New Roman"/>
              </a:rPr>
              <a:t>вздутой </a:t>
            </a:r>
            <a:r>
              <a:rPr lang="ru-RU" sz="5400" b="1" dirty="0">
                <a:latin typeface="Monotype Corsiva" pitchFamily="66" charset="0"/>
                <a:ea typeface="Calibri"/>
                <a:cs typeface="Times New Roman"/>
              </a:rPr>
              <a:t>голой </a:t>
            </a:r>
            <a:endParaRPr lang="en-US" sz="5400" b="1" dirty="0" smtClean="0">
              <a:latin typeface="Monotype Corsiva" pitchFamily="66" charset="0"/>
              <a:ea typeface="Calibri"/>
              <a:cs typeface="Times New Roman"/>
            </a:endParaRPr>
          </a:p>
          <a:p>
            <a:r>
              <a:rPr lang="ru-RU" sz="5400" b="1" dirty="0" smtClean="0">
                <a:latin typeface="Monotype Corsiva" pitchFamily="66" charset="0"/>
                <a:ea typeface="Calibri"/>
                <a:cs typeface="Times New Roman"/>
              </a:rPr>
              <a:t>кожи</a:t>
            </a:r>
            <a:r>
              <a:rPr lang="ru-RU" sz="5400" b="1" dirty="0">
                <a:latin typeface="Monotype Corsiva" pitchFamily="66" charset="0"/>
                <a:ea typeface="Calibri"/>
                <a:cs typeface="Times New Roman"/>
              </a:rPr>
              <a:t>, частично </a:t>
            </a:r>
            <a:endParaRPr lang="en-US" sz="5400" b="1" dirty="0" smtClean="0">
              <a:latin typeface="Monotype Corsiva" pitchFamily="66" charset="0"/>
              <a:ea typeface="Calibri"/>
              <a:cs typeface="Times New Roman"/>
            </a:endParaRPr>
          </a:p>
          <a:p>
            <a:r>
              <a:rPr lang="ru-RU" sz="5400" b="1" dirty="0" smtClean="0">
                <a:latin typeface="Monotype Corsiva" pitchFamily="66" charset="0"/>
                <a:ea typeface="Calibri"/>
                <a:cs typeface="Times New Roman"/>
              </a:rPr>
              <a:t>прикрывающей </a:t>
            </a:r>
            <a:endParaRPr lang="en-US" sz="5400" b="1" dirty="0" smtClean="0">
              <a:latin typeface="Monotype Corsiva" pitchFamily="66" charset="0"/>
              <a:ea typeface="Calibri"/>
              <a:cs typeface="Times New Roman"/>
            </a:endParaRPr>
          </a:p>
          <a:p>
            <a:r>
              <a:rPr lang="ru-RU" sz="5400" b="1" dirty="0" smtClean="0">
                <a:latin typeface="Monotype Corsiva" pitchFamily="66" charset="0"/>
                <a:ea typeface="Calibri"/>
                <a:cs typeface="Times New Roman"/>
              </a:rPr>
              <a:t>ноздри</a:t>
            </a:r>
            <a:r>
              <a:rPr lang="ru-RU" sz="5400" b="1" dirty="0">
                <a:latin typeface="Monotype Corsiva" pitchFamily="66" charset="0"/>
                <a:ea typeface="Calibri"/>
                <a:cs typeface="Times New Roman"/>
              </a:rPr>
              <a:t>. 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21506" name="Picture 2" descr="http://go4.imgsmail.ru/imgpreview?key=http%3A//archivedove.ru/books/rus/fer/1.jpg&amp;mb=imgdb_preview_13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14554"/>
            <a:ext cx="4110054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32" y="285728"/>
            <a:ext cx="87154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</a:rPr>
              <a:t>Ноги четырёхпалые, обычно короткие, но сильные. В отличие от большинства древесных птиц, лазают плохо, но хорошо ходят по земле, передвигаясь быстрыми шажками, быстро и неутомимо летают. 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plam.ru/homepet/golubi/i_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31432" cy="34051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857628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1 – неоперенная нога; 2 – «штанишки» (плюсна оперенная, пальцы неоперенные); 3 – «чулки» (плюсна и пальцы оперены короткими перьями длиной 0,5–1 см); 4 – «чулки в колокольчик» (плюсна и пальцы оперены перьями длиной 2–3 см); 5 – «малые космы» (плюсна и пальцы оперены перьями длиной 4–6 см); 6 – «космы в тарелку» (плюсна и пальцы оперены перьями длиной 7-10 см); 7 – «шорты» (на голени и брюшке торчащие мелкие перья); 8 – «чулки в блюдце» (на плюсне и пальцах короткие перья длиной 2–3 см)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26" y="285728"/>
            <a:ext cx="87868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Monotype Corsiva" pitchFamily="66" charset="0"/>
              </a:rPr>
              <a:t>Многие обладают зычными, далеко слышными голосами, резонатором служит сильно раздувающийся пищевод. </a:t>
            </a:r>
          </a:p>
        </p:txBody>
      </p:sp>
      <p:pic>
        <p:nvPicPr>
          <p:cNvPr id="19458" name="Picture 2" descr="http://go1.imgsmail.ru/imgpreview?key=http%3A//zoomet.ru/prac/pracris103.gif&amp;mb=imgdb_preview_1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71876"/>
            <a:ext cx="3857652" cy="3034688"/>
          </a:xfrm>
          <a:prstGeom prst="rect">
            <a:avLst/>
          </a:prstGeom>
          <a:noFill/>
        </p:spPr>
      </p:pic>
      <p:sp>
        <p:nvSpPr>
          <p:cNvPr id="7" name="Выгнутая вверх стрелка 6"/>
          <p:cNvSpPr/>
          <p:nvPr/>
        </p:nvSpPr>
        <p:spPr>
          <a:xfrm rot="19962239" flipH="1" flipV="1">
            <a:off x="3595023" y="3918370"/>
            <a:ext cx="2311144" cy="740217"/>
          </a:xfrm>
          <a:prstGeom prst="curvedDownArrow">
            <a:avLst>
              <a:gd name="adj1" fmla="val 32220"/>
              <a:gd name="adj2" fmla="val 50000"/>
              <a:gd name="adj3" fmla="val 56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521</Words>
  <Application>Microsoft Office PowerPoint</Application>
  <PresentationFormat>Экран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34</cp:revision>
  <dcterms:created xsi:type="dcterms:W3CDTF">2013-12-14T15:52:50Z</dcterms:created>
  <dcterms:modified xsi:type="dcterms:W3CDTF">2013-12-15T20:42:17Z</dcterms:modified>
</cp:coreProperties>
</file>