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56" r:id="rId2"/>
    <p:sldId id="257" r:id="rId3"/>
    <p:sldId id="291" r:id="rId4"/>
    <p:sldId id="292" r:id="rId5"/>
    <p:sldId id="293" r:id="rId6"/>
    <p:sldId id="278" r:id="rId7"/>
    <p:sldId id="294" r:id="rId8"/>
    <p:sldId id="295" r:id="rId9"/>
    <p:sldId id="296" r:id="rId10"/>
    <p:sldId id="298" r:id="rId11"/>
    <p:sldId id="299" r:id="rId12"/>
    <p:sldId id="300" r:id="rId13"/>
    <p:sldId id="259" r:id="rId14"/>
    <p:sldId id="281" r:id="rId15"/>
    <p:sldId id="264" r:id="rId16"/>
    <p:sldId id="267" r:id="rId17"/>
    <p:sldId id="283" r:id="rId18"/>
    <p:sldId id="279" r:id="rId19"/>
    <p:sldId id="285" r:id="rId20"/>
    <p:sldId id="286" r:id="rId21"/>
    <p:sldId id="280" r:id="rId22"/>
    <p:sldId id="268" r:id="rId23"/>
    <p:sldId id="287" r:id="rId24"/>
    <p:sldId id="270" r:id="rId25"/>
    <p:sldId id="271" r:id="rId26"/>
    <p:sldId id="272" r:id="rId27"/>
    <p:sldId id="273" r:id="rId28"/>
    <p:sldId id="269" r:id="rId29"/>
    <p:sldId id="282" r:id="rId30"/>
    <p:sldId id="275" r:id="rId31"/>
    <p:sldId id="274" r:id="rId32"/>
    <p:sldId id="29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4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2622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6.wmf"/><Relationship Id="rId1" Type="http://schemas.openxmlformats.org/officeDocument/2006/relationships/image" Target="../media/image15.jpeg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6.wmf"/><Relationship Id="rId1" Type="http://schemas.openxmlformats.org/officeDocument/2006/relationships/image" Target="../media/image22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EBBC1C-A10C-4F89-911F-3EB79502E6F6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FB17164-20E4-46BA-8A41-FD5D00805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4977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8D3B0-B8C4-408D-AC58-BDBDC0096393}" type="slidenum">
              <a:rPr lang="ru-RU"/>
              <a:pPr/>
              <a:t>10</a:t>
            </a:fld>
            <a:endParaRPr lang="ru-RU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AC758-8A33-498F-9498-0424C0E1AD35}" type="slidenum">
              <a:rPr lang="ru-RU"/>
              <a:pPr/>
              <a:t>11</a:t>
            </a:fld>
            <a:endParaRPr lang="ru-RU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CC0984-5BDE-4910-BD85-2CBD9B82C437}" type="slidenum">
              <a:rPr lang="ru-RU"/>
              <a:pPr/>
              <a:t>12</a:t>
            </a:fld>
            <a:endParaRPr lang="ru-RU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1339A5-EA3F-4F7F-A5B7-52E14083364A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06D0A-D323-4C71-86D2-74BC33BA769C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21830D-C80D-4993-99D8-9E751C038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414E-ED9A-4F8D-94D7-6777BBDF5A32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35E89-AA60-4D3D-B600-89F83AF30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393D8-88B5-411F-ACB1-C7115DEBA411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FDE43-C32A-410F-ACAF-711486818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EBBB-E5BD-41FC-9589-6E698BBEDCEF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60297-3F74-420F-9E59-4D0DBB201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3368A-0575-4EA7-9DD8-3E0447006502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76AB7-94A5-43EF-BF21-7B6D46133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5829-265C-4676-9AC0-B6208928D900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172D4-CD04-4387-8D8F-A3B9B16DE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C2D41-C8CD-4464-822C-8E9D889E431D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FB966-329A-4689-B961-D3645C4DD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16D2E-D344-4F0D-9945-E8397E8A1F5D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14999-FA78-4A2F-A51A-51482B5A9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0D174-48D3-4A05-AB7D-A1B92F7137D9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21EDA-F5C0-4683-99D5-88A0084B0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1FEAF-6CDC-422C-A76E-E10E911D365D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CCD3B-6AB3-4CB0-9A9F-CDC8636E4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CC6-5209-4874-9836-702797DA2A65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E58DA-3328-4672-BB24-3953A27D1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4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5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4E33B97-4A11-4976-9CFB-21EC85393626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D992F0E-A527-4E27-8B5F-00C26840B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62" r:id="rId2"/>
    <p:sldLayoutId id="2147483870" r:id="rId3"/>
    <p:sldLayoutId id="2147483863" r:id="rId4"/>
    <p:sldLayoutId id="2147483864" r:id="rId5"/>
    <p:sldLayoutId id="2147483865" r:id="rId6"/>
    <p:sldLayoutId id="2147483866" r:id="rId7"/>
    <p:sldLayoutId id="2147483871" r:id="rId8"/>
    <p:sldLayoutId id="2147483872" r:id="rId9"/>
    <p:sldLayoutId id="2147483867" r:id="rId10"/>
    <p:sldLayoutId id="21474838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3214688"/>
            <a:ext cx="6400800" cy="16002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Физика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ru-RU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класс</a:t>
            </a:r>
          </a:p>
        </p:txBody>
      </p:sp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0" y="1857375"/>
            <a:ext cx="9144000" cy="785813"/>
          </a:xfrm>
        </p:spPr>
        <p:txBody>
          <a:bodyPr/>
          <a:lstStyle/>
          <a:p>
            <a:pPr eaLnBrk="1" hangingPunct="1">
              <a:defRPr/>
            </a:pPr>
            <a:r>
              <a:rPr lang="ru-RU" sz="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Сложение сил. Равнодействующая сил.</a:t>
            </a:r>
          </a:p>
        </p:txBody>
      </p:sp>
      <p:pic>
        <p:nvPicPr>
          <p:cNvPr id="9" name="Picture 7" descr="03a-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3786188"/>
            <a:ext cx="2195513" cy="263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http://www.bestreferat.ru/images/paper/73/15/52915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1440160" cy="2128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fizika.ru/kartinki/tema-03/03-07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03"/>
          <a:stretch/>
        </p:blipFill>
        <p:spPr bwMode="auto">
          <a:xfrm rot="20676645">
            <a:off x="2218247" y="3941466"/>
            <a:ext cx="3876848" cy="2321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18487" cy="5743575"/>
          </a:xfrm>
        </p:spPr>
        <p:txBody>
          <a:bodyPr/>
          <a:lstStyle/>
          <a:p>
            <a:r>
              <a:rPr lang="ru-RU" sz="4000"/>
              <a:t>Силы можно изобразить на одном чертеже:</a:t>
            </a:r>
            <a:br>
              <a:rPr lang="ru-RU" sz="4000"/>
            </a:br>
            <a:r>
              <a:rPr lang="en-US" sz="4000"/>
              <a:t/>
            </a:r>
            <a:br>
              <a:rPr lang="en-US" sz="4000"/>
            </a:br>
            <a:r>
              <a:rPr lang="ru-RU" sz="4000"/>
              <a:t>                                 </a:t>
            </a:r>
            <a:r>
              <a:rPr lang="en-US" sz="4000"/>
              <a:t> </a:t>
            </a:r>
            <a:r>
              <a:rPr lang="en-US" sz="4000">
                <a:solidFill>
                  <a:schemeClr val="tx1"/>
                </a:solidFill>
              </a:rPr>
              <a:t/>
            </a:r>
            <a:br>
              <a:rPr lang="en-US" sz="4000">
                <a:solidFill>
                  <a:schemeClr val="tx1"/>
                </a:solidFill>
              </a:rPr>
            </a:br>
            <a:r>
              <a:rPr lang="en-US" sz="4000">
                <a:solidFill>
                  <a:schemeClr val="tx1"/>
                </a:solidFill>
              </a:rPr>
              <a:t/>
            </a:r>
            <a:br>
              <a:rPr lang="en-US" sz="4000">
                <a:solidFill>
                  <a:schemeClr val="tx1"/>
                </a:solidFill>
              </a:rPr>
            </a:br>
            <a:r>
              <a:rPr lang="en-US" sz="4000">
                <a:solidFill>
                  <a:schemeClr val="tx1"/>
                </a:solidFill>
              </a:rPr>
              <a:t>                                   </a:t>
            </a:r>
            <a:r>
              <a:rPr lang="ru-RU" sz="4000">
                <a:solidFill>
                  <a:schemeClr val="tx1"/>
                </a:solidFill>
              </a:rPr>
              <a:t/>
            </a:r>
            <a:br>
              <a:rPr lang="ru-RU" sz="4000">
                <a:solidFill>
                  <a:schemeClr val="tx1"/>
                </a:solidFill>
              </a:rPr>
            </a:br>
            <a:r>
              <a:rPr lang="ru-RU" sz="4000">
                <a:solidFill>
                  <a:schemeClr val="tx1"/>
                </a:solidFill>
              </a:rPr>
              <a:t>                                   </a:t>
            </a:r>
            <a:r>
              <a:rPr lang="ru-RU" sz="2400">
                <a:solidFill>
                  <a:schemeClr val="tx1"/>
                </a:solidFill>
              </a:rPr>
              <a:t/>
            </a:r>
            <a:br>
              <a:rPr lang="ru-RU" sz="2400">
                <a:solidFill>
                  <a:schemeClr val="tx1"/>
                </a:solidFill>
              </a:rPr>
            </a:br>
            <a:r>
              <a:rPr lang="ru-RU" sz="4000">
                <a:solidFill>
                  <a:schemeClr val="tx1"/>
                </a:solidFill>
              </a:rPr>
              <a:t>                                   </a:t>
            </a:r>
            <a:r>
              <a:rPr lang="ru-RU" sz="2400">
                <a:solidFill>
                  <a:schemeClr val="tx1"/>
                </a:solidFill>
              </a:rPr>
              <a:t/>
            </a:r>
            <a:br>
              <a:rPr lang="ru-RU" sz="2400">
                <a:solidFill>
                  <a:schemeClr val="tx1"/>
                </a:solidFill>
              </a:rPr>
            </a:br>
            <a:endParaRPr lang="ru-RU" sz="2400">
              <a:solidFill>
                <a:srgbClr val="00FFFF"/>
              </a:solidFill>
            </a:endParaRPr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1763713" y="4076700"/>
            <a:ext cx="5545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132138" y="2924175"/>
            <a:ext cx="2735262" cy="11525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H="1">
            <a:off x="2051050" y="4076700"/>
            <a:ext cx="28733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H="1">
            <a:off x="2484438" y="4076700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H="1">
            <a:off x="2843213" y="4076700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H="1">
            <a:off x="3203575" y="4076700"/>
            <a:ext cx="28733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>
            <a:off x="3563938" y="4076700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H="1">
            <a:off x="3924300" y="4076700"/>
            <a:ext cx="28733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>
            <a:off x="4284663" y="4076700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 flipH="1">
            <a:off x="4643438" y="4076700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 flipH="1">
            <a:off x="5003800" y="4076700"/>
            <a:ext cx="28733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H="1">
            <a:off x="5364163" y="4076700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 flipH="1">
            <a:off x="5795963" y="4076700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H="1">
            <a:off x="6156325" y="4076700"/>
            <a:ext cx="28733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H="1">
            <a:off x="6443663" y="4076700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3132138" y="2924175"/>
            <a:ext cx="2735262" cy="11525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 flipV="1">
            <a:off x="3132138" y="2924175"/>
            <a:ext cx="2735262" cy="11525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8" name="AutoShape 20"/>
          <p:cNvSpPr>
            <a:spLocks noChangeArrowheads="1"/>
          </p:cNvSpPr>
          <p:nvPr/>
        </p:nvSpPr>
        <p:spPr bwMode="auto">
          <a:xfrm>
            <a:off x="4356100" y="4076700"/>
            <a:ext cx="360363" cy="1512888"/>
          </a:xfrm>
          <a:prstGeom prst="downArrow">
            <a:avLst>
              <a:gd name="adj1" fmla="val 50000"/>
              <a:gd name="adj2" fmla="val 104956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>
            <a:off x="4500563" y="3500438"/>
            <a:ext cx="0" cy="1368425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oval" w="med" len="med"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 flipV="1">
            <a:off x="4500563" y="2492375"/>
            <a:ext cx="0" cy="1512888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31" name="Line 23"/>
          <p:cNvSpPr>
            <a:spLocks noChangeShapeType="1"/>
          </p:cNvSpPr>
          <p:nvPr/>
        </p:nvSpPr>
        <p:spPr bwMode="auto">
          <a:xfrm>
            <a:off x="4572000" y="2133600"/>
            <a:ext cx="287338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>
            <a:off x="4572000" y="2060575"/>
            <a:ext cx="287338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>
            <a:off x="4787900" y="4437063"/>
            <a:ext cx="2159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>
            <a:off x="4859338" y="5300663"/>
            <a:ext cx="217487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>
            <a:off x="4572000" y="2060575"/>
            <a:ext cx="360363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36" name="Line 28"/>
          <p:cNvSpPr>
            <a:spLocks noChangeShapeType="1"/>
          </p:cNvSpPr>
          <p:nvPr/>
        </p:nvSpPr>
        <p:spPr bwMode="auto">
          <a:xfrm>
            <a:off x="4572000" y="2060575"/>
            <a:ext cx="360363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>
            <a:off x="4572000" y="2060575"/>
            <a:ext cx="287338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38" name="Line 30"/>
          <p:cNvSpPr>
            <a:spLocks noChangeShapeType="1"/>
          </p:cNvSpPr>
          <p:nvPr/>
        </p:nvSpPr>
        <p:spPr bwMode="auto">
          <a:xfrm>
            <a:off x="4572000" y="2060575"/>
            <a:ext cx="287338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39" name="Line 31"/>
          <p:cNvSpPr>
            <a:spLocks noChangeShapeType="1"/>
          </p:cNvSpPr>
          <p:nvPr/>
        </p:nvSpPr>
        <p:spPr bwMode="auto">
          <a:xfrm>
            <a:off x="4572000" y="2060575"/>
            <a:ext cx="287338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40" name="Line 32"/>
          <p:cNvSpPr>
            <a:spLocks noChangeShapeType="1"/>
          </p:cNvSpPr>
          <p:nvPr/>
        </p:nvSpPr>
        <p:spPr bwMode="auto">
          <a:xfrm>
            <a:off x="4572000" y="2060575"/>
            <a:ext cx="287338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41" name="Line 33"/>
          <p:cNvSpPr>
            <a:spLocks noChangeShapeType="1"/>
          </p:cNvSpPr>
          <p:nvPr/>
        </p:nvSpPr>
        <p:spPr bwMode="auto">
          <a:xfrm>
            <a:off x="4572000" y="2060575"/>
            <a:ext cx="360363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42" name="Line 34"/>
          <p:cNvSpPr>
            <a:spLocks noChangeShapeType="1"/>
          </p:cNvSpPr>
          <p:nvPr/>
        </p:nvSpPr>
        <p:spPr bwMode="auto">
          <a:xfrm>
            <a:off x="4572000" y="2060575"/>
            <a:ext cx="287338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43" name="Line 35"/>
          <p:cNvSpPr>
            <a:spLocks noChangeShapeType="1"/>
          </p:cNvSpPr>
          <p:nvPr/>
        </p:nvSpPr>
        <p:spPr bwMode="auto">
          <a:xfrm>
            <a:off x="4643438" y="2060575"/>
            <a:ext cx="288925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44" name="Line 36"/>
          <p:cNvSpPr>
            <a:spLocks noChangeShapeType="1"/>
          </p:cNvSpPr>
          <p:nvPr/>
        </p:nvSpPr>
        <p:spPr bwMode="auto">
          <a:xfrm>
            <a:off x="4643438" y="2060575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45" name="Line 37"/>
          <p:cNvSpPr>
            <a:spLocks noChangeShapeType="1"/>
          </p:cNvSpPr>
          <p:nvPr/>
        </p:nvSpPr>
        <p:spPr bwMode="auto">
          <a:xfrm>
            <a:off x="4716463" y="4437063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46" name="Line 38"/>
          <p:cNvSpPr>
            <a:spLocks noChangeShapeType="1"/>
          </p:cNvSpPr>
          <p:nvPr/>
        </p:nvSpPr>
        <p:spPr bwMode="auto">
          <a:xfrm>
            <a:off x="4787900" y="5300663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47" name="Text Box 39"/>
          <p:cNvSpPr txBox="1">
            <a:spLocks noChangeArrowheads="1"/>
          </p:cNvSpPr>
          <p:nvPr/>
        </p:nvSpPr>
        <p:spPr bwMode="auto">
          <a:xfrm>
            <a:off x="4572000" y="4495800"/>
            <a:ext cx="99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F</a:t>
            </a:r>
            <a:r>
              <a:rPr lang="ru-RU" sz="2000" b="1"/>
              <a:t>тяж.</a:t>
            </a:r>
            <a:br>
              <a:rPr lang="ru-RU" sz="2000" b="1"/>
            </a:br>
            <a:endParaRPr lang="ru-RU" sz="2000" b="1"/>
          </a:p>
        </p:txBody>
      </p:sp>
      <p:sp>
        <p:nvSpPr>
          <p:cNvPr id="43048" name="Text Box 40"/>
          <p:cNvSpPr txBox="1">
            <a:spLocks noChangeArrowheads="1"/>
          </p:cNvSpPr>
          <p:nvPr/>
        </p:nvSpPr>
        <p:spPr bwMode="auto">
          <a:xfrm>
            <a:off x="4724400" y="5257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Р</a:t>
            </a:r>
          </a:p>
        </p:txBody>
      </p:sp>
      <p:sp>
        <p:nvSpPr>
          <p:cNvPr id="43049" name="Text Box 41"/>
          <p:cNvSpPr txBox="1">
            <a:spLocks noChangeArrowheads="1"/>
          </p:cNvSpPr>
          <p:nvPr/>
        </p:nvSpPr>
        <p:spPr bwMode="auto">
          <a:xfrm>
            <a:off x="4572000" y="2057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N</a:t>
            </a:r>
            <a:endParaRPr lang="ru-RU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456237"/>
          </a:xfrm>
        </p:spPr>
        <p:txBody>
          <a:bodyPr/>
          <a:lstStyle/>
          <a:p>
            <a:r>
              <a:rPr lang="ru-RU" sz="4000" dirty="0">
                <a:solidFill>
                  <a:schemeClr val="tx1"/>
                </a:solidFill>
              </a:rPr>
              <a:t>Силы можно изобразить на одном чертеже: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     </a:t>
            </a:r>
            <a:br>
              <a:rPr lang="ru-RU" sz="4000" dirty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1763713" y="2636838"/>
            <a:ext cx="5545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 flipH="1">
            <a:off x="2195513" y="2349500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flipH="1">
            <a:off x="2555875" y="2349500"/>
            <a:ext cx="28733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H="1">
            <a:off x="2916238" y="2349500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flipH="1">
            <a:off x="3276600" y="2349500"/>
            <a:ext cx="28733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flipH="1">
            <a:off x="3635375" y="2349500"/>
            <a:ext cx="28733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H="1">
            <a:off x="3995738" y="2349500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H="1">
            <a:off x="4427538" y="2349500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H="1">
            <a:off x="4787900" y="2349500"/>
            <a:ext cx="28733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 flipH="1">
            <a:off x="5148263" y="2349500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H="1">
            <a:off x="5580063" y="2349500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 flipH="1">
            <a:off x="5940425" y="2349500"/>
            <a:ext cx="28733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H="1">
            <a:off x="6300788" y="2349500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H="1">
            <a:off x="6732588" y="2349500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3" name="Oval 17"/>
          <p:cNvSpPr>
            <a:spLocks noChangeArrowheads="1"/>
          </p:cNvSpPr>
          <p:nvPr/>
        </p:nvSpPr>
        <p:spPr bwMode="auto">
          <a:xfrm>
            <a:off x="4067175" y="4005263"/>
            <a:ext cx="720725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>
            <a:off x="4427538" y="2636838"/>
            <a:ext cx="0" cy="136842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 flipV="1">
            <a:off x="4427538" y="3068638"/>
            <a:ext cx="0" cy="936625"/>
          </a:xfrm>
          <a:prstGeom prst="line">
            <a:avLst/>
          </a:prstGeom>
          <a:noFill/>
          <a:ln w="47625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6" name="AutoShape 20"/>
          <p:cNvSpPr>
            <a:spLocks noChangeArrowheads="1"/>
          </p:cNvSpPr>
          <p:nvPr/>
        </p:nvSpPr>
        <p:spPr bwMode="auto">
          <a:xfrm>
            <a:off x="4356100" y="4005263"/>
            <a:ext cx="144463" cy="1079500"/>
          </a:xfrm>
          <a:prstGeom prst="downArrow">
            <a:avLst>
              <a:gd name="adj1" fmla="val 50000"/>
              <a:gd name="adj2" fmla="val 186813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4427538" y="4365625"/>
            <a:ext cx="0" cy="1008063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4932363" y="3213100"/>
            <a:ext cx="287337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4932363" y="4437063"/>
            <a:ext cx="144462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4932363" y="3284538"/>
            <a:ext cx="287337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4859338" y="3284538"/>
            <a:ext cx="288925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>
            <a:off x="4859338" y="32131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>
            <a:off x="4787900" y="50133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84" name="Line 28"/>
          <p:cNvSpPr>
            <a:spLocks noChangeShapeType="1"/>
          </p:cNvSpPr>
          <p:nvPr/>
        </p:nvSpPr>
        <p:spPr bwMode="auto">
          <a:xfrm>
            <a:off x="4500562" y="414338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500694" y="2857496"/>
            <a:ext cx="1214446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ru-RU" sz="2000" b="1" baseline="-25000" dirty="0" err="1" smtClean="0">
                <a:solidFill>
                  <a:schemeClr val="accent6">
                    <a:lumMod val="50000"/>
                  </a:schemeClr>
                </a:solidFill>
              </a:rPr>
              <a:t>упр</a:t>
            </a:r>
            <a:endParaRPr lang="ru-RU" sz="2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143504" y="3857628"/>
            <a:ext cx="1214446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</a:t>
            </a:r>
            <a:endParaRPr lang="ru-RU" sz="20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214942" y="4643446"/>
            <a:ext cx="1214446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ru-RU" sz="2000" b="1" baseline="-25000" dirty="0" smtClean="0">
                <a:solidFill>
                  <a:schemeClr val="accent6">
                    <a:lumMod val="50000"/>
                  </a:schemeClr>
                </a:solidFill>
              </a:rPr>
              <a:t>тяж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algn="ctr">
              <a:buFontTx/>
              <a:buNone/>
            </a:pPr>
            <a:endParaRPr lang="ru-RU" sz="3700" i="1"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ru-RU" sz="3700" i="1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3700" b="1" i="1">
                <a:latin typeface="Times New Roman" pitchFamily="18" charset="0"/>
              </a:rPr>
              <a:t>“Если вы в этом разберетесь как следует,</a:t>
            </a:r>
            <a:br>
              <a:rPr lang="ru-RU" sz="3700" b="1" i="1">
                <a:latin typeface="Times New Roman" pitchFamily="18" charset="0"/>
              </a:rPr>
            </a:br>
            <a:r>
              <a:rPr lang="ru-RU" sz="3700" b="1" i="1">
                <a:latin typeface="Times New Roman" pitchFamily="18" charset="0"/>
              </a:rPr>
              <a:t>вы лучше сможете следить  за ходом моей мысли</a:t>
            </a:r>
            <a:br>
              <a:rPr lang="ru-RU" sz="3700" b="1" i="1">
                <a:latin typeface="Times New Roman" pitchFamily="18" charset="0"/>
              </a:rPr>
            </a:br>
            <a:r>
              <a:rPr lang="ru-RU" sz="3700" b="1" i="1">
                <a:latin typeface="Times New Roman" pitchFamily="18" charset="0"/>
              </a:rPr>
              <a:t>при изложении дальнейшего”.</a:t>
            </a:r>
          </a:p>
          <a:p>
            <a:pPr algn="r">
              <a:buFontTx/>
              <a:buNone/>
            </a:pPr>
            <a:r>
              <a:rPr lang="ru-RU" sz="2600" b="1" i="1">
                <a:latin typeface="Times New Roman" pitchFamily="18" charset="0"/>
              </a:rPr>
              <a:t>Майкл Фарадей.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4"/>
          <p:cNvSpPr>
            <a:spLocks noGrp="1"/>
          </p:cNvSpPr>
          <p:nvPr>
            <p:ph type="title"/>
          </p:nvPr>
        </p:nvSpPr>
        <p:spPr>
          <a:xfrm>
            <a:off x="214313" y="274638"/>
            <a:ext cx="85725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Изобразите силы, действующие на физические тела.</a:t>
            </a:r>
          </a:p>
        </p:txBody>
      </p:sp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714500"/>
            <a:ext cx="160496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4"/>
          <a:srcRect l="32433" t="41327" b="38010"/>
          <a:stretch>
            <a:fillRect/>
          </a:stretch>
        </p:blipFill>
        <p:spPr bwMode="auto">
          <a:xfrm>
            <a:off x="4005263" y="3000375"/>
            <a:ext cx="347186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2428875" y="4786313"/>
            <a:ext cx="714375" cy="1679575"/>
            <a:chOff x="2428860" y="4786322"/>
            <a:chExt cx="714377" cy="1679583"/>
          </a:xfrm>
        </p:grpSpPr>
        <p:sp>
          <p:nvSpPr>
            <p:cNvPr id="6" name="Стрелка вниз 5"/>
            <p:cNvSpPr/>
            <p:nvPr/>
          </p:nvSpPr>
          <p:spPr>
            <a:xfrm>
              <a:off x="2428860" y="4786322"/>
              <a:ext cx="285751" cy="1285881"/>
            </a:xfrm>
            <a:prstGeom prst="down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2052" name="Object 3"/>
            <p:cNvGraphicFramePr>
              <a:graphicFrameLocks noChangeAspect="1"/>
            </p:cNvGraphicFramePr>
            <p:nvPr/>
          </p:nvGraphicFramePr>
          <p:xfrm>
            <a:off x="2714612" y="5929330"/>
            <a:ext cx="428625" cy="536575"/>
          </p:xfrm>
          <a:graphic>
            <a:graphicData uri="http://schemas.openxmlformats.org/presentationml/2006/ole">
              <p:oleObj spid="_x0000_s2068" name="Формула" r:id="rId5" imgW="203024" imgH="253780" progId="Equation.3">
                <p:embed/>
              </p:oleObj>
            </a:graphicData>
          </a:graphic>
        </p:graphicFrame>
      </p:grp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2428875" y="3071813"/>
            <a:ext cx="1044575" cy="1357312"/>
            <a:chOff x="2428860" y="3071810"/>
            <a:chExt cx="1044580" cy="1357322"/>
          </a:xfrm>
        </p:grpSpPr>
        <p:sp>
          <p:nvSpPr>
            <p:cNvPr id="10" name="Стрелка вверх 9"/>
            <p:cNvSpPr/>
            <p:nvPr/>
          </p:nvSpPr>
          <p:spPr>
            <a:xfrm>
              <a:off x="2428860" y="3143248"/>
              <a:ext cx="285751" cy="1285884"/>
            </a:xfrm>
            <a:prstGeom prst="up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2051" name="Object 10"/>
            <p:cNvGraphicFramePr>
              <a:graphicFrameLocks noChangeAspect="1"/>
            </p:cNvGraphicFramePr>
            <p:nvPr/>
          </p:nvGraphicFramePr>
          <p:xfrm>
            <a:off x="3071802" y="3071810"/>
            <a:ext cx="401638" cy="563562"/>
          </p:xfrm>
          <a:graphic>
            <a:graphicData uri="http://schemas.openxmlformats.org/presentationml/2006/ole">
              <p:oleObj spid="_x0000_s2069" name="Формула" r:id="rId6" imgW="190335" imgH="266469" progId="Equation.3">
                <p:embed/>
              </p:oleObj>
            </a:graphicData>
          </a:graphic>
        </p:graphicFrame>
      </p:grpSp>
      <p:pic>
        <p:nvPicPr>
          <p:cNvPr id="2058" name="Picture 8"/>
          <p:cNvPicPr>
            <a:picLocks noChangeAspect="1" noChangeArrowheads="1"/>
          </p:cNvPicPr>
          <p:nvPr/>
        </p:nvPicPr>
        <p:blipFill>
          <a:blip r:embed="rId4"/>
          <a:srcRect t="91837" b="-1404"/>
          <a:stretch>
            <a:fillRect/>
          </a:stretch>
        </p:blipFill>
        <p:spPr bwMode="auto">
          <a:xfrm>
            <a:off x="3857625" y="4429125"/>
            <a:ext cx="38576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5715000" y="3857625"/>
            <a:ext cx="785813" cy="1571625"/>
            <a:chOff x="6357950" y="3643314"/>
            <a:chExt cx="785815" cy="1571636"/>
          </a:xfrm>
        </p:grpSpPr>
        <p:sp>
          <p:nvSpPr>
            <p:cNvPr id="7" name="Стрелка вниз 6"/>
            <p:cNvSpPr/>
            <p:nvPr/>
          </p:nvSpPr>
          <p:spPr>
            <a:xfrm>
              <a:off x="6357950" y="3643314"/>
              <a:ext cx="285751" cy="1571636"/>
            </a:xfrm>
            <a:prstGeom prst="down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2050" name="Object 6"/>
            <p:cNvGraphicFramePr>
              <a:graphicFrameLocks noChangeAspect="1"/>
            </p:cNvGraphicFramePr>
            <p:nvPr/>
          </p:nvGraphicFramePr>
          <p:xfrm>
            <a:off x="6715140" y="4572008"/>
            <a:ext cx="428625" cy="536575"/>
          </p:xfrm>
          <a:graphic>
            <a:graphicData uri="http://schemas.openxmlformats.org/presentationml/2006/ole">
              <p:oleObj spid="_x0000_s2070" name="Формула" r:id="rId7" imgW="203024" imgH="253780" progId="Equation.3">
                <p:embed/>
              </p:oleObj>
            </a:graphicData>
          </a:graphic>
        </p:graphicFrame>
      </p:grpSp>
      <p:sp>
        <p:nvSpPr>
          <p:cNvPr id="11" name="Стрелка вверх 10"/>
          <p:cNvSpPr/>
          <p:nvPr/>
        </p:nvSpPr>
        <p:spPr>
          <a:xfrm>
            <a:off x="5715000" y="2286000"/>
            <a:ext cx="285750" cy="1571625"/>
          </a:xfrm>
          <a:prstGeom prst="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714375"/>
            <a:ext cx="8715375" cy="114300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силы действуют на монорельсовую дорогу?  высотные здания?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(Нью-Йорк)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Новый рисунок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714488"/>
            <a:ext cx="8676674" cy="492922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 воз и ныне там?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7046" t="6392" r="19885" b="8380"/>
          <a:stretch>
            <a:fillRect/>
          </a:stretch>
        </p:blipFill>
        <p:spPr>
          <a:xfrm>
            <a:off x="142875" y="2143125"/>
            <a:ext cx="3568700" cy="38576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86188" y="1857375"/>
            <a:ext cx="5143500" cy="4410075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336600"/>
                </a:solidFill>
                <a:latin typeface="Georgia" pitchFamily="18" charset="0"/>
              </a:rPr>
              <a:t>Однажды Лебедь, Рак да Щука</a:t>
            </a:r>
            <a:br>
              <a:rPr lang="ru-RU" b="1" dirty="0" smtClean="0">
                <a:solidFill>
                  <a:srgbClr val="3366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336600"/>
                </a:solidFill>
                <a:latin typeface="Georgia" pitchFamily="18" charset="0"/>
              </a:rPr>
              <a:t>Везти с поклажей воз взялись, </a:t>
            </a:r>
            <a:br>
              <a:rPr lang="ru-RU" b="1" dirty="0" smtClean="0">
                <a:solidFill>
                  <a:srgbClr val="3366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336600"/>
                </a:solidFill>
                <a:latin typeface="Georgia" pitchFamily="18" charset="0"/>
              </a:rPr>
              <a:t>И вместе трое все в него впряглись; </a:t>
            </a:r>
            <a:br>
              <a:rPr lang="ru-RU" b="1" dirty="0" smtClean="0">
                <a:solidFill>
                  <a:srgbClr val="3366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336600"/>
                </a:solidFill>
                <a:latin typeface="Georgia" pitchFamily="18" charset="0"/>
              </a:rPr>
              <a:t>Из кожи лезут вон, </a:t>
            </a:r>
            <a:br>
              <a:rPr lang="ru-RU" b="1" dirty="0" smtClean="0">
                <a:solidFill>
                  <a:srgbClr val="3366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336600"/>
                </a:solidFill>
                <a:latin typeface="Georgia" pitchFamily="18" charset="0"/>
              </a:rPr>
              <a:t>а возу все нет ходу! </a:t>
            </a:r>
            <a:br>
              <a:rPr lang="ru-RU" b="1" dirty="0" smtClean="0">
                <a:solidFill>
                  <a:srgbClr val="3366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336600"/>
                </a:solidFill>
                <a:latin typeface="Georgia" pitchFamily="18" charset="0"/>
              </a:rPr>
              <a:t>Поклажа бы для них казалась и легка:</a:t>
            </a:r>
            <a:br>
              <a:rPr lang="ru-RU" b="1" dirty="0" smtClean="0">
                <a:solidFill>
                  <a:srgbClr val="3366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336600"/>
                </a:solidFill>
                <a:latin typeface="Georgia" pitchFamily="18" charset="0"/>
              </a:rPr>
              <a:t>Да Лебедь рвется в облака, </a:t>
            </a:r>
            <a:br>
              <a:rPr lang="ru-RU" b="1" dirty="0" smtClean="0">
                <a:solidFill>
                  <a:srgbClr val="3366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336600"/>
                </a:solidFill>
                <a:latin typeface="Georgia" pitchFamily="18" charset="0"/>
              </a:rPr>
              <a:t>Рак пятится назад, а Щука тянет в воду. </a:t>
            </a:r>
            <a:br>
              <a:rPr lang="ru-RU" b="1" dirty="0" smtClean="0">
                <a:solidFill>
                  <a:srgbClr val="3366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336600"/>
                </a:solidFill>
                <a:latin typeface="Georgia" pitchFamily="18" charset="0"/>
              </a:rPr>
              <a:t>Кто виноват из них, кто прав,— судить не нам;</a:t>
            </a:r>
            <a:br>
              <a:rPr lang="ru-RU" b="1" dirty="0" smtClean="0">
                <a:solidFill>
                  <a:srgbClr val="3366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336600"/>
                </a:solidFill>
                <a:latin typeface="Georgia" pitchFamily="18" charset="0"/>
              </a:rPr>
              <a:t>Да только воз и ныне 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силы действуют на самолёт?</a:t>
            </a:r>
          </a:p>
        </p:txBody>
      </p:sp>
      <p:pic>
        <p:nvPicPr>
          <p:cNvPr id="5" name="Содержимое 4" descr="image12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357290" y="1428736"/>
            <a:ext cx="6212802" cy="4659602"/>
          </a:xfrm>
          <a:effectLst>
            <a:softEdge rad="112500"/>
          </a:effectLst>
        </p:spPr>
      </p:pic>
      <p:cxnSp>
        <p:nvCxnSpPr>
          <p:cNvPr id="11" name="Прямая со стрелкой 10"/>
          <p:cNvCxnSpPr/>
          <p:nvPr/>
        </p:nvCxnSpPr>
        <p:spPr>
          <a:xfrm rot="10800000">
            <a:off x="2428875" y="2428875"/>
            <a:ext cx="1714500" cy="1285875"/>
          </a:xfrm>
          <a:prstGeom prst="straightConnector1">
            <a:avLst/>
          </a:prstGeom>
          <a:ln w="1016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142457" y="4715669"/>
            <a:ext cx="2000250" cy="1587"/>
          </a:xfrm>
          <a:prstGeom prst="straightConnector1">
            <a:avLst/>
          </a:prstGeom>
          <a:ln w="1016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V="1">
            <a:off x="3106738" y="2679700"/>
            <a:ext cx="2082800" cy="9525"/>
          </a:xfrm>
          <a:prstGeom prst="straightConnector1">
            <a:avLst/>
          </a:prstGeom>
          <a:ln w="1016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4143375" y="3714750"/>
            <a:ext cx="3197225" cy="2286000"/>
            <a:chOff x="4143372" y="3714752"/>
            <a:chExt cx="3197243" cy="2286016"/>
          </a:xfrm>
        </p:grpSpPr>
        <p:cxnSp>
          <p:nvCxnSpPr>
            <p:cNvPr id="9" name="Прямая со стрелкой 8"/>
            <p:cNvCxnSpPr/>
            <p:nvPr/>
          </p:nvCxnSpPr>
          <p:spPr>
            <a:xfrm>
              <a:off x="4143372" y="3714752"/>
              <a:ext cx="2928954" cy="2286016"/>
            </a:xfrm>
            <a:prstGeom prst="straightConnector1">
              <a:avLst/>
            </a:prstGeom>
            <a:ln w="101600" cap="flat">
              <a:solidFill>
                <a:srgbClr val="FF0000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77" name="Object 4" descr="Пергамент"/>
            <p:cNvGraphicFramePr>
              <a:graphicFrameLocks noChangeAspect="1"/>
            </p:cNvGraphicFramePr>
            <p:nvPr/>
          </p:nvGraphicFramePr>
          <p:xfrm>
            <a:off x="6643702" y="5072074"/>
            <a:ext cx="696913" cy="536575"/>
          </p:xfrm>
          <a:graphic>
            <a:graphicData uri="http://schemas.openxmlformats.org/presentationml/2006/ole">
              <p:oleObj spid="_x0000_s3098" name="Формула" r:id="rId4" imgW="330057" imgH="253890" progId="Equation.3">
                <p:embed/>
              </p:oleObj>
            </a:graphicData>
          </a:graphic>
        </p:graphicFrame>
      </p:grpSp>
      <p:graphicFrame>
        <p:nvGraphicFramePr>
          <p:cNvPr id="17413" name="Object 5" descr="Пергамент"/>
          <p:cNvGraphicFramePr>
            <a:graphicFrameLocks noChangeAspect="1"/>
          </p:cNvGraphicFramePr>
          <p:nvPr/>
        </p:nvGraphicFramePr>
        <p:xfrm>
          <a:off x="4357688" y="5214938"/>
          <a:ext cx="428625" cy="536575"/>
        </p:xfrm>
        <a:graphic>
          <a:graphicData uri="http://schemas.openxmlformats.org/presentationml/2006/ole">
            <p:oleObj spid="_x0000_s3099" name="Формула" r:id="rId5" imgW="203024" imgH="253780" progId="Equation.3">
              <p:embed/>
            </p:oleObj>
          </a:graphicData>
        </a:graphic>
      </p:graphicFrame>
      <p:graphicFrame>
        <p:nvGraphicFramePr>
          <p:cNvPr id="17414" name="Object 3" descr="Пергамент"/>
          <p:cNvGraphicFramePr>
            <a:graphicFrameLocks noChangeAspect="1"/>
          </p:cNvGraphicFramePr>
          <p:nvPr/>
        </p:nvGraphicFramePr>
        <p:xfrm>
          <a:off x="1714500" y="2500313"/>
          <a:ext cx="669925" cy="563562"/>
        </p:xfrm>
        <a:graphic>
          <a:graphicData uri="http://schemas.openxmlformats.org/presentationml/2006/ole">
            <p:oleObj spid="_x0000_s3100" name="Формула" r:id="rId6" imgW="317087" imgH="266353" progId="Equation.3">
              <p:embed/>
            </p:oleObj>
          </a:graphicData>
        </a:graphic>
      </p:graphicFrame>
      <p:graphicFrame>
        <p:nvGraphicFramePr>
          <p:cNvPr id="17415" name="Object 7" descr="Пергамент"/>
          <p:cNvGraphicFramePr>
            <a:graphicFrameLocks noChangeAspect="1"/>
          </p:cNvGraphicFramePr>
          <p:nvPr/>
        </p:nvGraphicFramePr>
        <p:xfrm>
          <a:off x="4357688" y="1643063"/>
          <a:ext cx="588962" cy="536575"/>
        </p:xfrm>
        <a:graphic>
          <a:graphicData uri="http://schemas.openxmlformats.org/presentationml/2006/ole">
            <p:oleObj spid="_x0000_s3101" name="Формула" r:id="rId7" imgW="279279" imgH="25389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357313"/>
            <a:ext cx="8715375" cy="307181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познакомиться с понятием равнодействующей силы ;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научиться пользоваться правилами определения равнодействующей сил, направленных по одной прямой;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показать практическое значение учета всех сил действующих на тело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785813" y="357188"/>
            <a:ext cx="6215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урока: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5" name="Picture 1" descr="F:\slojenie1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73688">
            <a:off x="662862" y="4264658"/>
            <a:ext cx="3514725" cy="2543175"/>
          </a:xfrm>
          <a:prstGeom prst="rect">
            <a:avLst/>
          </a:prstGeom>
          <a:noFill/>
        </p:spPr>
      </p:pic>
      <p:pic>
        <p:nvPicPr>
          <p:cNvPr id="26626" name="Picture 2" descr="F:\slojenie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 rot="20440361">
            <a:off x="6194994" y="-79972"/>
            <a:ext cx="29718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Содержимое 3" descr="Shelby GT 40 MK II (3)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7813" t="21765" r="3906" b="16609"/>
          <a:stretch>
            <a:fillRect/>
          </a:stretch>
        </p:blipFill>
        <p:spPr>
          <a:xfrm>
            <a:off x="285720" y="214290"/>
            <a:ext cx="8629650" cy="4000519"/>
          </a:xfrm>
          <a:effectLst>
            <a:softEdge rad="112500"/>
          </a:effectLst>
        </p:spPr>
      </p:pic>
      <p:sp>
        <p:nvSpPr>
          <p:cNvPr id="5" name="Стрелка вправо 4"/>
          <p:cNvSpPr/>
          <p:nvPr/>
        </p:nvSpPr>
        <p:spPr>
          <a:xfrm>
            <a:off x="5286375" y="3571875"/>
            <a:ext cx="1785938" cy="28575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6572250" y="4000500"/>
          <a:ext cx="536575" cy="563563"/>
        </p:xfrm>
        <a:graphic>
          <a:graphicData uri="http://schemas.openxmlformats.org/presentationml/2006/ole">
            <p:oleObj spid="_x0000_s4122" name="Формула" r:id="rId4" imgW="253780" imgH="266469" progId="Equation.3">
              <p:embed/>
            </p:oleObj>
          </a:graphicData>
        </a:graphic>
      </p:graphicFrame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2286000" y="3571875"/>
            <a:ext cx="3000375" cy="1036638"/>
            <a:chOff x="1643042" y="4714884"/>
            <a:chExt cx="3000396" cy="1036642"/>
          </a:xfrm>
        </p:grpSpPr>
        <p:sp>
          <p:nvSpPr>
            <p:cNvPr id="7" name="Стрелка влево 6"/>
            <p:cNvSpPr/>
            <p:nvPr/>
          </p:nvSpPr>
          <p:spPr>
            <a:xfrm>
              <a:off x="1643042" y="4714884"/>
              <a:ext cx="3000396" cy="285751"/>
            </a:xfrm>
            <a:prstGeom prst="lef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4101" name="Object 7"/>
            <p:cNvGraphicFramePr>
              <a:graphicFrameLocks noChangeAspect="1"/>
            </p:cNvGraphicFramePr>
            <p:nvPr/>
          </p:nvGraphicFramePr>
          <p:xfrm>
            <a:off x="1714460" y="5214951"/>
            <a:ext cx="696912" cy="536575"/>
          </p:xfrm>
          <a:graphic>
            <a:graphicData uri="http://schemas.openxmlformats.org/presentationml/2006/ole">
              <p:oleObj spid="_x0000_s4123" name="Формула" r:id="rId5" imgW="330057" imgH="253890" progId="Equation.3">
                <p:embed/>
              </p:oleObj>
            </a:graphicData>
          </a:graphic>
        </p:graphicFrame>
      </p:grpSp>
      <p:sp>
        <p:nvSpPr>
          <p:cNvPr id="10" name="Стрелка вверх 9"/>
          <p:cNvSpPr/>
          <p:nvPr/>
        </p:nvSpPr>
        <p:spPr>
          <a:xfrm>
            <a:off x="5143500" y="2571750"/>
            <a:ext cx="285750" cy="1071563"/>
          </a:xfrm>
          <a:prstGeom prst="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5143500" y="3786188"/>
            <a:ext cx="785813" cy="1179512"/>
            <a:chOff x="4500562" y="4929198"/>
            <a:chExt cx="785815" cy="1179517"/>
          </a:xfrm>
        </p:grpSpPr>
        <p:sp>
          <p:nvSpPr>
            <p:cNvPr id="9" name="Стрелка вниз 8"/>
            <p:cNvSpPr/>
            <p:nvPr/>
          </p:nvSpPr>
          <p:spPr>
            <a:xfrm>
              <a:off x="4500562" y="4929198"/>
              <a:ext cx="285751" cy="1071567"/>
            </a:xfrm>
            <a:prstGeom prst="down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4100" name="Object 8"/>
            <p:cNvGraphicFramePr>
              <a:graphicFrameLocks noChangeAspect="1"/>
            </p:cNvGraphicFramePr>
            <p:nvPr/>
          </p:nvGraphicFramePr>
          <p:xfrm>
            <a:off x="4857752" y="5572140"/>
            <a:ext cx="428625" cy="536575"/>
          </p:xfrm>
          <a:graphic>
            <a:graphicData uri="http://schemas.openxmlformats.org/presentationml/2006/ole">
              <p:oleObj spid="_x0000_s4124" name="Формула" r:id="rId6" imgW="203024" imgH="253780" progId="Equation.3">
                <p:embed/>
              </p:oleObj>
            </a:graphicData>
          </a:graphic>
        </p:graphicFrame>
      </p:grpSp>
      <p:sp>
        <p:nvSpPr>
          <p:cNvPr id="14" name="Стрелка влево 13"/>
          <p:cNvSpPr/>
          <p:nvPr/>
        </p:nvSpPr>
        <p:spPr>
          <a:xfrm>
            <a:off x="4071938" y="3357563"/>
            <a:ext cx="1285875" cy="71437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85750" y="4929188"/>
            <a:ext cx="85010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mbria" pitchFamily="18" charset="0"/>
              </a:rPr>
              <a:t>Силу</a:t>
            </a:r>
            <a:r>
              <a:rPr lang="ru-RU" sz="2800" b="1">
                <a:latin typeface="Cambria" pitchFamily="18" charset="0"/>
              </a:rPr>
              <a:t>,  которая  производит  на  тело  такое  же  действие, как  несколько  одновременно действующих   сил,   называют   </a:t>
            </a:r>
            <a:r>
              <a:rPr lang="ru-RU" sz="2800" b="1">
                <a:solidFill>
                  <a:srgbClr val="FF0000"/>
                </a:solidFill>
                <a:latin typeface="Cambria" pitchFamily="18" charset="0"/>
              </a:rPr>
              <a:t>равнодействующей  </a:t>
            </a:r>
            <a:r>
              <a:rPr lang="ru-RU" sz="2800" b="1">
                <a:latin typeface="Cambria" pitchFamily="18" charset="0"/>
              </a:rPr>
              <a:t>этих  сил.</a:t>
            </a:r>
            <a:endParaRPr lang="ru-RU" sz="2800"/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/>
        </p:nvGraphicFramePr>
        <p:xfrm>
          <a:off x="4286250" y="4071938"/>
          <a:ext cx="347663" cy="563562"/>
        </p:xfrm>
        <a:graphic>
          <a:graphicData uri="http://schemas.openxmlformats.org/presentationml/2006/ole">
            <p:oleObj spid="_x0000_s4125" name="Формула" r:id="rId7" imgW="177569" imgH="26635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4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785813" y="0"/>
            <a:ext cx="7772400" cy="1143000"/>
          </a:xfrm>
        </p:spPr>
        <p:txBody>
          <a:bodyPr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Сложение сил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857620" y="1428736"/>
            <a:ext cx="5000628" cy="4572000"/>
          </a:xfrm>
        </p:spPr>
        <p:txBody>
          <a:bodyPr/>
          <a:lstStyle/>
          <a:p>
            <a:r>
              <a:rPr lang="ru-RU" dirty="0" smtClean="0"/>
              <a:t>Модуль равнодействующей сил равен </a:t>
            </a:r>
            <a:r>
              <a:rPr lang="ru-RU" dirty="0" smtClean="0">
                <a:solidFill>
                  <a:srgbClr val="FF0000"/>
                </a:solidFill>
              </a:rPr>
              <a:t>сумме </a:t>
            </a:r>
            <a:r>
              <a:rPr lang="ru-RU" dirty="0" smtClean="0"/>
              <a:t>модулей всех действующих сил, если они направлены вдоль одной прямой и </a:t>
            </a:r>
            <a:r>
              <a:rPr lang="ru-RU" dirty="0" smtClean="0">
                <a:solidFill>
                  <a:srgbClr val="FF0000"/>
                </a:solidFill>
              </a:rPr>
              <a:t>в одну сторону</a:t>
            </a:r>
            <a:r>
              <a:rPr lang="ru-RU" dirty="0" smtClean="0"/>
              <a:t>. Направление </a:t>
            </a:r>
            <a:r>
              <a:rPr lang="ru-RU" dirty="0" err="1" smtClean="0"/>
              <a:t>равнодействую-щей</a:t>
            </a:r>
            <a:r>
              <a:rPr lang="ru-RU" dirty="0" smtClean="0"/>
              <a:t> в этом случае </a:t>
            </a:r>
            <a:r>
              <a:rPr lang="ru-RU" dirty="0" smtClean="0">
                <a:solidFill>
                  <a:srgbClr val="FF0000"/>
                </a:solidFill>
              </a:rPr>
              <a:t>совпадает </a:t>
            </a:r>
            <a:r>
              <a:rPr lang="ru-RU" dirty="0" smtClean="0"/>
              <a:t>с направлением действующих сил.</a:t>
            </a:r>
          </a:p>
        </p:txBody>
      </p:sp>
      <p:pic>
        <p:nvPicPr>
          <p:cNvPr id="1536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643063"/>
            <a:ext cx="1500188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20" y="5715000"/>
            <a:ext cx="435771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F </a:t>
            </a:r>
            <a:r>
              <a:rPr lang="en-US" sz="3200" dirty="0"/>
              <a:t>= 5</a:t>
            </a:r>
            <a:r>
              <a:rPr lang="ru-RU" sz="3200" dirty="0"/>
              <a:t> Н </a:t>
            </a:r>
            <a:r>
              <a:rPr lang="en-US" sz="3200" dirty="0"/>
              <a:t>+</a:t>
            </a:r>
            <a:r>
              <a:rPr lang="ru-RU" sz="3200" dirty="0"/>
              <a:t> </a:t>
            </a:r>
            <a:r>
              <a:rPr lang="en-US" sz="3200" dirty="0"/>
              <a:t>3</a:t>
            </a:r>
            <a:r>
              <a:rPr lang="ru-RU" sz="3200" dirty="0"/>
              <a:t> Н = 8 Н ;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2428875" y="4357688"/>
            <a:ext cx="500063" cy="128587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>
            <a:off x="2214563" y="3000375"/>
            <a:ext cx="785812" cy="2143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трелка вниз 6"/>
          <p:cNvSpPr/>
          <p:nvPr/>
        </p:nvSpPr>
        <p:spPr>
          <a:xfrm>
            <a:off x="2428875" y="2000250"/>
            <a:ext cx="500063" cy="164306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8" grpId="0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928688" y="357188"/>
            <a:ext cx="7772400" cy="7032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Заполните таблицу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50" y="1450975"/>
          <a:ext cx="8624888" cy="4976813"/>
        </p:xfrm>
        <a:graphic>
          <a:graphicData uri="http://schemas.openxmlformats.org/drawingml/2006/table">
            <a:tbl>
              <a:tblPr/>
              <a:tblGrid>
                <a:gridCol w="4357688"/>
                <a:gridCol w="4267200"/>
              </a:tblGrid>
              <a:tr h="1009650">
                <a:tc>
                  <a:txBody>
                    <a:bodyPr/>
                    <a:lstStyle/>
                    <a:p>
                      <a:pPr marL="133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Физическая величина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187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СИЛА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Условное обозначение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938213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Способ измерения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Прибор для измерения силы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643688" y="2714625"/>
            <a:ext cx="4921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F</a:t>
            </a:r>
            <a:endParaRPr lang="ru-RU" sz="3600" b="1" i="1" dirty="0">
              <a:solidFill>
                <a:srgbClr val="FF0000"/>
              </a:solidFill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375" y="3643313"/>
            <a:ext cx="7858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4357688"/>
            <a:ext cx="428625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Сравнение с другой известной  силой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00688" y="5572125"/>
            <a:ext cx="24511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Динамометр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785813" y="0"/>
            <a:ext cx="7772400" cy="1143000"/>
          </a:xfrm>
        </p:spPr>
        <p:txBody>
          <a:bodyPr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Разность сил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71934" y="1447800"/>
            <a:ext cx="4611691" cy="4572000"/>
          </a:xfrm>
        </p:spPr>
        <p:txBody>
          <a:bodyPr/>
          <a:lstStyle/>
          <a:p>
            <a:r>
              <a:rPr lang="ru-RU" dirty="0" smtClean="0"/>
              <a:t>Модуль </a:t>
            </a:r>
            <a:r>
              <a:rPr lang="ru-RU" dirty="0" err="1" smtClean="0"/>
              <a:t>равнодейству-ющей</a:t>
            </a:r>
            <a:r>
              <a:rPr lang="ru-RU" dirty="0" smtClean="0"/>
              <a:t> сил равен </a:t>
            </a:r>
            <a:r>
              <a:rPr lang="ru-RU" dirty="0" smtClean="0">
                <a:solidFill>
                  <a:srgbClr val="FF0000"/>
                </a:solidFill>
              </a:rPr>
              <a:t>разности </a:t>
            </a:r>
            <a:r>
              <a:rPr lang="ru-RU" dirty="0" smtClean="0"/>
              <a:t>модулей действующих сил, если они направлены вдоль одной прямой и </a:t>
            </a:r>
            <a:r>
              <a:rPr lang="ru-RU" dirty="0" smtClean="0">
                <a:solidFill>
                  <a:srgbClr val="FF0000"/>
                </a:solidFill>
              </a:rPr>
              <a:t>в противоположные стороны</a:t>
            </a:r>
            <a:r>
              <a:rPr lang="ru-RU" dirty="0" smtClean="0"/>
              <a:t>. Направлена равнодействующая в этом случае </a:t>
            </a:r>
            <a:r>
              <a:rPr lang="ru-RU" dirty="0" smtClean="0">
                <a:solidFill>
                  <a:srgbClr val="FF0000"/>
                </a:solidFill>
              </a:rPr>
              <a:t>в сторону большей  </a:t>
            </a:r>
            <a:r>
              <a:rPr lang="ru-RU" dirty="0" smtClean="0"/>
              <a:t>по модулю силы.</a:t>
            </a:r>
          </a:p>
        </p:txBody>
      </p:sp>
      <p:pic>
        <p:nvPicPr>
          <p:cNvPr id="1638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785938"/>
            <a:ext cx="15240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58" y="6000750"/>
            <a:ext cx="407196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F</a:t>
            </a:r>
            <a:r>
              <a:rPr lang="en-US" sz="3200" dirty="0"/>
              <a:t> = </a:t>
            </a:r>
            <a:r>
              <a:rPr lang="ru-RU" sz="3200" dirty="0"/>
              <a:t>3 Н – 2 Н = 1 Н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2500313" y="4143375"/>
            <a:ext cx="714375" cy="142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трелка вниз 7"/>
          <p:cNvSpPr/>
          <p:nvPr/>
        </p:nvSpPr>
        <p:spPr>
          <a:xfrm>
            <a:off x="2643188" y="5286375"/>
            <a:ext cx="357187" cy="78581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2643188" y="1714500"/>
            <a:ext cx="357187" cy="128587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8" grpId="0" animBg="1"/>
      <p:bldP spid="8" grpId="1" animBg="1"/>
      <p:bldP spid="9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Каково показание динамометров?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71688"/>
            <a:ext cx="2690813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649413"/>
            <a:ext cx="2643187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rot="10800000">
            <a:off x="2000250" y="3643313"/>
            <a:ext cx="714375" cy="28575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6072188" y="3786188"/>
            <a:ext cx="714375" cy="1587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313" y="1143000"/>
          <a:ext cx="8643999" cy="5264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  <a:gridCol w="3500462"/>
                <a:gridCol w="2571769"/>
              </a:tblGrid>
              <a:tr h="928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</a:rPr>
                        <a:t>Направление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</a:rPr>
                        <a:t>Рисунок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</a:rPr>
                        <a:t>Формула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</a:rPr>
                        <a:t>F=m a</a:t>
                      </a:r>
                    </a:p>
                  </a:txBody>
                  <a:tcPr horzOverflow="overflow"/>
                </a:tc>
              </a:tr>
              <a:tr h="1390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По одной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прямой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в одну сторону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</a:t>
                      </a:r>
                      <a:r>
                        <a:rPr kumimoji="0" lang="en-US" sz="2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</a:t>
                      </a:r>
                      <a:r>
                        <a:rPr kumimoji="0" lang="ru-RU" sz="2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</a:t>
                      </a:r>
                      <a:r>
                        <a:rPr kumimoji="0" lang="ru-RU" sz="2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2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horzOverflow="overflow"/>
                </a:tc>
              </a:tr>
              <a:tr h="123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Georgia" pitchFamily="18" charset="0"/>
                        </a:rPr>
                        <a:t>По одной прямой в разные стороны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F 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horzOverflow="overflow"/>
                </a:tc>
              </a:tr>
              <a:tr h="1563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Georgia" pitchFamily="18" charset="0"/>
                        </a:rPr>
                        <a:t>По одной прямой в разные стороны,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Georgia" pitchFamily="18" charset="0"/>
                        </a:rPr>
                        <a:t>равные друг другу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</a:rPr>
                        <a:t/>
                      </a:r>
                      <a:b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</a:rPr>
                      </a:br>
                      <a:endParaRPr lang="ru-RU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4143375" y="4214813"/>
            <a:ext cx="571500" cy="5715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429125" y="4214813"/>
            <a:ext cx="642938" cy="5715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14688" y="2786063"/>
            <a:ext cx="571500" cy="5715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500438" y="2786063"/>
            <a:ext cx="2214562" cy="5715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84" name="Заголовок 1"/>
          <p:cNvSpPr>
            <a:spLocks noGrp="1"/>
          </p:cNvSpPr>
          <p:nvPr>
            <p:ph type="title"/>
          </p:nvPr>
        </p:nvSpPr>
        <p:spPr>
          <a:xfrm>
            <a:off x="785813" y="0"/>
            <a:ext cx="7772400" cy="11541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найти равнодействующую сил?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500438" y="2928938"/>
            <a:ext cx="785812" cy="2857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500438" y="3000375"/>
            <a:ext cx="1214437" cy="14287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429125" y="4429125"/>
            <a:ext cx="1214438" cy="14287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3786188" y="4357688"/>
            <a:ext cx="642937" cy="28575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214813" y="5572125"/>
            <a:ext cx="571500" cy="5715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357563" y="5715000"/>
            <a:ext cx="1143000" cy="28575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500563" y="5715000"/>
            <a:ext cx="1143000" cy="28575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357938" y="2214563"/>
            <a:ext cx="2500312" cy="904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F = F</a:t>
            </a:r>
            <a:r>
              <a:rPr lang="en-US" sz="2400" b="1" baseline="-250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1</a:t>
            </a:r>
            <a:r>
              <a:rPr 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+ F</a:t>
            </a:r>
            <a:r>
              <a:rPr lang="en-US" sz="2400" b="1" baseline="-250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2</a:t>
            </a:r>
            <a:endParaRPr lang="ru-RU" sz="2400" b="1" baseline="-25000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F</a:t>
            </a:r>
            <a:r>
              <a:rPr lang="en-US" sz="2400" b="1" baseline="-250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1</a:t>
            </a:r>
            <a:r>
              <a:rPr 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+ F</a:t>
            </a:r>
            <a:r>
              <a:rPr lang="en-US" sz="2400" b="1" baseline="-250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2</a:t>
            </a:r>
            <a:r>
              <a:rPr 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=</a:t>
            </a:r>
            <a:r>
              <a:rPr lang="ru-RU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m a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429375" y="3786188"/>
            <a:ext cx="2286000" cy="904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F = F</a:t>
            </a:r>
            <a:r>
              <a:rPr lang="en-US" sz="2400" b="1" baseline="-250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2</a:t>
            </a:r>
            <a:r>
              <a:rPr 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-  F</a:t>
            </a:r>
            <a:r>
              <a:rPr lang="en-US" sz="2400" b="1" baseline="-250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1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F</a:t>
            </a:r>
            <a:r>
              <a:rPr lang="en-US" sz="2400" b="1" baseline="-250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2</a:t>
            </a:r>
            <a:r>
              <a:rPr 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-  F</a:t>
            </a:r>
            <a:r>
              <a:rPr lang="en-US" sz="2400" b="1" baseline="-250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1</a:t>
            </a:r>
            <a:r>
              <a:rPr 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= m a</a:t>
            </a:r>
            <a:endParaRPr lang="ru-RU" sz="2400" b="1" baseline="-25000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29375" y="5143500"/>
            <a:ext cx="2143125" cy="904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F = F</a:t>
            </a:r>
            <a:r>
              <a:rPr lang="en-US" sz="2400" b="1" baseline="-250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2</a:t>
            </a:r>
            <a:r>
              <a:rPr 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-  F</a:t>
            </a:r>
            <a:r>
              <a:rPr lang="en-US" sz="2400" b="1" baseline="-250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1</a:t>
            </a:r>
            <a:r>
              <a:rPr 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=</a:t>
            </a:r>
            <a:r>
              <a:rPr lang="ru-RU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0</a:t>
            </a:r>
            <a:r>
              <a:rPr 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endParaRPr lang="ru-RU" sz="24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а=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/>
              <a:t>Шкаф находится в покое. Значит, </a:t>
            </a:r>
            <a:r>
              <a:rPr lang="ru-RU" sz="3000" b="1"/>
              <a:t>равнодействующая</a:t>
            </a:r>
            <a:r>
              <a:rPr lang="ru-RU" sz="3000"/>
              <a:t> </a:t>
            </a:r>
            <a:r>
              <a:rPr lang="ru-RU" sz="3000" b="1"/>
              <a:t>сил</a:t>
            </a:r>
            <a:r>
              <a:rPr lang="ru-RU" sz="3000"/>
              <a:t> Fт и Fупр равна 0...</a:t>
            </a:r>
            <a:r>
              <a:rPr lang="ru-RU" sz="3800"/>
              <a:t> 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0807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8638" y="485775"/>
            <a:ext cx="75041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 </a:t>
            </a:r>
            <a:r>
              <a:rPr lang="ru-RU" sz="2800" b="1" dirty="0">
                <a:solidFill>
                  <a:srgbClr val="336600"/>
                </a:solidFill>
                <a:latin typeface="Georgia" pitchFamily="18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1. Чему равна равнодействующая двух сил,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приложенных к телу в точке А?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459" name="Rectangle 10"/>
          <p:cNvSpPr>
            <a:spLocks noChangeArrowheads="1"/>
          </p:cNvSpPr>
          <p:nvPr/>
        </p:nvSpPr>
        <p:spPr bwMode="auto">
          <a:xfrm>
            <a:off x="928688" y="2214563"/>
            <a:ext cx="485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600" b="1">
                <a:latin typeface="Cambria" pitchFamily="18" charset="0"/>
              </a:rPr>
              <a:t>А</a:t>
            </a:r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1785938" y="2928938"/>
            <a:ext cx="6461125" cy="1643062"/>
            <a:chOff x="1825437" y="2928934"/>
            <a:chExt cx="6461339" cy="1643074"/>
          </a:xfrm>
        </p:grpSpPr>
        <p:sp>
          <p:nvSpPr>
            <p:cNvPr id="19468" name="Rectangle 8"/>
            <p:cNvSpPr>
              <a:spLocks noChangeArrowheads="1"/>
            </p:cNvSpPr>
            <p:nvPr/>
          </p:nvSpPr>
          <p:spPr bwMode="auto">
            <a:xfrm>
              <a:off x="6357950" y="2928934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8Н </a:t>
              </a: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1825437" y="3071810"/>
              <a:ext cx="6461339" cy="150019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9461" name="Oval 9"/>
          <p:cNvSpPr>
            <a:spLocks noChangeArrowheads="1"/>
          </p:cNvSpPr>
          <p:nvPr/>
        </p:nvSpPr>
        <p:spPr bwMode="auto">
          <a:xfrm>
            <a:off x="500063" y="3071813"/>
            <a:ext cx="1325562" cy="150018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grpSp>
        <p:nvGrpSpPr>
          <p:cNvPr id="19462" name="Группа 18"/>
          <p:cNvGrpSpPr>
            <a:grpSpLocks/>
          </p:cNvGrpSpPr>
          <p:nvPr/>
        </p:nvGrpSpPr>
        <p:grpSpPr bwMode="auto">
          <a:xfrm>
            <a:off x="1825625" y="2928938"/>
            <a:ext cx="3976688" cy="1455737"/>
            <a:chOff x="1825437" y="2928934"/>
            <a:chExt cx="3976209" cy="1455550"/>
          </a:xfrm>
        </p:grpSpPr>
        <p:sp>
          <p:nvSpPr>
            <p:cNvPr id="19466" name="Rectangle 8"/>
            <p:cNvSpPr>
              <a:spLocks noChangeArrowheads="1"/>
            </p:cNvSpPr>
            <p:nvPr/>
          </p:nvSpPr>
          <p:spPr bwMode="auto">
            <a:xfrm>
              <a:off x="4357686" y="2928934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5Н </a:t>
              </a:r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1825437" y="3259092"/>
              <a:ext cx="3976209" cy="1125392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9463" name="Группа 17"/>
          <p:cNvGrpSpPr>
            <a:grpSpLocks/>
          </p:cNvGrpSpPr>
          <p:nvPr/>
        </p:nvGrpSpPr>
        <p:grpSpPr bwMode="auto">
          <a:xfrm>
            <a:off x="1825625" y="2928938"/>
            <a:ext cx="2484438" cy="1268412"/>
            <a:chOff x="1825437" y="2928934"/>
            <a:chExt cx="2485130" cy="1268025"/>
          </a:xfrm>
        </p:grpSpPr>
        <p:sp>
          <p:nvSpPr>
            <p:cNvPr id="19464" name="Rectangle 7"/>
            <p:cNvSpPr>
              <a:spLocks noChangeArrowheads="1"/>
            </p:cNvSpPr>
            <p:nvPr/>
          </p:nvSpPr>
          <p:spPr bwMode="auto">
            <a:xfrm>
              <a:off x="2428860" y="2928934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3 Н</a:t>
              </a:r>
            </a:p>
          </p:txBody>
        </p:sp>
        <p:sp>
          <p:nvSpPr>
            <p:cNvPr id="13" name="Стрелка вправо 12"/>
            <p:cNvSpPr/>
            <p:nvPr/>
          </p:nvSpPr>
          <p:spPr>
            <a:xfrm>
              <a:off x="1825437" y="3446301"/>
              <a:ext cx="2485130" cy="750658"/>
            </a:xfrm>
            <a:prstGeom prst="rightArrow">
              <a:avLst/>
            </a:prstGeom>
            <a:solidFill>
              <a:srgbClr val="0070C0">
                <a:alpha val="63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08013" y="485775"/>
            <a:ext cx="7947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 </a:t>
            </a:r>
            <a:r>
              <a:rPr lang="ru-RU" sz="24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Чему равна равнодействующая двух сил,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приложенных к телу в точке А?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483" name="Rectangle 11"/>
          <p:cNvSpPr>
            <a:spLocks noChangeArrowheads="1"/>
          </p:cNvSpPr>
          <p:nvPr/>
        </p:nvSpPr>
        <p:spPr bwMode="auto">
          <a:xfrm>
            <a:off x="3357563" y="2428875"/>
            <a:ext cx="519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000" b="1">
                <a:latin typeface="Cambria" pitchFamily="18" charset="0"/>
              </a:rPr>
              <a:t>А</a:t>
            </a:r>
          </a:p>
        </p:txBody>
      </p:sp>
      <p:grpSp>
        <p:nvGrpSpPr>
          <p:cNvPr id="20484" name="Группа 20"/>
          <p:cNvGrpSpPr>
            <a:grpSpLocks/>
          </p:cNvGrpSpPr>
          <p:nvPr/>
        </p:nvGrpSpPr>
        <p:grpSpPr bwMode="auto">
          <a:xfrm>
            <a:off x="4364038" y="3214688"/>
            <a:ext cx="2851150" cy="1436687"/>
            <a:chOff x="4364555" y="3214686"/>
            <a:chExt cx="2850651" cy="1437174"/>
          </a:xfrm>
        </p:grpSpPr>
        <p:sp>
          <p:nvSpPr>
            <p:cNvPr id="20492" name="Rectangle 9"/>
            <p:cNvSpPr>
              <a:spLocks noChangeArrowheads="1"/>
            </p:cNvSpPr>
            <p:nvPr/>
          </p:nvSpPr>
          <p:spPr bwMode="auto">
            <a:xfrm>
              <a:off x="5857884" y="3214686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4Н </a:t>
              </a:r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4364555" y="3554526"/>
              <a:ext cx="2850651" cy="1097334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0485" name="Oval 10"/>
          <p:cNvSpPr>
            <a:spLocks noChangeArrowheads="1"/>
          </p:cNvSpPr>
          <p:nvPr/>
        </p:nvSpPr>
        <p:spPr bwMode="auto">
          <a:xfrm>
            <a:off x="2857500" y="3214688"/>
            <a:ext cx="1541463" cy="1643062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grpSp>
        <p:nvGrpSpPr>
          <p:cNvPr id="20486" name="Группа 18"/>
          <p:cNvGrpSpPr>
            <a:grpSpLocks/>
          </p:cNvGrpSpPr>
          <p:nvPr/>
        </p:nvGrpSpPr>
        <p:grpSpPr bwMode="auto">
          <a:xfrm>
            <a:off x="1285875" y="3143250"/>
            <a:ext cx="1597025" cy="1371600"/>
            <a:chOff x="1285852" y="3143248"/>
            <a:chExt cx="1596365" cy="1371465"/>
          </a:xfrm>
        </p:grpSpPr>
        <p:sp>
          <p:nvSpPr>
            <p:cNvPr id="20490" name="Rectangle 8"/>
            <p:cNvSpPr>
              <a:spLocks noChangeArrowheads="1"/>
            </p:cNvSpPr>
            <p:nvPr/>
          </p:nvSpPr>
          <p:spPr bwMode="auto">
            <a:xfrm>
              <a:off x="2000232" y="3143248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2 Н</a:t>
              </a:r>
            </a:p>
          </p:txBody>
        </p:sp>
        <p:sp>
          <p:nvSpPr>
            <p:cNvPr id="15" name="Стрелка влево 14"/>
            <p:cNvSpPr/>
            <p:nvPr/>
          </p:nvSpPr>
          <p:spPr>
            <a:xfrm>
              <a:off x="1285852" y="3692469"/>
              <a:ext cx="1596365" cy="822244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5" name="Группа 19"/>
          <p:cNvGrpSpPr>
            <a:grpSpLocks/>
          </p:cNvGrpSpPr>
          <p:nvPr/>
        </p:nvGrpSpPr>
        <p:grpSpPr bwMode="auto">
          <a:xfrm>
            <a:off x="4364038" y="3214688"/>
            <a:ext cx="1597025" cy="1300162"/>
            <a:chOff x="4364555" y="3214686"/>
            <a:chExt cx="1596365" cy="1300027"/>
          </a:xfrm>
        </p:grpSpPr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4643438" y="3214686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2 Н</a:t>
              </a: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4364555" y="3692473"/>
              <a:ext cx="1596365" cy="82224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214313" y="428625"/>
            <a:ext cx="8715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336600"/>
                </a:solidFill>
                <a:latin typeface="Georgia" pitchFamily="18" charset="0"/>
                <a:cs typeface="Arial" charset="0"/>
              </a:rPr>
              <a:t>  3. Чему равна равнодействующая трёх сил, </a:t>
            </a:r>
          </a:p>
          <a:p>
            <a:pPr algn="ctr"/>
            <a:r>
              <a:rPr lang="ru-RU" sz="2800" b="1">
                <a:solidFill>
                  <a:srgbClr val="336600"/>
                </a:solidFill>
                <a:latin typeface="Georgia" pitchFamily="18" charset="0"/>
                <a:cs typeface="Arial" charset="0"/>
              </a:rPr>
              <a:t>приложенных к телу в точке А? </a:t>
            </a:r>
          </a:p>
          <a:p>
            <a:pPr algn="ctr"/>
            <a:r>
              <a:rPr lang="ru-RU" sz="2800" b="1">
                <a:solidFill>
                  <a:srgbClr val="336600"/>
                </a:solidFill>
                <a:latin typeface="Georgia" pitchFamily="18" charset="0"/>
                <a:cs typeface="Arial" charset="0"/>
              </a:rPr>
              <a:t>Чему равно ускорение с которым движется тело.</a:t>
            </a:r>
            <a:r>
              <a:rPr lang="ru-RU">
                <a:latin typeface="Cambria" pitchFamily="18" charset="0"/>
              </a:rPr>
              <a:t> </a:t>
            </a:r>
          </a:p>
        </p:txBody>
      </p:sp>
      <p:sp>
        <p:nvSpPr>
          <p:cNvPr id="21507" name="Rectangle 12"/>
          <p:cNvSpPr>
            <a:spLocks noChangeArrowheads="1"/>
          </p:cNvSpPr>
          <p:nvPr/>
        </p:nvSpPr>
        <p:spPr bwMode="auto">
          <a:xfrm>
            <a:off x="3571875" y="2214563"/>
            <a:ext cx="519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000" b="1">
                <a:latin typeface="Cambria" pitchFamily="18" charset="0"/>
              </a:rPr>
              <a:t>А</a:t>
            </a:r>
          </a:p>
        </p:txBody>
      </p:sp>
      <p:grpSp>
        <p:nvGrpSpPr>
          <p:cNvPr id="21508" name="Группа 20"/>
          <p:cNvGrpSpPr>
            <a:grpSpLocks/>
          </p:cNvGrpSpPr>
          <p:nvPr/>
        </p:nvGrpSpPr>
        <p:grpSpPr bwMode="auto">
          <a:xfrm>
            <a:off x="4395788" y="2928938"/>
            <a:ext cx="3248025" cy="1214437"/>
            <a:chOff x="4395786" y="2928934"/>
            <a:chExt cx="3248048" cy="1214446"/>
          </a:xfrm>
        </p:grpSpPr>
        <p:sp>
          <p:nvSpPr>
            <p:cNvPr id="21520" name="Rectangle 10"/>
            <p:cNvSpPr>
              <a:spLocks noChangeArrowheads="1"/>
            </p:cNvSpPr>
            <p:nvPr/>
          </p:nvSpPr>
          <p:spPr bwMode="auto">
            <a:xfrm>
              <a:off x="6286512" y="2928934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5Н </a:t>
              </a:r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4395786" y="3114672"/>
              <a:ext cx="3248048" cy="1028708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1509" name="Oval 11"/>
          <p:cNvSpPr>
            <a:spLocks noChangeArrowheads="1"/>
          </p:cNvSpPr>
          <p:nvPr/>
        </p:nvSpPr>
        <p:spPr bwMode="auto">
          <a:xfrm>
            <a:off x="3243263" y="3000375"/>
            <a:ext cx="1152525" cy="11430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3200" b="1">
                <a:latin typeface="Cambria" pitchFamily="18" charset="0"/>
              </a:rPr>
              <a:t>10 кг</a:t>
            </a:r>
          </a:p>
        </p:txBody>
      </p:sp>
      <p:grpSp>
        <p:nvGrpSpPr>
          <p:cNvPr id="21510" name="Группа 18"/>
          <p:cNvGrpSpPr>
            <a:grpSpLocks/>
          </p:cNvGrpSpPr>
          <p:nvPr/>
        </p:nvGrpSpPr>
        <p:grpSpPr bwMode="auto">
          <a:xfrm>
            <a:off x="1357313" y="2857500"/>
            <a:ext cx="1885950" cy="1057275"/>
            <a:chOff x="1357290" y="2857496"/>
            <a:chExt cx="1885963" cy="1057282"/>
          </a:xfrm>
        </p:grpSpPr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>
              <a:off x="2071670" y="2857496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3 Н</a:t>
              </a:r>
            </a:p>
          </p:txBody>
        </p:sp>
        <p:sp>
          <p:nvSpPr>
            <p:cNvPr id="15" name="Стрелка влево 14"/>
            <p:cNvSpPr/>
            <p:nvPr/>
          </p:nvSpPr>
          <p:spPr>
            <a:xfrm>
              <a:off x="1357290" y="3343274"/>
              <a:ext cx="1885963" cy="571504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1511" name="Группа 19"/>
          <p:cNvGrpSpPr>
            <a:grpSpLocks/>
          </p:cNvGrpSpPr>
          <p:nvPr/>
        </p:nvGrpSpPr>
        <p:grpSpPr bwMode="auto">
          <a:xfrm>
            <a:off x="4395788" y="2928938"/>
            <a:ext cx="1885950" cy="985837"/>
            <a:chOff x="4395786" y="2928934"/>
            <a:chExt cx="1885963" cy="985844"/>
          </a:xfrm>
        </p:grpSpPr>
        <p:sp>
          <p:nvSpPr>
            <p:cNvPr id="21516" name="Rectangle 9"/>
            <p:cNvSpPr>
              <a:spLocks noChangeArrowheads="1"/>
            </p:cNvSpPr>
            <p:nvPr/>
          </p:nvSpPr>
          <p:spPr bwMode="auto">
            <a:xfrm>
              <a:off x="4786314" y="2928934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3 Н</a:t>
              </a: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4395786" y="3343274"/>
              <a:ext cx="1885963" cy="571504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5" name="Группа 21"/>
          <p:cNvGrpSpPr>
            <a:grpSpLocks/>
          </p:cNvGrpSpPr>
          <p:nvPr/>
        </p:nvGrpSpPr>
        <p:grpSpPr bwMode="auto">
          <a:xfrm>
            <a:off x="4429125" y="3071813"/>
            <a:ext cx="3248025" cy="1381125"/>
            <a:chOff x="4429124" y="3071810"/>
            <a:chExt cx="3248048" cy="1380476"/>
          </a:xfrm>
        </p:grpSpPr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6215074" y="3929066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5Н </a:t>
              </a:r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4429124" y="3071810"/>
              <a:ext cx="3248048" cy="102821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143625" y="5143500"/>
            <a:ext cx="1541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ru-RU" sz="2400" b="1">
                <a:cs typeface="Times New Roman" pitchFamily="18" charset="0"/>
              </a:rPr>
              <a:t>а = 0,5 м/с</a:t>
            </a:r>
            <a:r>
              <a:rPr lang="ru-RU" sz="2400" b="1" baseline="30000">
                <a:cs typeface="Times New Roman" pitchFamily="18" charset="0"/>
              </a:rPr>
              <a:t>2</a:t>
            </a: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4143375" y="2500313"/>
            <a:ext cx="1214438" cy="1143000"/>
          </a:xfrm>
          <a:prstGeom prst="ellipse">
            <a:avLst/>
          </a:prstGeom>
          <a:gradFill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происходит с телом в результате действия сил?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928813"/>
            <a:ext cx="7772400" cy="2000250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                               </a:t>
            </a:r>
            <a:r>
              <a:rPr lang="ru-RU" sz="4500" dirty="0" smtClean="0"/>
              <a:t>10 Н                                                    10 Н           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2214563" y="2643188"/>
            <a:ext cx="2571750" cy="928687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786313" y="2643188"/>
            <a:ext cx="2571750" cy="92868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00063" y="4357688"/>
            <a:ext cx="8358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7030A0"/>
                </a:solidFill>
                <a:latin typeface="Cambria" pitchFamily="18" charset="0"/>
              </a:rPr>
              <a:t>Равнодействующая равна 0 значит тело либо находится в покое, либо движется равномерно и прямолинейно.</a:t>
            </a:r>
            <a:endParaRPr lang="ru-RU" sz="2400">
              <a:solidFill>
                <a:srgbClr val="7030A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Так почему же воз и ныне там?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9318" t="8524" r="21591" b="9091"/>
          <a:stretch>
            <a:fillRect/>
          </a:stretch>
        </p:blipFill>
        <p:spPr>
          <a:xfrm>
            <a:off x="357188" y="1785938"/>
            <a:ext cx="4286250" cy="47815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25" y="3071813"/>
            <a:ext cx="3857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7030A0"/>
                </a:solidFill>
                <a:latin typeface="Cambria" pitchFamily="18" charset="0"/>
              </a:rPr>
              <a:t>Равнодействующая сил действующих на воз, равна нулю!!!</a:t>
            </a:r>
            <a:endParaRPr lang="ru-RU" sz="2400">
              <a:solidFill>
                <a:srgbClr val="7030A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вы узнали сегодня на уроке?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838325"/>
          </a:xfrm>
        </p:spPr>
        <p:txBody>
          <a:bodyPr/>
          <a:lstStyle/>
          <a:p>
            <a:r>
              <a:rPr lang="ru-RU" smtClean="0"/>
              <a:t>1. Что такое равнодействующая сил.</a:t>
            </a:r>
          </a:p>
          <a:p>
            <a:r>
              <a:rPr lang="ru-RU" smtClean="0"/>
              <a:t>2. Как её находить.</a:t>
            </a:r>
          </a:p>
          <a:p>
            <a:r>
              <a:rPr lang="ru-RU" smtClean="0"/>
              <a:t>3. Практическое значение учёта всех сил, действующих на тело.</a:t>
            </a:r>
          </a:p>
        </p:txBody>
      </p:sp>
      <p:pic>
        <p:nvPicPr>
          <p:cNvPr id="4" name="Содержимое 4" descr="Новый рисуно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85852" y="3286612"/>
            <a:ext cx="6286544" cy="357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demexp.pspu.ru/uploads/images/0000/9125/123_width_4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0341">
            <a:off x="179512" y="157580"/>
            <a:ext cx="3810000" cy="2486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kupitruck.ru/images/upload/120112123427_big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Cement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45596">
            <a:off x="1485845" y="2160565"/>
            <a:ext cx="7334250" cy="5400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Закончите фразу: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5843" y="1916832"/>
            <a:ext cx="4028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Сила тяжести </a:t>
            </a:r>
            <a:r>
              <a:rPr lang="ru-RU" sz="2400" dirty="0" smtClean="0"/>
              <a:t>– это … 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80409" y="2714245"/>
            <a:ext cx="3015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Вес тела- </a:t>
            </a:r>
            <a:r>
              <a:rPr lang="ru-RU" sz="2400" dirty="0" smtClean="0"/>
              <a:t>это …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62974" y="3594698"/>
            <a:ext cx="4000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Сила упругости - </a:t>
            </a:r>
            <a:r>
              <a:rPr lang="ru-RU" sz="2400" dirty="0" smtClean="0"/>
              <a:t>это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193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</a:t>
            </a:r>
          </a:p>
        </p:txBody>
      </p:sp>
      <p:pic>
        <p:nvPicPr>
          <p:cNvPr id="25603" name="Picture 4" descr="парашют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480" y="1643062"/>
            <a:ext cx="5238770" cy="3929077"/>
          </a:xfrm>
          <a:effectLst>
            <a:softEdge rad="112500"/>
          </a:effectLst>
        </p:spPr>
      </p:pic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5500688" y="2214563"/>
            <a:ext cx="31432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Спортсмен равномерно спускается на парашюте. Какова сила тяжести, действующая на парашютиста вместе с парашютом? Сила сопротивления воздуха 800 Н.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715000" y="5143500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800 Н</a:t>
            </a:r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928688" y="-214313"/>
            <a:ext cx="7772400" cy="114300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Решите задачу</a:t>
            </a:r>
          </a:p>
        </p:txBody>
      </p:sp>
      <p:pic>
        <p:nvPicPr>
          <p:cNvPr id="26627" name="Содержимое 3" descr="репка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8749" b="37917"/>
          <a:stretch>
            <a:fillRect/>
          </a:stretch>
        </p:blipFill>
        <p:spPr>
          <a:xfrm>
            <a:off x="714375" y="857250"/>
            <a:ext cx="7643813" cy="3900488"/>
          </a:xfrm>
          <a:effectLst>
            <a:softEdge rad="112500"/>
          </a:effectLst>
        </p:spPr>
      </p:pic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428625" y="4786313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Дед, взявшись за репку, развивает силу тяги до 600 Н, бабка до 100 Н, внучка до 50 Н, Жучка до 30 Н, кошка до 10 Н и мышка до 2 Н. Справилась бы с репкой эта компания без мышки, если силы, удерживающие репку, равны 791 Н?  С каким ускорением полетит репка, если её масса 50 кг?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857625" y="6215063"/>
            <a:ext cx="2519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: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792 Н, нет, </a:t>
            </a:r>
            <a:r>
              <a:rPr lang="ru-RU">
                <a:solidFill>
                  <a:srgbClr val="FF0000"/>
                </a:solidFill>
                <a:latin typeface="Cambria" pitchFamily="18" charset="0"/>
              </a:rPr>
              <a:t>0,02 м/с</a:t>
            </a:r>
            <a:r>
              <a:rPr lang="ru-RU" baseline="30000">
                <a:solidFill>
                  <a:srgbClr val="FF0000"/>
                </a:solidFill>
                <a:latin typeface="Cambria" pitchFamily="18" charset="0"/>
              </a:rPr>
              <a:t>2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785926"/>
            <a:ext cx="7772400" cy="4572000"/>
          </a:xfrm>
        </p:spPr>
        <p:txBody>
          <a:bodyPr/>
          <a:lstStyle/>
          <a:p>
            <a:pPr algn="ctr">
              <a:buNone/>
            </a:pPr>
            <a:r>
              <a:rPr lang="ru-RU" sz="6600" b="1" u="sng" dirty="0" smtClean="0">
                <a:solidFill>
                  <a:schemeClr val="accent6">
                    <a:lumMod val="50000"/>
                  </a:schemeClr>
                </a:solidFill>
              </a:rPr>
              <a:t>Спасибо всем за урок!!!</a:t>
            </a:r>
            <a:endParaRPr lang="ru-RU" sz="66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demexp.pspu.ru/uploads/images/0000/9125/123_width_4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0341">
            <a:off x="179512" y="157580"/>
            <a:ext cx="3810000" cy="2486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kupitruck.ru/images/upload/120112123427_big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Cement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45596">
            <a:off x="1485845" y="2160565"/>
            <a:ext cx="7334250" cy="5400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039812" y="40466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формулы: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5843" y="1916832"/>
            <a:ext cx="2356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Сила тяжести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1916831"/>
            <a:ext cx="1520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 тела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3861048"/>
            <a:ext cx="2665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Сила упругости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2428868"/>
            <a:ext cx="2428892" cy="10001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8992" y="4643446"/>
            <a:ext cx="2428892" cy="10001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2066" y="2571744"/>
            <a:ext cx="2428892" cy="10001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17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demexp.pspu.ru/uploads/images/0000/9125/123_width_4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0341">
            <a:off x="179512" y="157580"/>
            <a:ext cx="3810000" cy="2486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kupitruck.ru/images/upload/120112123427_big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Cement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45596">
            <a:off x="1485845" y="2160565"/>
            <a:ext cx="7334250" cy="5400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039812" y="40466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единицы измерения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5843" y="1916832"/>
            <a:ext cx="2356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Сила тяжести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1916831"/>
            <a:ext cx="1520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 тела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3861048"/>
            <a:ext cx="2665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Сила упругости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1538" y="2428868"/>
            <a:ext cx="2428892" cy="10001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8992" y="4643446"/>
            <a:ext cx="2428892" cy="10001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72066" y="2571744"/>
            <a:ext cx="2428892" cy="10001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6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называются силы изображенные на рисунке?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Содержимое 3" descr="шары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23308" t="24068"/>
          <a:stretch>
            <a:fillRect/>
          </a:stretch>
        </p:blipFill>
        <p:spPr>
          <a:xfrm>
            <a:off x="1500188" y="1357313"/>
            <a:ext cx="5929312" cy="3943350"/>
          </a:xfrm>
        </p:spPr>
      </p:pic>
      <p:sp>
        <p:nvSpPr>
          <p:cNvPr id="5" name="Стрелка вниз 4"/>
          <p:cNvSpPr/>
          <p:nvPr/>
        </p:nvSpPr>
        <p:spPr>
          <a:xfrm>
            <a:off x="2214563" y="4500563"/>
            <a:ext cx="285750" cy="1357312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214813" y="4000500"/>
            <a:ext cx="285750" cy="1357313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6286500" y="2643188"/>
            <a:ext cx="285750" cy="1357312"/>
          </a:xfrm>
          <a:prstGeom prst="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1500188" y="5357813"/>
            <a:ext cx="1643062" cy="981075"/>
            <a:chOff x="1500188" y="5357813"/>
            <a:chExt cx="1643062" cy="981075"/>
          </a:xfrm>
        </p:grpSpPr>
        <p:sp>
          <p:nvSpPr>
            <p:cNvPr id="1042" name="TextBox 10"/>
            <p:cNvSpPr txBox="1">
              <a:spLocks noChangeArrowheads="1"/>
            </p:cNvSpPr>
            <p:nvPr/>
          </p:nvSpPr>
          <p:spPr bwMode="auto">
            <a:xfrm>
              <a:off x="1500188" y="6000750"/>
              <a:ext cx="14287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/>
                <a:t>Сила тяжести </a:t>
              </a:r>
            </a:p>
          </p:txBody>
        </p:sp>
        <p:graphicFrame>
          <p:nvGraphicFramePr>
            <p:cNvPr id="1028" name="Object 3"/>
            <p:cNvGraphicFramePr>
              <a:graphicFrameLocks noChangeAspect="1"/>
            </p:cNvGraphicFramePr>
            <p:nvPr/>
          </p:nvGraphicFramePr>
          <p:xfrm>
            <a:off x="2714625" y="5357813"/>
            <a:ext cx="428625" cy="536575"/>
          </p:xfrm>
          <a:graphic>
            <a:graphicData uri="http://schemas.openxmlformats.org/presentationml/2006/ole">
              <p:oleObj spid="_x0000_s1044" name="Формула" r:id="rId4" imgW="203024" imgH="253780" progId="Equation.3">
                <p:embed/>
              </p:oleObj>
            </a:graphicData>
          </a:graphic>
        </p:graphicFrame>
      </p:grpSp>
      <p:grpSp>
        <p:nvGrpSpPr>
          <p:cNvPr id="4" name="Группа 13"/>
          <p:cNvGrpSpPr>
            <a:grpSpLocks/>
          </p:cNvGrpSpPr>
          <p:nvPr/>
        </p:nvGrpSpPr>
        <p:grpSpPr bwMode="auto">
          <a:xfrm>
            <a:off x="3857625" y="4773613"/>
            <a:ext cx="1231900" cy="1565275"/>
            <a:chOff x="3857625" y="4773613"/>
            <a:chExt cx="1231900" cy="1565275"/>
          </a:xfrm>
        </p:grpSpPr>
        <p:graphicFrame>
          <p:nvGraphicFramePr>
            <p:cNvPr id="1027" name="Object 4"/>
            <p:cNvGraphicFramePr>
              <a:graphicFrameLocks noChangeAspect="1"/>
            </p:cNvGraphicFramePr>
            <p:nvPr/>
          </p:nvGraphicFramePr>
          <p:xfrm>
            <a:off x="4741863" y="4773613"/>
            <a:ext cx="347662" cy="563562"/>
          </p:xfrm>
          <a:graphic>
            <a:graphicData uri="http://schemas.openxmlformats.org/presentationml/2006/ole">
              <p:oleObj spid="_x0000_s1045" name="Формула" r:id="rId5" imgW="164885" imgH="266353" progId="Equation.3">
                <p:embed/>
              </p:oleObj>
            </a:graphicData>
          </a:graphic>
        </p:graphicFrame>
        <p:sp>
          <p:nvSpPr>
            <p:cNvPr id="1041" name="TextBox 14"/>
            <p:cNvSpPr txBox="1">
              <a:spLocks noChangeArrowheads="1"/>
            </p:cNvSpPr>
            <p:nvPr/>
          </p:nvSpPr>
          <p:spPr bwMode="auto">
            <a:xfrm>
              <a:off x="3857625" y="6000750"/>
              <a:ext cx="100012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/>
                <a:t>Вес тела</a:t>
              </a:r>
            </a:p>
          </p:txBody>
        </p:sp>
      </p:grpSp>
      <p:grpSp>
        <p:nvGrpSpPr>
          <p:cNvPr id="7" name="Группа 14"/>
          <p:cNvGrpSpPr>
            <a:grpSpLocks/>
          </p:cNvGrpSpPr>
          <p:nvPr/>
        </p:nvGrpSpPr>
        <p:grpSpPr bwMode="auto">
          <a:xfrm>
            <a:off x="5857875" y="2500313"/>
            <a:ext cx="1428750" cy="3838575"/>
            <a:chOff x="5857875" y="2500313"/>
            <a:chExt cx="1428750" cy="3838575"/>
          </a:xfrm>
        </p:grpSpPr>
        <p:sp>
          <p:nvSpPr>
            <p:cNvPr id="1040" name="TextBox 15"/>
            <p:cNvSpPr txBox="1">
              <a:spLocks noChangeArrowheads="1"/>
            </p:cNvSpPr>
            <p:nvPr/>
          </p:nvSpPr>
          <p:spPr bwMode="auto">
            <a:xfrm>
              <a:off x="5857875" y="6000750"/>
              <a:ext cx="14287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/>
                <a:t>Сила упругости</a:t>
              </a:r>
            </a:p>
          </p:txBody>
        </p:sp>
        <p:graphicFrame>
          <p:nvGraphicFramePr>
            <p:cNvPr id="1026" name="Object 5"/>
            <p:cNvGraphicFramePr>
              <a:graphicFrameLocks noChangeAspect="1"/>
            </p:cNvGraphicFramePr>
            <p:nvPr/>
          </p:nvGraphicFramePr>
          <p:xfrm>
            <a:off x="6572250" y="2500313"/>
            <a:ext cx="401638" cy="563562"/>
          </p:xfrm>
          <a:graphic>
            <a:graphicData uri="http://schemas.openxmlformats.org/presentationml/2006/ole">
              <p:oleObj spid="_x0000_s1046" name="Формула" r:id="rId6" imgW="190335" imgH="266469" progId="Equation.3">
                <p:embed/>
              </p:oleObj>
            </a:graphicData>
          </a:graphic>
        </p:graphicFrame>
      </p:grpSp>
      <p:sp>
        <p:nvSpPr>
          <p:cNvPr id="1037" name="TextBox 15"/>
          <p:cNvSpPr txBox="1">
            <a:spLocks noChangeArrowheads="1"/>
          </p:cNvSpPr>
          <p:nvPr/>
        </p:nvSpPr>
        <p:spPr bwMode="auto">
          <a:xfrm>
            <a:off x="1857375" y="3500438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1</a:t>
            </a:r>
          </a:p>
        </p:txBody>
      </p:sp>
      <p:sp>
        <p:nvSpPr>
          <p:cNvPr id="1038" name="TextBox 16"/>
          <p:cNvSpPr txBox="1">
            <a:spLocks noChangeArrowheads="1"/>
          </p:cNvSpPr>
          <p:nvPr/>
        </p:nvSpPr>
        <p:spPr bwMode="auto">
          <a:xfrm>
            <a:off x="3857625" y="3500438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2</a:t>
            </a:r>
          </a:p>
        </p:txBody>
      </p:sp>
      <p:sp>
        <p:nvSpPr>
          <p:cNvPr id="1039" name="TextBox 17"/>
          <p:cNvSpPr txBox="1">
            <a:spLocks noChangeArrowheads="1"/>
          </p:cNvSpPr>
          <p:nvPr/>
        </p:nvSpPr>
        <p:spPr bwMode="auto">
          <a:xfrm>
            <a:off x="5857875" y="3500438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demexp.pspu.ru/uploads/images/0000/9125/123_width_4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0341">
            <a:off x="179512" y="157580"/>
            <a:ext cx="3810000" cy="2486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kupitruck.ru/images/upload/120112123427_big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Cement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45596">
            <a:off x="1485845" y="2160565"/>
            <a:ext cx="7334250" cy="5400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Закончите фразу: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928802"/>
            <a:ext cx="7065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Сила тяжести </a:t>
            </a:r>
            <a:r>
              <a:rPr lang="ru-RU" sz="2400" dirty="0" smtClean="0"/>
              <a:t>–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это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сила, с которой Земля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притягивает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 себе тела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2786058"/>
            <a:ext cx="756848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Вес тела-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это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сила, с которой тело действует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опору или подвес вследствие притяжения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Земле.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3571876"/>
            <a:ext cx="7679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  <a:buFontTx/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Сила упругости -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это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сила, возникающая при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деформации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тел</a:t>
            </a:r>
            <a:r>
              <a:rPr lang="ru-RU" sz="2400" b="1" dirty="0" smtClean="0">
                <a:solidFill>
                  <a:srgbClr val="0000FF"/>
                </a:solidFill>
              </a:rPr>
              <a:t>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428604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Ответы на вопросы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8193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demexp.pspu.ru/uploads/images/0000/9125/123_width_4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0341">
            <a:off x="179512" y="157580"/>
            <a:ext cx="3810000" cy="2486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kupitruck.ru/images/upload/120112123427_big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Cement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45596">
            <a:off x="1485845" y="2160565"/>
            <a:ext cx="7334250" cy="5400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039812" y="40466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формулы: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5843" y="1916832"/>
            <a:ext cx="2356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Сила тяжести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1916831"/>
            <a:ext cx="1520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 тела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3861048"/>
            <a:ext cx="2665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Сила упругости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2428868"/>
            <a:ext cx="2428892" cy="10001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F=m*g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8992" y="4643446"/>
            <a:ext cx="2428892" cy="10001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F=-k*x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2066" y="2571744"/>
            <a:ext cx="2428892" cy="10001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P=m*g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7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demexp.pspu.ru/uploads/images/0000/9125/123_width_4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0341">
            <a:off x="179512" y="157580"/>
            <a:ext cx="3810000" cy="2486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kupitruck.ru/images/upload/120112123427_big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Cement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45596">
            <a:off x="1485845" y="2160565"/>
            <a:ext cx="7334250" cy="5400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039812" y="40466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единицы измерения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5843" y="1916832"/>
            <a:ext cx="2356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Сила тяжести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1916831"/>
            <a:ext cx="1520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 тела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3861048"/>
            <a:ext cx="2665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Сила упругости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1538" y="2428868"/>
            <a:ext cx="2428892" cy="10001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1H</a:t>
            </a:r>
            <a:endParaRPr lang="ru-RU" sz="3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8992" y="4643446"/>
            <a:ext cx="2428892" cy="10001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1H</a:t>
            </a:r>
            <a:endParaRPr lang="ru-RU" sz="3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43504" y="2428868"/>
            <a:ext cx="2428892" cy="10001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1H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6076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2287</TotalTime>
  <Words>694</Words>
  <Application>Microsoft Office PowerPoint</Application>
  <PresentationFormat>Экран (4:3)</PresentationFormat>
  <Paragraphs>157</Paragraphs>
  <Slides>32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Справедливость</vt:lpstr>
      <vt:lpstr>Формула</vt:lpstr>
      <vt:lpstr>Сложение сил. Равнодействующая сил.</vt:lpstr>
      <vt:lpstr>Заполните таблицу</vt:lpstr>
      <vt:lpstr>1. Закончите фразу:</vt:lpstr>
      <vt:lpstr>Слайд 4</vt:lpstr>
      <vt:lpstr>Слайд 5</vt:lpstr>
      <vt:lpstr>Как называются силы изображенные на рисунке?</vt:lpstr>
      <vt:lpstr>1. Закончите фразу:</vt:lpstr>
      <vt:lpstr>Слайд 8</vt:lpstr>
      <vt:lpstr>Слайд 9</vt:lpstr>
      <vt:lpstr>Силы можно изобразить на одном чертеже:                                                                                                                                                  </vt:lpstr>
      <vt:lpstr>Силы можно изобразить на одном чертеже:            </vt:lpstr>
      <vt:lpstr>Слайд 12</vt:lpstr>
      <vt:lpstr>Изобразите силы, действующие на физические тела.</vt:lpstr>
      <vt:lpstr>Какие силы действуют на монорельсовую дорогу?  высотные здания?(Нью-Йорк)</vt:lpstr>
      <vt:lpstr>Почему воз и ныне там?</vt:lpstr>
      <vt:lpstr>Какие силы действуют на самолёт?</vt:lpstr>
      <vt:lpstr> - познакомиться с понятием равнодействующей силы ; - научиться пользоваться правилами определения равнодействующей сил, направленных по одной прямой;  - показать практическое значение учета всех сил действующих на тело</vt:lpstr>
      <vt:lpstr>Слайд 18</vt:lpstr>
      <vt:lpstr>Сложение сил</vt:lpstr>
      <vt:lpstr>Разность сил</vt:lpstr>
      <vt:lpstr>Каково показание динамометров?</vt:lpstr>
      <vt:lpstr>Как найти равнодействующую сил?</vt:lpstr>
      <vt:lpstr>Шкаф находится в покое. Значит, равнодействующая сил Fт и Fупр равна 0... </vt:lpstr>
      <vt:lpstr>Слайд 24</vt:lpstr>
      <vt:lpstr>Слайд 25</vt:lpstr>
      <vt:lpstr>Слайд 26</vt:lpstr>
      <vt:lpstr>Что происходит с телом в результате действия сил?</vt:lpstr>
      <vt:lpstr>Так почему же воз и ныне там?</vt:lpstr>
      <vt:lpstr>Что вы узнали сегодня на уроке?</vt:lpstr>
      <vt:lpstr>Задача </vt:lpstr>
      <vt:lpstr>Решите задачу</vt:lpstr>
      <vt:lpstr>Слайд 32</vt:lpstr>
    </vt:vector>
  </TitlesOfParts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</dc:creator>
  <cp:lastModifiedBy>Айдар</cp:lastModifiedBy>
  <cp:revision>198</cp:revision>
  <dcterms:created xsi:type="dcterms:W3CDTF">2008-12-23T15:31:24Z</dcterms:created>
  <dcterms:modified xsi:type="dcterms:W3CDTF">2013-01-23T18:26:56Z</dcterms:modified>
</cp:coreProperties>
</file>