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CC"/>
    <a:srgbClr val="FFCC99"/>
    <a:srgbClr val="6600FF"/>
    <a:srgbClr val="00FF00"/>
    <a:srgbClr val="FF33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7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67CC8D-BD3C-4819-B285-16688F3A5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4EFC9D-2A11-471B-8C38-8B2CF347E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57A45-915F-4D35-A02E-8A2827034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05FB-F348-4C96-902E-56CFE3E6C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99C99-C268-4B6F-A768-D7731684A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C579-5CDA-4053-8D70-08DD0CF32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18CD-F2DC-4EBA-A064-5F32BBDC9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38C9F-6B8A-43B5-B0B5-FA14839FA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1EAFE-3A7B-45B0-B3E5-389F89D40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C771-B8A9-45D1-9693-3E90359B4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FF13-CC6A-4E5B-9FA7-A881E09E1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D8B1-2C79-40A4-9B1D-5D12B202C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42F6-0EF5-48B1-B232-6FAABEE9E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41DF6-5F91-4A17-9F08-CB4C2D6F6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EA95DC-9360-42F9-99DF-569B42913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58052" cy="2400320"/>
          </a:xfrm>
        </p:spPr>
        <p:txBody>
          <a:bodyPr/>
          <a:lstStyle/>
          <a:p>
            <a:pPr eaLnBrk="1" hangingPunct="1"/>
            <a:r>
              <a:rPr lang="ru-RU" dirty="0" smtClean="0"/>
              <a:t>10 класс</a:t>
            </a:r>
          </a:p>
          <a:p>
            <a:pPr eaLnBrk="1" hangingPunct="1"/>
            <a:endParaRPr lang="ru-RU" dirty="0" smtClean="0"/>
          </a:p>
          <a:p>
            <a:pPr algn="r" eaLnBrk="1" hangingPunct="1"/>
            <a:r>
              <a:rPr lang="ru-RU" sz="2000" dirty="0" smtClean="0"/>
              <a:t>Подготовила учитель физики </a:t>
            </a:r>
          </a:p>
          <a:p>
            <a:pPr algn="r" eaLnBrk="1" hangingPunct="1"/>
            <a:r>
              <a:rPr lang="ru-RU" sz="2000" dirty="0" smtClean="0"/>
              <a:t>МБОУ </a:t>
            </a:r>
            <a:r>
              <a:rPr lang="ru-RU" sz="2000" dirty="0" err="1" smtClean="0"/>
              <a:t>Тёшинской</a:t>
            </a:r>
            <a:r>
              <a:rPr lang="ru-RU" sz="2000" dirty="0" smtClean="0"/>
              <a:t> СОШ </a:t>
            </a:r>
          </a:p>
          <a:p>
            <a:pPr algn="r" eaLnBrk="1" hangingPunct="1"/>
            <a:r>
              <a:rPr lang="ru-RU" sz="2000" dirty="0" err="1" smtClean="0"/>
              <a:t>Судьина</a:t>
            </a:r>
            <a:r>
              <a:rPr lang="ru-RU" sz="2000" dirty="0" smtClean="0"/>
              <a:t> С.Н.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827088" y="1916113"/>
            <a:ext cx="7923212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газовые законы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3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1403350" y="333375"/>
          <a:ext cx="7740650" cy="1295400"/>
        </p:xfrm>
        <a:graphic>
          <a:graphicData uri="http://schemas.openxmlformats.org/presentationml/2006/ole">
            <p:oleObj spid="_x0000_s4098" name="Формула" r:id="rId3" imgW="622080" imgH="177480" progId="Equation.3">
              <p:embed/>
            </p:oleObj>
          </a:graphicData>
        </a:graphic>
      </p:graphicFrame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268538" y="1557338"/>
            <a:ext cx="5686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FF"/>
                </a:solidFill>
              </a:rPr>
              <a:t>Изобарный процесс</a:t>
            </a:r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1835150" y="2205038"/>
          <a:ext cx="5545138" cy="1884362"/>
        </p:xfrm>
        <a:graphic>
          <a:graphicData uri="http://schemas.openxmlformats.org/presentationml/2006/ole">
            <p:oleObj spid="_x0000_s4099" name="Формула" r:id="rId4" imgW="1269720" imgH="431640" progId="Equation.3">
              <p:embed/>
            </p:oleObj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1547813" y="4581525"/>
          <a:ext cx="6192837" cy="1873250"/>
        </p:xfrm>
        <a:graphic>
          <a:graphicData uri="http://schemas.openxmlformats.org/presentationml/2006/ole">
            <p:oleObj spid="_x0000_s4100" name="Формула" r:id="rId5" imgW="9903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0" dur="2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619250" y="404813"/>
          <a:ext cx="6265863" cy="1295400"/>
        </p:xfrm>
        <a:graphic>
          <a:graphicData uri="http://schemas.openxmlformats.org/presentationml/2006/ole">
            <p:oleObj spid="_x0000_s5122" name="Формула" r:id="rId3" imgW="622080" imgH="177480" progId="Equation.3">
              <p:embed/>
            </p:oleObj>
          </a:graphicData>
        </a:graphic>
      </p:graphicFrame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0" y="2133600"/>
            <a:ext cx="792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0" y="2205038"/>
            <a:ext cx="88201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Для данной массы данного вещества,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 отношение объема газа к его температуре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 постоянно, если давление не меняется.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195513" y="4508500"/>
            <a:ext cx="4752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FF"/>
                </a:solidFill>
              </a:rPr>
              <a:t>Закон  Гей - Люссака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График изобарного процесса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331913" y="1789113"/>
            <a:ext cx="0" cy="4103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187450" y="5734050"/>
            <a:ext cx="4897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1403350" y="5157788"/>
            <a:ext cx="431800" cy="503237"/>
          </a:xfrm>
          <a:prstGeom prst="line">
            <a:avLst/>
          </a:prstGeom>
          <a:noFill/>
          <a:ln w="38100">
            <a:solidFill>
              <a:srgbClr val="FF33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1908175" y="2492375"/>
            <a:ext cx="2089150" cy="25923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203575" y="364490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- изобара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5651500" y="1412875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5580063" y="18446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651500" y="191611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227763" y="1628775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=const</a:t>
            </a:r>
            <a:endParaRPr lang="ru-RU" sz="2400"/>
          </a:p>
        </p:txBody>
      </p:sp>
      <p:sp>
        <p:nvSpPr>
          <p:cNvPr id="13324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876925"/>
            <a:ext cx="1116012" cy="9810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2.89017E-7 L -0.51961 0.06289 " pathEditMode="relative" ptsTypes="AA">
                                      <p:cBhvr>
                                        <p:cTn id="11" dur="2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185 L 0.00399 0.56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4" grpId="0" animBg="1"/>
      <p:bldP spid="73736" grpId="0" animBg="1"/>
      <p:bldP spid="73739" grpId="0" animBg="1"/>
      <p:bldP spid="73740" grpId="0"/>
      <p:bldP spid="73741" grpId="0"/>
      <p:bldP spid="73742" grpId="0" animBg="1"/>
      <p:bldP spid="73743" grpId="0"/>
      <p:bldP spid="737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051050" y="260350"/>
          <a:ext cx="5400675" cy="1223963"/>
        </p:xfrm>
        <a:graphic>
          <a:graphicData uri="http://schemas.openxmlformats.org/presentationml/2006/ole">
            <p:oleObj spid="_x0000_s6146" name="Формула" r:id="rId3" imgW="634680" imgH="177480" progId="Equation.3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87450" y="1628775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051050" y="1557338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FF"/>
                </a:solidFill>
              </a:rPr>
              <a:t>Изохорный процесс</a:t>
            </a:r>
          </a:p>
        </p:txBody>
      </p: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1835150" y="2205038"/>
          <a:ext cx="5545138" cy="1884362"/>
        </p:xfrm>
        <a:graphic>
          <a:graphicData uri="http://schemas.openxmlformats.org/presentationml/2006/ole">
            <p:oleObj spid="_x0000_s6147" name="Формула" r:id="rId4" imgW="1269720" imgH="431640" progId="Equation.3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1692275" y="4437063"/>
          <a:ext cx="5184775" cy="1871662"/>
        </p:xfrm>
        <a:graphic>
          <a:graphicData uri="http://schemas.openxmlformats.org/presentationml/2006/ole">
            <p:oleObj spid="_x0000_s6148" name="Формула" r:id="rId5" imgW="10285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0" dur="2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195513" y="188913"/>
          <a:ext cx="4679950" cy="1152525"/>
        </p:xfrm>
        <a:graphic>
          <a:graphicData uri="http://schemas.openxmlformats.org/presentationml/2006/ole">
            <p:oleObj spid="_x0000_s7170" name="Формула" r:id="rId3" imgW="634680" imgH="177480" progId="Equation.3">
              <p:embed/>
            </p:oleObj>
          </a:graphicData>
        </a:graphic>
      </p:graphicFrame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1844675"/>
            <a:ext cx="85693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Для данной массы данного вещества,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отношение давления газа к температуре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постоянно, если объем  не меняется.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916238" y="4292600"/>
            <a:ext cx="352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FF"/>
                </a:solidFill>
              </a:rPr>
              <a:t>Закон  Шарля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График изохорного процесса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V="1">
            <a:off x="1331913" y="1557338"/>
            <a:ext cx="0" cy="431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1187450" y="5661025"/>
            <a:ext cx="5616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V="1">
            <a:off x="1331913" y="5229225"/>
            <a:ext cx="576262" cy="43180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1908175" y="2636838"/>
            <a:ext cx="3311525" cy="25923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3779838" y="4076700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-изохора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6156325" y="15573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6156325" y="19891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Т</a:t>
            </a:r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6011863" y="19891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6732588" y="1773238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=const</a:t>
            </a:r>
            <a:endParaRPr lang="ru-RU" sz="2400"/>
          </a:p>
        </p:txBody>
      </p:sp>
      <p:sp>
        <p:nvSpPr>
          <p:cNvPr id="14348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876925"/>
            <a:ext cx="900112" cy="9810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0.00855 L -0.61423 0.00855 " pathEditMode="relative" ptsTypes="AA">
                                      <p:cBhvr>
                                        <p:cTn id="11" dur="2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7.51445E-7 L 5.55556E-6 0.56624 " pathEditMode="relative" ptsTypes="AA">
                                      <p:cBhvr>
                                        <p:cTn id="14" dur="2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  <p:bldP spid="77830" grpId="0" animBg="1"/>
      <p:bldP spid="77834" grpId="0" animBg="1"/>
      <p:bldP spid="77836" grpId="0" animBg="1"/>
      <p:bldP spid="77837" grpId="0"/>
      <p:bldP spid="77838" grpId="0"/>
      <p:bldP spid="77839" grpId="0"/>
      <p:bldP spid="77840" grpId="0" animBg="1"/>
      <p:bldP spid="778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graphicFrame>
        <p:nvGraphicFramePr>
          <p:cNvPr id="81145" name="Group 24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Автор(ы)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график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AutoShape 25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971550" cy="6921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842486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запомни и используй!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39750" y="2205038"/>
            <a:ext cx="79914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Любой газовый закон получают из 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уравнения состояния идеального 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газа.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23850" y="5373688"/>
            <a:ext cx="882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</a:rPr>
              <a:t>Выучи уравнение - получи закон!</a:t>
            </a:r>
            <a:r>
              <a:rPr lang="ru-RU" sz="400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900"/>
                            </p:stCondLst>
                            <p:childTnLst>
                              <p:par>
                                <p:cTn id="1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Задача: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1341438"/>
            <a:ext cx="914400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На рисунке дан график изменения состояния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идеального газа в координатах </a:t>
            </a:r>
            <a:r>
              <a:rPr lang="en-US" sz="2800" b="1">
                <a:solidFill>
                  <a:srgbClr val="00FF00"/>
                </a:solidFill>
              </a:rPr>
              <a:t>V,T.</a:t>
            </a:r>
            <a:r>
              <a:rPr lang="ru-RU" sz="2800" b="1">
                <a:solidFill>
                  <a:srgbClr val="00FF00"/>
                </a:solidFill>
              </a:rPr>
              <a:t>Представьте</a:t>
            </a:r>
            <a:endParaRPr lang="en-US" sz="2800" b="1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 этот процесс на графиках в координатах</a:t>
            </a:r>
            <a:endParaRPr lang="en-US" sz="2800" b="1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 </a:t>
            </a:r>
            <a:r>
              <a:rPr lang="en-US" sz="2800" b="1">
                <a:solidFill>
                  <a:srgbClr val="00FF00"/>
                </a:solidFill>
              </a:rPr>
              <a:t>p, V </a:t>
            </a:r>
            <a:r>
              <a:rPr lang="ru-RU" sz="2800" b="1">
                <a:solidFill>
                  <a:srgbClr val="00FF00"/>
                </a:solidFill>
              </a:rPr>
              <a:t>и</a:t>
            </a:r>
            <a:r>
              <a:rPr lang="en-US" sz="2800" b="1">
                <a:solidFill>
                  <a:srgbClr val="00FF00"/>
                </a:solidFill>
              </a:rPr>
              <a:t> p, T.</a:t>
            </a:r>
            <a:endParaRPr lang="ru-RU" sz="2800" b="1">
              <a:solidFill>
                <a:srgbClr val="00FF00"/>
              </a:solidFill>
            </a:endParaRP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V="1">
            <a:off x="971550" y="3462338"/>
            <a:ext cx="0" cy="287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755650" y="6362700"/>
            <a:ext cx="2951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 flipV="1">
            <a:off x="1042988" y="5734050"/>
            <a:ext cx="576262" cy="576263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V="1">
            <a:off x="1619250" y="4097338"/>
            <a:ext cx="1657350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3276600" y="4097338"/>
            <a:ext cx="0" cy="172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H="1">
            <a:off x="1619250" y="5753100"/>
            <a:ext cx="1657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468313" y="34829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276600" y="640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1258888" y="5157788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</a:t>
            </a:r>
            <a:endParaRPr lang="ru-RU" sz="2400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2771775" y="36449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  <a:endParaRPr lang="ru-RU" sz="2400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3276600" y="52292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 animBg="1"/>
      <p:bldP spid="83975" grpId="0" animBg="1"/>
      <p:bldP spid="83976" grpId="0" animBg="1"/>
      <p:bldP spid="83978" grpId="0" animBg="1"/>
      <p:bldP spid="83980" grpId="0" animBg="1"/>
      <p:bldP spid="83983" grpId="0" animBg="1"/>
      <p:bldP spid="83984" grpId="0"/>
      <p:bldP spid="83985" grpId="0"/>
      <p:bldP spid="83986" grpId="0"/>
      <p:bldP spid="83987" grpId="0"/>
      <p:bldP spid="839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0" y="32337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8435" name="Line 34"/>
          <p:cNvSpPr>
            <a:spLocks noChangeShapeType="1"/>
          </p:cNvSpPr>
          <p:nvPr/>
        </p:nvSpPr>
        <p:spPr bwMode="auto">
          <a:xfrm flipV="1">
            <a:off x="971550" y="201613"/>
            <a:ext cx="0" cy="287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35"/>
          <p:cNvSpPr>
            <a:spLocks noChangeShapeType="1"/>
          </p:cNvSpPr>
          <p:nvPr/>
        </p:nvSpPr>
        <p:spPr bwMode="auto">
          <a:xfrm>
            <a:off x="755650" y="3101975"/>
            <a:ext cx="2951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36"/>
          <p:cNvSpPr>
            <a:spLocks noChangeShapeType="1"/>
          </p:cNvSpPr>
          <p:nvPr/>
        </p:nvSpPr>
        <p:spPr bwMode="auto">
          <a:xfrm flipV="1">
            <a:off x="1042988" y="2473325"/>
            <a:ext cx="576262" cy="576263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37"/>
          <p:cNvSpPr>
            <a:spLocks noChangeShapeType="1"/>
          </p:cNvSpPr>
          <p:nvPr/>
        </p:nvSpPr>
        <p:spPr bwMode="auto">
          <a:xfrm flipV="1">
            <a:off x="1619250" y="836613"/>
            <a:ext cx="1657350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38"/>
          <p:cNvSpPr>
            <a:spLocks noChangeShapeType="1"/>
          </p:cNvSpPr>
          <p:nvPr/>
        </p:nvSpPr>
        <p:spPr bwMode="auto">
          <a:xfrm>
            <a:off x="3276600" y="836613"/>
            <a:ext cx="0" cy="172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39"/>
          <p:cNvSpPr>
            <a:spLocks noChangeShapeType="1"/>
          </p:cNvSpPr>
          <p:nvPr/>
        </p:nvSpPr>
        <p:spPr bwMode="auto">
          <a:xfrm flipH="1">
            <a:off x="1619250" y="2492375"/>
            <a:ext cx="1657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Text Box 40"/>
          <p:cNvSpPr txBox="1">
            <a:spLocks noChangeArrowheads="1"/>
          </p:cNvSpPr>
          <p:nvPr/>
        </p:nvSpPr>
        <p:spPr bwMode="auto">
          <a:xfrm>
            <a:off x="468313" y="2222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8442" name="Text Box 41"/>
          <p:cNvSpPr txBox="1">
            <a:spLocks noChangeArrowheads="1"/>
          </p:cNvSpPr>
          <p:nvPr/>
        </p:nvSpPr>
        <p:spPr bwMode="auto">
          <a:xfrm>
            <a:off x="3276600" y="31400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8443" name="Text Box 42"/>
          <p:cNvSpPr txBox="1">
            <a:spLocks noChangeArrowheads="1"/>
          </p:cNvSpPr>
          <p:nvPr/>
        </p:nvSpPr>
        <p:spPr bwMode="auto">
          <a:xfrm>
            <a:off x="1258888" y="18970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</a:t>
            </a:r>
            <a:endParaRPr lang="ru-RU" sz="2400"/>
          </a:p>
        </p:txBody>
      </p:sp>
      <p:sp>
        <p:nvSpPr>
          <p:cNvPr id="18444" name="Text Box 43"/>
          <p:cNvSpPr txBox="1">
            <a:spLocks noChangeArrowheads="1"/>
          </p:cNvSpPr>
          <p:nvPr/>
        </p:nvSpPr>
        <p:spPr bwMode="auto">
          <a:xfrm>
            <a:off x="2771775" y="3841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  <a:endParaRPr lang="ru-RU" sz="2400"/>
          </a:p>
        </p:txBody>
      </p:sp>
      <p:sp>
        <p:nvSpPr>
          <p:cNvPr id="18445" name="Text Box 44"/>
          <p:cNvSpPr txBox="1">
            <a:spLocks noChangeArrowheads="1"/>
          </p:cNvSpPr>
          <p:nvPr/>
        </p:nvSpPr>
        <p:spPr bwMode="auto">
          <a:xfrm>
            <a:off x="3276600" y="19685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  <a:endParaRPr lang="ru-RU" sz="2400"/>
          </a:p>
        </p:txBody>
      </p:sp>
      <p:sp>
        <p:nvSpPr>
          <p:cNvPr id="86061" name="Line 45"/>
          <p:cNvSpPr>
            <a:spLocks noChangeShapeType="1"/>
          </p:cNvSpPr>
          <p:nvPr/>
        </p:nvSpPr>
        <p:spPr bwMode="auto">
          <a:xfrm flipV="1">
            <a:off x="827088" y="3500438"/>
            <a:ext cx="0" cy="287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62" name="Line 46"/>
          <p:cNvSpPr>
            <a:spLocks noChangeShapeType="1"/>
          </p:cNvSpPr>
          <p:nvPr/>
        </p:nvSpPr>
        <p:spPr bwMode="auto">
          <a:xfrm>
            <a:off x="611188" y="6362700"/>
            <a:ext cx="2951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63" name="Line 47"/>
          <p:cNvSpPr>
            <a:spLocks noChangeShapeType="1"/>
          </p:cNvSpPr>
          <p:nvPr/>
        </p:nvSpPr>
        <p:spPr bwMode="auto">
          <a:xfrm flipV="1">
            <a:off x="900113" y="5734050"/>
            <a:ext cx="576262" cy="576263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2916238" y="64008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1114425" y="515778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</a:t>
            </a:r>
            <a:endParaRPr lang="ru-RU" sz="2400"/>
          </a:p>
        </p:txBody>
      </p:sp>
      <p:sp>
        <p:nvSpPr>
          <p:cNvPr id="86069" name="Text Box 53"/>
          <p:cNvSpPr txBox="1">
            <a:spLocks noChangeArrowheads="1"/>
          </p:cNvSpPr>
          <p:nvPr/>
        </p:nvSpPr>
        <p:spPr bwMode="auto">
          <a:xfrm>
            <a:off x="395288" y="34290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3276600" y="52292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  <a:endParaRPr lang="ru-RU" sz="2400"/>
          </a:p>
        </p:txBody>
      </p:sp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2700338" y="35734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  <a:endParaRPr lang="ru-RU" sz="2400"/>
          </a:p>
        </p:txBody>
      </p:sp>
      <p:sp>
        <p:nvSpPr>
          <p:cNvPr id="86072" name="Line 56"/>
          <p:cNvSpPr>
            <a:spLocks noChangeShapeType="1"/>
          </p:cNvSpPr>
          <p:nvPr/>
        </p:nvSpPr>
        <p:spPr bwMode="auto">
          <a:xfrm flipV="1">
            <a:off x="5292725" y="3429000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73" name="Line 57"/>
          <p:cNvSpPr>
            <a:spLocks noChangeShapeType="1"/>
          </p:cNvSpPr>
          <p:nvPr/>
        </p:nvSpPr>
        <p:spPr bwMode="auto">
          <a:xfrm>
            <a:off x="5148263" y="6308725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76" name="Freeform 60"/>
          <p:cNvSpPr>
            <a:spLocks/>
          </p:cNvSpPr>
          <p:nvPr/>
        </p:nvSpPr>
        <p:spPr bwMode="auto">
          <a:xfrm rot="-643997">
            <a:off x="6011863" y="3644900"/>
            <a:ext cx="1798637" cy="2232025"/>
          </a:xfrm>
          <a:custGeom>
            <a:avLst/>
            <a:gdLst>
              <a:gd name="T0" fmla="*/ 2147483647 w 1133"/>
              <a:gd name="T1" fmla="*/ 0 h 1406"/>
              <a:gd name="T2" fmla="*/ 2147483647 w 1133"/>
              <a:gd name="T3" fmla="*/ 2147483647 h 1406"/>
              <a:gd name="T4" fmla="*/ 2147483647 w 1133"/>
              <a:gd name="T5" fmla="*/ 2147483647 h 1406"/>
              <a:gd name="T6" fmla="*/ 0 60000 65536"/>
              <a:gd name="T7" fmla="*/ 0 60000 65536"/>
              <a:gd name="T8" fmla="*/ 0 60000 65536"/>
              <a:gd name="T9" fmla="*/ 0 w 1133"/>
              <a:gd name="T10" fmla="*/ 0 h 1406"/>
              <a:gd name="T11" fmla="*/ 1133 w 1133"/>
              <a:gd name="T12" fmla="*/ 1406 h 14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3" h="1406">
                <a:moveTo>
                  <a:pt x="45" y="0"/>
                </a:moveTo>
                <a:cubicBezTo>
                  <a:pt x="22" y="359"/>
                  <a:pt x="0" y="718"/>
                  <a:pt x="181" y="952"/>
                </a:cubicBezTo>
                <a:cubicBezTo>
                  <a:pt x="362" y="1186"/>
                  <a:pt x="747" y="1296"/>
                  <a:pt x="1133" y="140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078" name="Line 62"/>
          <p:cNvSpPr>
            <a:spLocks noChangeShapeType="1"/>
          </p:cNvSpPr>
          <p:nvPr/>
        </p:nvSpPr>
        <p:spPr bwMode="auto">
          <a:xfrm>
            <a:off x="5867400" y="3860800"/>
            <a:ext cx="0" cy="19446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80" name="Line 64"/>
          <p:cNvSpPr>
            <a:spLocks noChangeShapeType="1"/>
          </p:cNvSpPr>
          <p:nvPr/>
        </p:nvSpPr>
        <p:spPr bwMode="auto">
          <a:xfrm>
            <a:off x="5867400" y="573405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81" name="AutoShape 65"/>
          <p:cNvSpPr>
            <a:spLocks noChangeArrowheads="1"/>
          </p:cNvSpPr>
          <p:nvPr/>
        </p:nvSpPr>
        <p:spPr bwMode="auto">
          <a:xfrm>
            <a:off x="5867400" y="3716338"/>
            <a:ext cx="144463" cy="358775"/>
          </a:xfrm>
          <a:prstGeom prst="triangle">
            <a:avLst>
              <a:gd name="adj" fmla="val 0"/>
            </a:avLst>
          </a:prstGeom>
          <a:solidFill>
            <a:srgbClr val="0000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82" name="Text Box 66"/>
          <p:cNvSpPr txBox="1">
            <a:spLocks noChangeArrowheads="1"/>
          </p:cNvSpPr>
          <p:nvPr/>
        </p:nvSpPr>
        <p:spPr bwMode="auto">
          <a:xfrm>
            <a:off x="4787900" y="35734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86083" name="Text Box 67"/>
          <p:cNvSpPr txBox="1">
            <a:spLocks noChangeArrowheads="1"/>
          </p:cNvSpPr>
          <p:nvPr/>
        </p:nvSpPr>
        <p:spPr bwMode="auto">
          <a:xfrm>
            <a:off x="7812088" y="64008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5364163" y="55895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</a:t>
            </a:r>
            <a:endParaRPr lang="ru-RU" sz="2400"/>
          </a:p>
        </p:txBody>
      </p:sp>
      <p:sp>
        <p:nvSpPr>
          <p:cNvPr id="86085" name="Text Box 69"/>
          <p:cNvSpPr txBox="1">
            <a:spLocks noChangeArrowheads="1"/>
          </p:cNvSpPr>
          <p:nvPr/>
        </p:nvSpPr>
        <p:spPr bwMode="auto">
          <a:xfrm>
            <a:off x="8027988" y="55165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  <a:endParaRPr lang="ru-RU" sz="2400"/>
          </a:p>
        </p:txBody>
      </p:sp>
      <p:sp>
        <p:nvSpPr>
          <p:cNvPr id="86086" name="Text Box 70"/>
          <p:cNvSpPr txBox="1">
            <a:spLocks noChangeArrowheads="1"/>
          </p:cNvSpPr>
          <p:nvPr/>
        </p:nvSpPr>
        <p:spPr bwMode="auto">
          <a:xfrm>
            <a:off x="5867400" y="335756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  <a:endParaRPr lang="ru-RU" sz="2400"/>
          </a:p>
        </p:txBody>
      </p:sp>
      <p:sp>
        <p:nvSpPr>
          <p:cNvPr id="86087" name="Text Box 71"/>
          <p:cNvSpPr txBox="1">
            <a:spLocks noChangeArrowheads="1"/>
          </p:cNvSpPr>
          <p:nvPr/>
        </p:nvSpPr>
        <p:spPr bwMode="auto">
          <a:xfrm>
            <a:off x="4067175" y="765175"/>
            <a:ext cx="48244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FF"/>
                </a:solidFill>
              </a:rPr>
              <a:t>1-2 изобарный процесс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FF"/>
                </a:solidFill>
              </a:rPr>
              <a:t>2-3 изотермический процесс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FF"/>
                </a:solidFill>
              </a:rPr>
              <a:t>3-1 изохорный процесс</a:t>
            </a:r>
          </a:p>
        </p:txBody>
      </p:sp>
      <p:sp>
        <p:nvSpPr>
          <p:cNvPr id="18466" name="AutoShape 7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755650" cy="7651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91" name="Line 75"/>
          <p:cNvSpPr>
            <a:spLocks noChangeShapeType="1"/>
          </p:cNvSpPr>
          <p:nvPr/>
        </p:nvSpPr>
        <p:spPr bwMode="auto">
          <a:xfrm>
            <a:off x="1476375" y="5734050"/>
            <a:ext cx="1655763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92" name="Line 76"/>
          <p:cNvSpPr>
            <a:spLocks noChangeShapeType="1"/>
          </p:cNvSpPr>
          <p:nvPr/>
        </p:nvSpPr>
        <p:spPr bwMode="auto">
          <a:xfrm flipV="1">
            <a:off x="3059113" y="4076700"/>
            <a:ext cx="0" cy="165735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094" name="Line 78"/>
          <p:cNvSpPr>
            <a:spLocks noChangeShapeType="1"/>
          </p:cNvSpPr>
          <p:nvPr/>
        </p:nvSpPr>
        <p:spPr bwMode="auto">
          <a:xfrm flipH="1">
            <a:off x="1403350" y="4076700"/>
            <a:ext cx="1655763" cy="1728788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61" grpId="0" animBg="1"/>
      <p:bldP spid="86062" grpId="0" animBg="1"/>
      <p:bldP spid="86063" grpId="0" animBg="1"/>
      <p:bldP spid="86067" grpId="0"/>
      <p:bldP spid="86068" grpId="0"/>
      <p:bldP spid="86069" grpId="0"/>
      <p:bldP spid="86070" grpId="0"/>
      <p:bldP spid="86071" grpId="0"/>
      <p:bldP spid="86072" grpId="0" animBg="1"/>
      <p:bldP spid="86073" grpId="0" animBg="1"/>
      <p:bldP spid="86076" grpId="0" animBg="1"/>
      <p:bldP spid="86078" grpId="0" animBg="1"/>
      <p:bldP spid="86080" grpId="0" animBg="1"/>
      <p:bldP spid="86081" grpId="0" animBg="1"/>
      <p:bldP spid="86082" grpId="0"/>
      <p:bldP spid="86083" grpId="0"/>
      <p:bldP spid="86084" grpId="0"/>
      <p:bldP spid="86085" grpId="0"/>
      <p:bldP spid="86086" grpId="0"/>
      <p:bldP spid="86091" grpId="0" animBg="1"/>
      <p:bldP spid="86092" grpId="0" animBg="1"/>
      <p:bldP spid="860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0"/>
          <a:ext cx="8643997" cy="6429420"/>
        </p:xfrm>
        <a:graphic>
          <a:graphicData uri="http://schemas.openxmlformats.org/drawingml/2006/table">
            <a:tbl>
              <a:tblPr/>
              <a:tblGrid>
                <a:gridCol w="2373464"/>
                <a:gridCol w="6270533"/>
              </a:tblGrid>
              <a:tr h="5357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. Дано: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m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=1,6·10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кг 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M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(О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)=32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кг/моль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P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Па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=1,6·10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Решение: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Из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уравнения                   находим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температуру: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=32·10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кг/моль·10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Па·1,6·10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/(1,6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-2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кг·8,31Дж/К·моль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)=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386К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-?                      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Ответ: Т=386К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00562" y="714356"/>
          <a:ext cx="1376488" cy="714380"/>
        </p:xfrm>
        <a:graphic>
          <a:graphicData uri="http://schemas.openxmlformats.org/presentationml/2006/ole">
            <p:oleObj spid="_x0000_s27650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643174" y="1214422"/>
          <a:ext cx="1285884" cy="775312"/>
        </p:xfrm>
        <a:graphic>
          <a:graphicData uri="http://schemas.openxmlformats.org/presentationml/2006/ole">
            <p:oleObj spid="_x0000_s27649" name="Формула" r:id="rId4" imgW="647419" imgH="393529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286544"/>
        </p:xfrm>
        <a:graphic>
          <a:graphicData uri="http://schemas.openxmlformats.org/drawingml/2006/table">
            <a:tbl>
              <a:tblPr/>
              <a:tblGrid>
                <a:gridCol w="2716924"/>
                <a:gridCol w="5998512"/>
              </a:tblGrid>
              <a:tr h="52387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2. Дано: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=2·10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m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=1,2·10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кг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=27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С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M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(воздуха)=29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кг/моль                               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Решение: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Т= (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+273)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K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=27+273=300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K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Из уравнения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Calibri"/>
                        </a:rPr>
                        <a:t>                   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находим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давление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Calibri"/>
                        </a:rPr>
                        <a:t>P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=1,2·10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-2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кг·8,31Дж/К·моль·300К/(29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кг/моль·2·10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)=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5,2·10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Calibri"/>
                        </a:rPr>
                        <a:t>Па      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alibri"/>
                        </a:rPr>
                        <a:t>P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-?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Ответ: Р = 5,2·10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Calibri"/>
                        </a:rPr>
                        <a:t>Па.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4786314" y="1142984"/>
          <a:ext cx="1651786" cy="857256"/>
        </p:xfrm>
        <a:graphic>
          <a:graphicData uri="http://schemas.openxmlformats.org/presentationml/2006/ole">
            <p:oleObj spid="_x0000_s48130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3000364" y="2143116"/>
          <a:ext cx="1571636" cy="961748"/>
        </p:xfrm>
        <a:graphic>
          <a:graphicData uri="http://schemas.openxmlformats.org/presentationml/2006/ole">
            <p:oleObj spid="_x0000_s48129" name="Формула" r:id="rId4" imgW="634725" imgH="393529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9575" y="1700213"/>
            <a:ext cx="8339138" cy="4826000"/>
          </a:xfrm>
          <a:noFill/>
        </p:spPr>
        <p:txBody>
          <a:bodyPr/>
          <a:lstStyle/>
          <a:p>
            <a:pPr lvl="1" eaLnBrk="1" hangingPunct="1"/>
            <a:r>
              <a:rPr lang="ru-RU" smtClean="0">
                <a:solidFill>
                  <a:srgbClr val="00FF00"/>
                </a:solidFill>
                <a:hlinkClick r:id="rId2" action="ppaction://hlinksldjump"/>
              </a:rPr>
              <a:t>Определение задач</a:t>
            </a:r>
            <a:endParaRPr lang="ru-RU" smtClean="0">
              <a:solidFill>
                <a:srgbClr val="00FF00"/>
              </a:solidFill>
            </a:endParaRPr>
          </a:p>
          <a:p>
            <a:pPr lvl="1" eaLnBrk="1" hangingPunct="1"/>
            <a:r>
              <a:rPr lang="ru-RU" smtClean="0">
                <a:solidFill>
                  <a:srgbClr val="00FF00"/>
                </a:solidFill>
                <a:hlinkClick r:id="rId3" action="ppaction://hlinksldjump"/>
              </a:rPr>
              <a:t>Изотермический процесс</a:t>
            </a:r>
            <a:endParaRPr lang="ru-RU" smtClean="0">
              <a:solidFill>
                <a:srgbClr val="00FF00"/>
              </a:solidFill>
            </a:endParaRPr>
          </a:p>
          <a:p>
            <a:pPr lvl="1" eaLnBrk="1" hangingPunct="1"/>
            <a:r>
              <a:rPr lang="ru-RU" smtClean="0">
                <a:solidFill>
                  <a:srgbClr val="00FF00"/>
                </a:solidFill>
                <a:hlinkClick r:id="rId4" action="ppaction://hlinksldjump"/>
              </a:rPr>
              <a:t>Изобарный процесс</a:t>
            </a:r>
            <a:endParaRPr lang="ru-RU" smtClean="0">
              <a:solidFill>
                <a:srgbClr val="00FF00"/>
              </a:solidFill>
            </a:endParaRPr>
          </a:p>
          <a:p>
            <a:pPr lvl="1" eaLnBrk="1" hangingPunct="1"/>
            <a:r>
              <a:rPr lang="ru-RU" smtClean="0">
                <a:solidFill>
                  <a:srgbClr val="00FF00"/>
                </a:solidFill>
                <a:hlinkClick r:id="rId5" action="ppaction://hlinksldjump"/>
              </a:rPr>
              <a:t>Изохорный процесс</a:t>
            </a:r>
            <a:endParaRPr lang="ru-RU" smtClean="0">
              <a:solidFill>
                <a:srgbClr val="00FF00"/>
              </a:solidFill>
            </a:endParaRPr>
          </a:p>
          <a:p>
            <a:pPr lvl="1" eaLnBrk="1" hangingPunct="1"/>
            <a:r>
              <a:rPr lang="ru-RU" smtClean="0">
                <a:solidFill>
                  <a:srgbClr val="00FF00"/>
                </a:solidFill>
                <a:hlinkClick r:id="rId6" action="ppaction://hlinksldjump"/>
              </a:rPr>
              <a:t>Домашнее задание</a:t>
            </a:r>
            <a:endParaRPr lang="ru-RU" smtClean="0">
              <a:solidFill>
                <a:srgbClr val="00FF00"/>
              </a:solidFill>
            </a:endParaRPr>
          </a:p>
          <a:p>
            <a:pPr lvl="1" eaLnBrk="1" hangingPunct="1"/>
            <a:r>
              <a:rPr lang="ru-RU" smtClean="0">
                <a:solidFill>
                  <a:srgbClr val="00FF00"/>
                </a:solidFill>
                <a:hlinkClick r:id="rId7" action="ppaction://hlinksldjump"/>
              </a:rPr>
              <a:t>Пример решения задачи</a:t>
            </a:r>
            <a:endParaRPr lang="ru-RU" smtClean="0">
              <a:solidFill>
                <a:srgbClr val="00FF00"/>
              </a:solidFill>
            </a:endParaRPr>
          </a:p>
        </p:txBody>
      </p:sp>
      <p:sp>
        <p:nvSpPr>
          <p:cNvPr id="10243" name="WordArt 15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9930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содержание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WordArt 32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770413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равнение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состояния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идеального газа</a:t>
            </a:r>
          </a:p>
        </p:txBody>
      </p:sp>
      <p:sp>
        <p:nvSpPr>
          <p:cNvPr id="11268" name="Text Box 33"/>
          <p:cNvSpPr txBox="1">
            <a:spLocks noChangeArrowheads="1"/>
          </p:cNvSpPr>
          <p:nvPr/>
        </p:nvSpPr>
        <p:spPr bwMode="auto">
          <a:xfrm>
            <a:off x="879475" y="2051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11188" y="2133600"/>
            <a:ext cx="76327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Количественная зависимость между двумя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параметрами газа при фиксированном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значении третьего параметра называют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газовыми законами.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0" y="47974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Процессы, протекающие при неизменном значении одного из параметров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T,V</a:t>
            </a:r>
            <a:r>
              <a:rPr lang="ru-RU" sz="2800" b="1">
                <a:solidFill>
                  <a:srgbClr val="FF3300"/>
                </a:solidFill>
              </a:rPr>
              <a:t> </a:t>
            </a:r>
            <a:r>
              <a:rPr lang="ru-RU" sz="2000"/>
              <a:t>или </a:t>
            </a:r>
            <a:r>
              <a:rPr lang="en-US" sz="2800" b="1">
                <a:solidFill>
                  <a:srgbClr val="FF3300"/>
                </a:solidFill>
              </a:rPr>
              <a:t>p</a:t>
            </a:r>
          </a:p>
          <a:p>
            <a:pPr algn="ctr">
              <a:spcBef>
                <a:spcPct val="50000"/>
              </a:spcBef>
            </a:pPr>
            <a:r>
              <a:rPr lang="ru-RU" sz="2000"/>
              <a:t>называют</a:t>
            </a:r>
            <a:r>
              <a:rPr lang="ru-RU"/>
              <a:t> </a:t>
            </a:r>
            <a:r>
              <a:rPr lang="ru-RU" sz="2800" i="1">
                <a:solidFill>
                  <a:srgbClr val="0000FF"/>
                </a:solidFill>
              </a:rPr>
              <a:t>изопроцессами</a:t>
            </a:r>
            <a:r>
              <a:rPr lang="ru-RU" i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8" grpId="0"/>
      <p:bldP spid="266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8" name="WordArt 5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91440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</a:t>
            </a:r>
            <a:r>
              <a:rPr lang="ru-RU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изос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"-от греческого слова "равный"</a:t>
            </a: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>
            <p:ph idx="1"/>
          </p:nvPr>
        </p:nvGraphicFramePr>
        <p:xfrm>
          <a:off x="1344613" y="2279650"/>
          <a:ext cx="6454775" cy="3165475"/>
        </p:xfrm>
        <a:graphic>
          <a:graphicData uri="http://schemas.openxmlformats.org/presentationml/2006/ole">
            <p:oleObj spid="_x0000_s1026" name="Формула" r:id="rId3" imgW="1269720" imgH="660240" progId="Equation.3">
              <p:embed/>
            </p:oleObj>
          </a:graphicData>
        </a:graphic>
      </p:graphicFrame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008063" y="5445125"/>
            <a:ext cx="8135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FF"/>
                </a:solidFill>
              </a:rPr>
              <a:t>Уравнение состояния идеального газа</a:t>
            </a:r>
            <a:r>
              <a:rPr lang="ru-RU">
                <a:solidFill>
                  <a:srgbClr val="FF00FF"/>
                </a:solidFill>
              </a:rPr>
              <a:t>.</a:t>
            </a:r>
          </a:p>
        </p:txBody>
      </p:sp>
      <p:sp>
        <p:nvSpPr>
          <p:cNvPr id="1030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331913" y="260350"/>
            <a:ext cx="712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124075" y="0"/>
          <a:ext cx="4824413" cy="1484313"/>
        </p:xfrm>
        <a:graphic>
          <a:graphicData uri="http://schemas.openxmlformats.org/presentationml/2006/ole">
            <p:oleObj spid="_x0000_s2050" name="Формула" r:id="rId3" imgW="622080" imgH="177480" progId="Equation.3">
              <p:embed/>
            </p:oleObj>
          </a:graphicData>
        </a:graphic>
      </p:graphicFrame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763713" y="1700213"/>
            <a:ext cx="71294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FF"/>
                </a:solidFill>
              </a:rPr>
              <a:t>Изотермический процесс</a:t>
            </a:r>
          </a:p>
          <a:p>
            <a:pPr>
              <a:spcBef>
                <a:spcPct val="50000"/>
              </a:spcBef>
            </a:pPr>
            <a:endParaRPr lang="ru-RU" sz="3600" b="1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835150" y="2205038"/>
          <a:ext cx="5545138" cy="1884362"/>
        </p:xfrm>
        <a:graphic>
          <a:graphicData uri="http://schemas.openxmlformats.org/presentationml/2006/ole">
            <p:oleObj spid="_x0000_s2051" name="Формула" r:id="rId4" imgW="1269720" imgH="43164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1547813" y="4868863"/>
          <a:ext cx="5616575" cy="1003300"/>
        </p:xfrm>
        <a:graphic>
          <a:graphicData uri="http://schemas.openxmlformats.org/presentationml/2006/ole">
            <p:oleObj spid="_x0000_s2052" name="Формула" r:id="rId5" imgW="121896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0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844675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00FF00"/>
                </a:solidFill>
              </a:rPr>
              <a:t>Для данной массы  данного вещества, произведение давления газа на его объем постоянно, если температура газа не меняется.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979613" y="260350"/>
          <a:ext cx="5256212" cy="1223963"/>
        </p:xfrm>
        <a:graphic>
          <a:graphicData uri="http://schemas.openxmlformats.org/presentationml/2006/ole">
            <p:oleObj spid="_x0000_s3074" name="Формула" r:id="rId3" imgW="622080" imgH="177480" progId="Equation.3">
              <p:embed/>
            </p:oleObj>
          </a:graphicData>
        </a:graphic>
      </p:graphicFrame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763713" y="4724400"/>
            <a:ext cx="5614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FF"/>
                </a:solidFill>
              </a:rPr>
              <a:t>Закон Бойля - Мариотта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График изотермического процесса</a:t>
            </a: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V="1">
            <a:off x="1116013" y="1557338"/>
            <a:ext cx="0" cy="439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900113" y="5734050"/>
            <a:ext cx="5472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6576" name="Freeform 16"/>
          <p:cNvSpPr>
            <a:spLocks/>
          </p:cNvSpPr>
          <p:nvPr/>
        </p:nvSpPr>
        <p:spPr bwMode="auto">
          <a:xfrm rot="-1312138">
            <a:off x="971550" y="1700213"/>
            <a:ext cx="3238500" cy="4248150"/>
          </a:xfrm>
          <a:custGeom>
            <a:avLst/>
            <a:gdLst>
              <a:gd name="T0" fmla="*/ 2147483647 w 333"/>
              <a:gd name="T1" fmla="*/ 0 h 2042"/>
              <a:gd name="T2" fmla="*/ 2147483647 w 333"/>
              <a:gd name="T3" fmla="*/ 2147483647 h 2042"/>
              <a:gd name="T4" fmla="*/ 0 60000 65536"/>
              <a:gd name="T5" fmla="*/ 0 60000 65536"/>
              <a:gd name="T6" fmla="*/ 0 w 333"/>
              <a:gd name="T7" fmla="*/ 0 h 2042"/>
              <a:gd name="T8" fmla="*/ 333 w 333"/>
              <a:gd name="T9" fmla="*/ 2042 h 20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3" h="2042">
                <a:moveTo>
                  <a:pt x="152" y="0"/>
                </a:moveTo>
                <a:cubicBezTo>
                  <a:pt x="76" y="832"/>
                  <a:pt x="0" y="1664"/>
                  <a:pt x="333" y="2042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339975" y="37893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-изотерма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5508625" y="1916113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5651500" y="19161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6011863" y="191611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=const</a:t>
            </a:r>
            <a:endParaRPr lang="ru-RU" sz="2400"/>
          </a:p>
        </p:txBody>
      </p:sp>
      <p:sp>
        <p:nvSpPr>
          <p:cNvPr id="1229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1042987" cy="8366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87283E-6 L -0.55122 -0.04208 " pathEditMode="relative" ptsTypes="AA">
                                      <p:cBhvr>
                                        <p:cTn id="11" dur="2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51445E-7 L 2.5E-6 0.56647 " pathEditMode="relative" ptsTypes="AA">
                                      <p:cBhvr>
                                        <p:cTn id="14" dur="2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 animBg="1"/>
      <p:bldP spid="66567" grpId="0" animBg="1"/>
      <p:bldP spid="66576" grpId="0" animBg="1"/>
      <p:bldP spid="66577" grpId="0"/>
      <p:bldP spid="66578" grpId="0"/>
      <p:bldP spid="66579" grpId="0"/>
      <p:bldP spid="6658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350</Words>
  <Application>Microsoft Office PowerPoint</Application>
  <PresentationFormat>Экран (4:3)</PresentationFormat>
  <Paragraphs>123</Paragraphs>
  <Slides>19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График изотермического процесса</vt:lpstr>
      <vt:lpstr>Слайд 10</vt:lpstr>
      <vt:lpstr>Слайд 11</vt:lpstr>
      <vt:lpstr>График изобарного процесса</vt:lpstr>
      <vt:lpstr>Слайд 13</vt:lpstr>
      <vt:lpstr>Слайд 14</vt:lpstr>
      <vt:lpstr>График изохорного процесса</vt:lpstr>
      <vt:lpstr>Домашнее задание</vt:lpstr>
      <vt:lpstr>Слайд 17</vt:lpstr>
      <vt:lpstr>Задача: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JURA</dc:creator>
  <cp:lastModifiedBy>*</cp:lastModifiedBy>
  <cp:revision>31</cp:revision>
  <dcterms:created xsi:type="dcterms:W3CDTF">2008-10-19T13:26:24Z</dcterms:created>
  <dcterms:modified xsi:type="dcterms:W3CDTF">2013-01-07T15:18:07Z</dcterms:modified>
</cp:coreProperties>
</file>