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73" r:id="rId2"/>
    <p:sldId id="280" r:id="rId3"/>
    <p:sldId id="281" r:id="rId4"/>
    <p:sldId id="279" r:id="rId5"/>
    <p:sldId id="278" r:id="rId6"/>
    <p:sldId id="283" r:id="rId7"/>
    <p:sldId id="288" r:id="rId8"/>
    <p:sldId id="282" r:id="rId9"/>
    <p:sldId id="284" r:id="rId10"/>
    <p:sldId id="285" r:id="rId11"/>
    <p:sldId id="286" r:id="rId12"/>
    <p:sldId id="287" r:id="rId13"/>
  </p:sldIdLst>
  <p:sldSz cx="9144000" cy="6858000" type="screen4x3"/>
  <p:notesSz cx="6834188" cy="9979025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958" autoAdjust="0"/>
    <p:restoredTop sz="94660"/>
  </p:normalViewPr>
  <p:slideViewPr>
    <p:cSldViewPr>
      <p:cViewPr>
        <p:scale>
          <a:sx n="100" d="100"/>
          <a:sy n="100" d="100"/>
        </p:scale>
        <p:origin x="-90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315F78-AE8F-41C9-A9FF-FC2EB74C71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6716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E30CD-7F54-4E50-8EA0-06258DE80A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6672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DC699-1317-4E74-B506-B9F51B152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695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EB18E-0A92-4379-B42C-641DD8A99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6193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11F37F-E1D7-478D-AD36-D623F67DE3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30903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EA6AE-386A-45E4-8294-6A7909163F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15161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F4189-5387-4BD3-B26B-66A208BCE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146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7DC670-85BA-4490-8C19-1D11D0F0C3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8341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DBD7A-BAEE-4766-AB22-594FFAC869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1870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338FA-8026-427D-AADD-FB6E59E22D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932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43C353-7A4F-4AB3-89D8-8BECA44574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1368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7FBABB1D-266C-48ED-AA9B-785E840675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000125" y="1725613"/>
            <a:ext cx="7145338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4000" b="1" dirty="0">
                <a:latin typeface="Times New Roman" pitchFamily="18" charset="0"/>
              </a:rPr>
              <a:t>Основные типы реакторов</a:t>
            </a:r>
          </a:p>
          <a:p>
            <a:pPr eaLnBrk="1" hangingPunct="1"/>
            <a:r>
              <a:rPr lang="ru-RU" sz="4000" b="1" dirty="0">
                <a:latin typeface="Times New Roman" pitchFamily="18" charset="0"/>
              </a:rPr>
              <a:t>построенных в </a:t>
            </a:r>
            <a:r>
              <a:rPr lang="ru-RU" sz="4000" b="1" dirty="0" smtClean="0">
                <a:latin typeface="Times New Roman" pitchFamily="18" charset="0"/>
              </a:rPr>
              <a:t>СССР</a:t>
            </a:r>
            <a:r>
              <a:rPr lang="en-US" sz="4000" b="1" dirty="0" smtClean="0">
                <a:latin typeface="Times New Roman" pitchFamily="18" charset="0"/>
              </a:rPr>
              <a:t> (</a:t>
            </a:r>
            <a:r>
              <a:rPr lang="ru-RU" sz="4000" b="1" smtClean="0">
                <a:latin typeface="Times New Roman" pitchFamily="18" charset="0"/>
              </a:rPr>
              <a:t>РФ</a:t>
            </a:r>
            <a:r>
              <a:rPr lang="en-US" sz="4000" b="1" smtClean="0">
                <a:latin typeface="Times New Roman" pitchFamily="18" charset="0"/>
              </a:rPr>
              <a:t>)</a:t>
            </a:r>
            <a:r>
              <a:rPr lang="ru-RU" sz="4000" b="1" dirty="0" smtClean="0">
                <a:latin typeface="Times New Roman" pitchFamily="18" charset="0"/>
              </a:rPr>
              <a:t> и их использование</a:t>
            </a:r>
            <a:endParaRPr lang="en-US" sz="4000" b="1" dirty="0" smtClean="0">
              <a:latin typeface="Times New Roman" pitchFamily="18" charset="0"/>
            </a:endParaRPr>
          </a:p>
          <a:p>
            <a:pPr eaLnBrk="1" hangingPunct="1"/>
            <a:r>
              <a:rPr lang="ru-RU" sz="4000" b="1" dirty="0" smtClean="0">
                <a:latin typeface="Times New Roman" pitchFamily="18" charset="0"/>
              </a:rPr>
              <a:t>часть </a:t>
            </a:r>
            <a:r>
              <a:rPr lang="en-US" sz="4000" b="1" dirty="0" smtClean="0">
                <a:latin typeface="Times New Roman" pitchFamily="18" charset="0"/>
              </a:rPr>
              <a:t> 3</a:t>
            </a:r>
            <a:endParaRPr lang="ru-RU" sz="40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357166"/>
            <a:ext cx="5929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Ядерные подводные лодки США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5715017"/>
            <a:ext cx="6715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</a:rPr>
              <a:t>В США потеряны в мировом океане – 2 подводные лодки</a:t>
            </a:r>
          </a:p>
          <a:p>
            <a:endParaRPr lang="ru-RU" dirty="0"/>
          </a:p>
        </p:txBody>
      </p:sp>
      <p:pic>
        <p:nvPicPr>
          <p:cNvPr id="3074" name="Picture 2" descr="http://korabley.net/_nw/2/87620195.jpg"/>
          <p:cNvPicPr>
            <a:picLocks noChangeAspect="1" noChangeArrowheads="1"/>
          </p:cNvPicPr>
          <p:nvPr/>
        </p:nvPicPr>
        <p:blipFill>
          <a:blip r:embed="rId2"/>
          <a:srcRect b="3170"/>
          <a:stretch>
            <a:fillRect/>
          </a:stretch>
        </p:blipFill>
        <p:spPr bwMode="auto">
          <a:xfrm>
            <a:off x="428596" y="1142984"/>
            <a:ext cx="6302486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 b="7360"/>
          <a:stretch>
            <a:fillRect/>
          </a:stretch>
        </p:blipFill>
        <p:spPr bwMode="auto">
          <a:xfrm>
            <a:off x="428596" y="1285860"/>
            <a:ext cx="5214974" cy="365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4414" y="500042"/>
            <a:ext cx="65456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Утилизация ядерных подводных лодок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5786" y="5143512"/>
            <a:ext cx="7715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Любой ядерный реактор имеет ограниченный срок службы. Около 30 лет! После этого его надо утилизировать. А вместе с ним и корпус судна или здание, в котором размещался ядерный реактор. В СССР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РФ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из построенных 245 ЯПЛ утилизировано только 38 лодок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xmlns:lc="http://schemas.openxmlformats.org/drawingml/2006/lockedCanvas" val="0"/>
              </a:ext>
            </a:extLst>
          </a:blip>
          <a:srcRect r="1111" b="2341"/>
          <a:stretch>
            <a:fillRect/>
          </a:stretch>
        </p:blipFill>
        <p:spPr bwMode="auto">
          <a:xfrm>
            <a:off x="785786" y="1142984"/>
            <a:ext cx="7548562" cy="354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57356" y="428604"/>
            <a:ext cx="5429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Хранение ядерных отходов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00100" y="4929198"/>
            <a:ext cx="728667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ru-RU" sz="2000" b="1" dirty="0" smtClean="0">
                <a:latin typeface="Times New Roman" pitchFamily="18" charset="0"/>
              </a:rPr>
              <a:t>После работы  любого ядерного реактора образуются опасные ядерные отходы. Их  надо хранить десятки тысяч лет под контролем человека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290"/>
            <a:ext cx="8229600" cy="838223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latin typeface="Times New Roman" pitchFamily="18" charset="0"/>
              </a:rPr>
              <a:t>Реактор РБМК - 1000</a:t>
            </a:r>
          </a:p>
        </p:txBody>
      </p:sp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83" r="1680" b="883"/>
          <a:stretch>
            <a:fillRect/>
          </a:stretch>
        </p:blipFill>
        <p:spPr bwMode="auto">
          <a:xfrm>
            <a:off x="357158" y="1142984"/>
            <a:ext cx="523875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5857875" y="1857375"/>
            <a:ext cx="3063875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СССР построено</a:t>
            </a:r>
          </a:p>
          <a:p>
            <a:pPr eaLnBrk="1" hangingPunct="1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17 блоков РБМК.</a:t>
            </a:r>
          </a:p>
          <a:p>
            <a:pPr eaLnBrk="1" hangingPunct="1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Реактор не имеет защитного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колпака!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Полная загрузка данного реактора ядерным топливом </a:t>
            </a:r>
          </a:p>
          <a:p>
            <a:pPr eaLnBrk="1" hangingPunct="1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три года – </a:t>
            </a:r>
          </a:p>
          <a:p>
            <a:pPr eaLnBrk="1" hangingPunct="1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192 тонны.</a:t>
            </a:r>
          </a:p>
          <a:p>
            <a:pPr eaLnBrk="1" hangingPunct="1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Обогащение 1,8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%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ураном  235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159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latin typeface="Times New Roman" pitchFamily="18" charset="0"/>
              </a:rPr>
              <a:t>Реактор РБМК – 1000 (Функциональная схема)</a:t>
            </a:r>
          </a:p>
        </p:txBody>
      </p:sp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96" y="1428736"/>
            <a:ext cx="6286544" cy="3562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1472" y="5357826"/>
            <a:ext cx="79296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Данный реактор использовался в научных целях и тепловых электрических станциях в РФ. В настоящий момент в РФ работают 11 реакторов этого типа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1"/>
            <a:ext cx="8229600" cy="54767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latin typeface="Times New Roman" pitchFamily="18" charset="0"/>
              </a:rPr>
              <a:t>Реактор ВВЭР -1000</a:t>
            </a:r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1071546"/>
            <a:ext cx="6929486" cy="456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8"/>
          <p:cNvSpPr txBox="1">
            <a:spLocks noChangeArrowheads="1"/>
          </p:cNvSpPr>
          <p:nvPr/>
        </p:nvSpPr>
        <p:spPr bwMode="auto">
          <a:xfrm>
            <a:off x="342900" y="5786454"/>
            <a:ext cx="81407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sz="2000" b="1" dirty="0">
                <a:latin typeface="Times New Roman" pitchFamily="18" charset="0"/>
              </a:rPr>
              <a:t>Полная загрузка реактора  – 95 тонн. Обогащение - 4,4% ураном </a:t>
            </a:r>
            <a:r>
              <a:rPr lang="ru-RU" sz="2000" b="1" dirty="0" smtClean="0">
                <a:latin typeface="Times New Roman" pitchFamily="18" charset="0"/>
              </a:rPr>
              <a:t>235</a:t>
            </a:r>
            <a:r>
              <a:rPr lang="en-US" sz="2000" b="1" dirty="0" smtClean="0">
                <a:latin typeface="Times New Roman" pitchFamily="18" charset="0"/>
              </a:rPr>
              <a:t>/</a:t>
            </a:r>
          </a:p>
          <a:p>
            <a:pPr eaLnBrk="1" hangingPunct="1"/>
            <a:r>
              <a:rPr lang="ru-RU" sz="2000" b="1" dirty="0" smtClean="0">
                <a:latin typeface="Times New Roman" pitchFamily="18" charset="0"/>
              </a:rPr>
              <a:t>Реактор имеет защитный колпак</a:t>
            </a:r>
            <a:r>
              <a:rPr lang="en-US" sz="2000" b="1" dirty="0" smtClean="0">
                <a:latin typeface="Times New Roman" pitchFamily="18" charset="0"/>
              </a:rPr>
              <a:t> - </a:t>
            </a:r>
            <a:r>
              <a:rPr lang="ru-RU" sz="2000" b="1" dirty="0" smtClean="0">
                <a:latin typeface="Times New Roman" pitchFamily="18" charset="0"/>
              </a:rPr>
              <a:t>контеймент</a:t>
            </a:r>
            <a:endParaRPr lang="ru-RU" sz="20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1597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latin typeface="Times New Roman" pitchFamily="18" charset="0"/>
              </a:rPr>
              <a:t>Реактор ВВЭР – 1000 (Функциональная схема)</a:t>
            </a:r>
          </a:p>
        </p:txBody>
      </p:sp>
      <p:pic>
        <p:nvPicPr>
          <p:cNvPr id="3174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38" r="970" b="1558"/>
          <a:stretch>
            <a:fillRect/>
          </a:stretch>
        </p:blipFill>
        <p:spPr bwMode="auto">
          <a:xfrm>
            <a:off x="500034" y="1214422"/>
            <a:ext cx="6929486" cy="427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2910" y="5715016"/>
            <a:ext cx="76438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Используется на тепловых  электрических станциях и крупных кораблях. Основной  реактор в РФ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1857364"/>
            <a:ext cx="628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Ядерные реакторы </a:t>
            </a:r>
          </a:p>
          <a:p>
            <a:pPr eaLnBrk="1" hangingPunct="1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удах и военных кораблях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lexxxey.gorod.tomsk.ru/i/u/1110/Atomnye_ledokoly_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357298"/>
            <a:ext cx="5626808" cy="414337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28794" y="500042"/>
            <a:ext cx="5267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Атомные ледоколы СССР (РФ)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5715016"/>
            <a:ext cx="8310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Россия – единственная страна в мире имеющая «атомные» ледоколы.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Их используют для проводки судов по Северному морскому пути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071546"/>
            <a:ext cx="703580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42976" y="285729"/>
            <a:ext cx="671517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Ядерные подводные лодки СССР (РФ)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85786" y="5929330"/>
            <a:ext cx="73434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</a:rPr>
              <a:t>Всего в мире построено 420 ЯПЛ. В СССР - 245. Потеряны – 4 лодки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14612" y="571480"/>
            <a:ext cx="30604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</a:rPr>
              <a:t>Авианосцы США</a:t>
            </a:r>
            <a:endParaRPr lang="ru-RU" sz="2800" dirty="0"/>
          </a:p>
        </p:txBody>
      </p:sp>
      <p:pic>
        <p:nvPicPr>
          <p:cNvPr id="4098" name="Picture 2" descr="http://topwar.ru/uploads/posts/2012-10/1349337174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81112"/>
            <a:ext cx="6143668" cy="409577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85786" y="5929330"/>
            <a:ext cx="7742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США в строю находятся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авианосцев с ядерным двигателем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681</TotalTime>
  <Words>282</Words>
  <Application>Microsoft Office PowerPoint</Application>
  <PresentationFormat>Экран (4:3)</PresentationFormat>
  <Paragraphs>34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Текстура</vt:lpstr>
      <vt:lpstr>Слайд 1</vt:lpstr>
      <vt:lpstr>Реактор РБМК - 1000</vt:lpstr>
      <vt:lpstr>Реактор РБМК – 1000 (Функциональная схема)</vt:lpstr>
      <vt:lpstr>Реактор ВВЭР -1000</vt:lpstr>
      <vt:lpstr>Реактор ВВЭР – 1000 (Функциональная схема)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радиация</dc:title>
  <dc:creator>Татьяна</dc:creator>
  <cp:lastModifiedBy>Admin</cp:lastModifiedBy>
  <cp:revision>173</cp:revision>
  <dcterms:created xsi:type="dcterms:W3CDTF">2012-03-27T06:18:34Z</dcterms:created>
  <dcterms:modified xsi:type="dcterms:W3CDTF">2012-12-28T18:25:12Z</dcterms:modified>
</cp:coreProperties>
</file>