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7"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EB998C-54EB-426B-A3A6-EDB206480260}" type="datetimeFigureOut">
              <a:rPr lang="ru-RU" smtClean="0"/>
              <a:pPr/>
              <a:t>11.02.2013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430C92-559C-45F2-82F0-D18047EAC17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430C92-559C-45F2-82F0-D18047EAC175}"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430C92-559C-45F2-82F0-D18047EAC175}" type="slidenum">
              <a:rPr lang="ru-RU" smtClean="0"/>
              <a:pPr/>
              <a:t>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430C92-559C-45F2-82F0-D18047EAC175}" type="slidenum">
              <a:rPr lang="ru-RU" smtClean="0"/>
              <a:pPr/>
              <a:t>7</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430C92-559C-45F2-82F0-D18047EAC175}" type="slidenum">
              <a:rPr lang="ru-RU" smtClean="0"/>
              <a:pPr/>
              <a:t>9</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430C92-559C-45F2-82F0-D18047EAC175}" type="slidenum">
              <a:rPr lang="ru-RU" smtClean="0"/>
              <a:pPr/>
              <a:t>10</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430C92-559C-45F2-82F0-D18047EAC175}" type="slidenum">
              <a:rPr lang="ru-RU" smtClean="0"/>
              <a:pPr/>
              <a:t>15</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A430C92-559C-45F2-82F0-D18047EAC175}" type="slidenum">
              <a:rPr lang="ru-RU" smtClean="0"/>
              <a:pPr/>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11.02.2013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11.02.2013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11.02.2013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11.02.2013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newsflash/>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video" Target="file:///C:\Users\1\Documents\&#1059;&#1088;&#1086;&#1082;&#1080;\&#1060;&#1080;&#1079;&#1082;&#1091;&#1083;&#1100;&#1090;&#1091;&#1088;&#1072;\&#1050;&#1077;&#1088;&#1083;&#1080;&#1085;&#1075;\Samyj%20luchshe%20kerling!!!!!.720.mp4"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980728"/>
            <a:ext cx="6984776" cy="1107996"/>
          </a:xfrm>
          <a:prstGeom prst="rect">
            <a:avLst/>
          </a:prstGeom>
          <a:noFill/>
        </p:spPr>
        <p:txBody>
          <a:bodyPr wrap="square" rtlCol="0">
            <a:spAutoFit/>
          </a:bodyPr>
          <a:lstStyle/>
          <a:p>
            <a:pPr algn="ctr"/>
            <a:r>
              <a:rPr lang="ru-RU" sz="6600" dirty="0" smtClean="0">
                <a:solidFill>
                  <a:schemeClr val="tx2">
                    <a:lumMod val="50000"/>
                  </a:schemeClr>
                </a:solidFill>
              </a:rPr>
              <a:t>Презентация.</a:t>
            </a:r>
            <a:endParaRPr lang="ru-RU" sz="6600" dirty="0">
              <a:solidFill>
                <a:schemeClr val="tx2">
                  <a:lumMod val="50000"/>
                </a:schemeClr>
              </a:solidFill>
            </a:endParaRPr>
          </a:p>
        </p:txBody>
      </p:sp>
      <p:sp>
        <p:nvSpPr>
          <p:cNvPr id="3" name="TextBox 2"/>
          <p:cNvSpPr txBox="1"/>
          <p:nvPr/>
        </p:nvSpPr>
        <p:spPr>
          <a:xfrm>
            <a:off x="323528" y="2492896"/>
            <a:ext cx="6336704" cy="769441"/>
          </a:xfrm>
          <a:prstGeom prst="rect">
            <a:avLst/>
          </a:prstGeom>
          <a:noFill/>
        </p:spPr>
        <p:txBody>
          <a:bodyPr wrap="square" rtlCol="0">
            <a:spAutoFit/>
          </a:bodyPr>
          <a:lstStyle/>
          <a:p>
            <a:r>
              <a:rPr lang="ru-RU" sz="4400" dirty="0" smtClean="0">
                <a:solidFill>
                  <a:schemeClr val="tx2">
                    <a:lumMod val="50000"/>
                  </a:schemeClr>
                </a:solidFill>
              </a:rPr>
              <a:t>Тема:</a:t>
            </a:r>
            <a:r>
              <a:rPr lang="ru-RU" dirty="0" smtClean="0"/>
              <a:t> </a:t>
            </a:r>
            <a:r>
              <a:rPr lang="ru-RU" sz="2800" dirty="0" smtClean="0"/>
              <a:t>Скользящие камни. </a:t>
            </a:r>
            <a:endParaRPr lang="ru-RU" sz="2800" dirty="0"/>
          </a:p>
        </p:txBody>
      </p:sp>
      <p:sp>
        <p:nvSpPr>
          <p:cNvPr id="4" name="TextBox 3"/>
          <p:cNvSpPr txBox="1"/>
          <p:nvPr/>
        </p:nvSpPr>
        <p:spPr>
          <a:xfrm>
            <a:off x="6516216" y="5517232"/>
            <a:ext cx="2088232" cy="1015663"/>
          </a:xfrm>
          <a:prstGeom prst="rect">
            <a:avLst/>
          </a:prstGeom>
          <a:noFill/>
        </p:spPr>
        <p:txBody>
          <a:bodyPr wrap="square" rtlCol="0">
            <a:spAutoFit/>
          </a:bodyPr>
          <a:lstStyle/>
          <a:p>
            <a:r>
              <a:rPr lang="ru-RU" sz="2000" dirty="0" smtClean="0"/>
              <a:t>Подготовила: Баринова Люба. 11 класс.</a:t>
            </a: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293096"/>
            <a:ext cx="8712968" cy="2246769"/>
          </a:xfrm>
          <a:prstGeom prst="rect">
            <a:avLst/>
          </a:prstGeom>
          <a:noFill/>
        </p:spPr>
        <p:txBody>
          <a:bodyPr wrap="square" rtlCol="0">
            <a:spAutoFit/>
          </a:bodyPr>
          <a:lstStyle/>
          <a:p>
            <a:r>
              <a:rPr lang="ru-RU" sz="2000" dirty="0" smtClean="0"/>
              <a:t>После того, как разыграны все 16 камней, производится подсчёт очков в </a:t>
            </a:r>
            <a:r>
              <a:rPr lang="ru-RU" sz="2000" dirty="0" err="1" smtClean="0"/>
              <a:t>энде</a:t>
            </a:r>
            <a:r>
              <a:rPr lang="ru-RU" sz="2000" dirty="0" smtClean="0"/>
              <a:t>. </a:t>
            </a:r>
          </a:p>
          <a:p>
            <a:r>
              <a:rPr lang="ru-RU" sz="2000" dirty="0" smtClean="0"/>
              <a:t>Учитываются только те камни, которые находятся внутри дома.</a:t>
            </a:r>
          </a:p>
          <a:p>
            <a:r>
              <a:rPr lang="ru-RU" sz="2000" dirty="0" smtClean="0"/>
              <a:t> Команда, чей камень оказался ближе всего к центру, считается выигравшей </a:t>
            </a:r>
            <a:r>
              <a:rPr lang="ru-RU" sz="2000" dirty="0" err="1" smtClean="0"/>
              <a:t>энд</a:t>
            </a:r>
            <a:r>
              <a:rPr lang="ru-RU" sz="2000" dirty="0" smtClean="0"/>
              <a:t>. </a:t>
            </a:r>
          </a:p>
          <a:p>
            <a:r>
              <a:rPr lang="ru-RU" sz="2000" dirty="0" smtClean="0"/>
              <a:t>Она получает по одному очку за каждый камень, оказавшийся ближе к центру, чем все камни противника.</a:t>
            </a:r>
            <a:endParaRPr lang="ru-RU" sz="2000" dirty="0"/>
          </a:p>
        </p:txBody>
      </p:sp>
      <p:pic>
        <p:nvPicPr>
          <p:cNvPr id="3" name="Рисунок 2" descr="1326701649_cerling.jpg"/>
          <p:cNvPicPr>
            <a:picLocks noChangeAspect="1"/>
          </p:cNvPicPr>
          <p:nvPr/>
        </p:nvPicPr>
        <p:blipFill>
          <a:blip r:embed="rId3" cstate="print"/>
          <a:stretch>
            <a:fillRect/>
          </a:stretch>
        </p:blipFill>
        <p:spPr>
          <a:xfrm>
            <a:off x="755576" y="188640"/>
            <a:ext cx="7812360" cy="4077072"/>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8640960" cy="1938992"/>
          </a:xfrm>
          <a:prstGeom prst="rect">
            <a:avLst/>
          </a:prstGeom>
          <a:noFill/>
        </p:spPr>
        <p:txBody>
          <a:bodyPr wrap="square" rtlCol="0">
            <a:spAutoFit/>
          </a:bodyPr>
          <a:lstStyle/>
          <a:p>
            <a:r>
              <a:rPr lang="ru-RU" sz="2000" dirty="0" smtClean="0"/>
              <a:t>Победитель определяется по сумме очков во всех </a:t>
            </a:r>
            <a:r>
              <a:rPr lang="ru-RU" sz="2000" dirty="0" err="1" smtClean="0"/>
              <a:t>эндах</a:t>
            </a:r>
            <a:r>
              <a:rPr lang="ru-RU" sz="2000" dirty="0" smtClean="0"/>
              <a:t>.</a:t>
            </a:r>
          </a:p>
          <a:p>
            <a:r>
              <a:rPr lang="ru-RU" sz="2000" dirty="0" smtClean="0"/>
              <a:t>В случае равенства очков после 10 </a:t>
            </a:r>
            <a:r>
              <a:rPr lang="ru-RU" sz="2000" dirty="0" err="1" smtClean="0"/>
              <a:t>эндов</a:t>
            </a:r>
            <a:r>
              <a:rPr lang="ru-RU" sz="2000" dirty="0" smtClean="0"/>
              <a:t> назначается дополнительный период, называемый </a:t>
            </a:r>
            <a:r>
              <a:rPr lang="ru-RU" sz="2000" dirty="0" err="1" smtClean="0"/>
              <a:t>экстра-эндом</a:t>
            </a:r>
            <a:r>
              <a:rPr lang="ru-RU" sz="2000" dirty="0" smtClean="0"/>
              <a:t> (</a:t>
            </a:r>
            <a:r>
              <a:rPr lang="ru-RU" sz="2000" dirty="0" err="1" smtClean="0"/>
              <a:t>extra</a:t>
            </a:r>
            <a:r>
              <a:rPr lang="ru-RU" sz="2000" dirty="0" smtClean="0"/>
              <a:t> </a:t>
            </a:r>
            <a:r>
              <a:rPr lang="ru-RU" sz="2000" dirty="0" err="1" smtClean="0"/>
              <a:t>end</a:t>
            </a:r>
            <a:r>
              <a:rPr lang="ru-RU" sz="2000" dirty="0" smtClean="0"/>
              <a:t>), победитель которого и становится победителем матча. </a:t>
            </a:r>
          </a:p>
          <a:p>
            <a:r>
              <a:rPr lang="ru-RU" sz="2000" dirty="0" smtClean="0"/>
              <a:t>Право последнего броска в </a:t>
            </a:r>
            <a:r>
              <a:rPr lang="ru-RU" sz="2000" dirty="0" err="1" smtClean="0"/>
              <a:t>экстра-энде</a:t>
            </a:r>
            <a:r>
              <a:rPr lang="ru-RU" sz="2000" dirty="0" smtClean="0"/>
              <a:t> предоставляется, аналогично предыдущим периодам, команде, проигравшей десятый </a:t>
            </a:r>
            <a:r>
              <a:rPr lang="ru-RU" sz="2000" dirty="0" err="1" smtClean="0"/>
              <a:t>энд</a:t>
            </a:r>
            <a:r>
              <a:rPr lang="ru-RU" sz="2000" dirty="0" smtClean="0"/>
              <a:t>.</a:t>
            </a:r>
            <a:endParaRPr lang="ru-RU" sz="2000" dirty="0"/>
          </a:p>
        </p:txBody>
      </p:sp>
      <p:pic>
        <p:nvPicPr>
          <p:cNvPr id="4" name="Рисунок 3" descr="1bb2097d8e10.jpg"/>
          <p:cNvPicPr>
            <a:picLocks noChangeAspect="1"/>
          </p:cNvPicPr>
          <p:nvPr/>
        </p:nvPicPr>
        <p:blipFill>
          <a:blip r:embed="rId2" cstate="print"/>
          <a:stretch>
            <a:fillRect/>
          </a:stretch>
        </p:blipFill>
        <p:spPr>
          <a:xfrm>
            <a:off x="0" y="2276872"/>
            <a:ext cx="4355976" cy="4581128"/>
          </a:xfrm>
          <a:prstGeom prst="rect">
            <a:avLst/>
          </a:prstGeom>
          <a:ln>
            <a:noFill/>
          </a:ln>
          <a:effectLst>
            <a:softEdge rad="112500"/>
          </a:effectLst>
        </p:spPr>
      </p:pic>
      <p:pic>
        <p:nvPicPr>
          <p:cNvPr id="5" name="Рисунок 4" descr="0_7d103_ec3a7c_orig.jpg"/>
          <p:cNvPicPr>
            <a:picLocks noChangeAspect="1"/>
          </p:cNvPicPr>
          <p:nvPr/>
        </p:nvPicPr>
        <p:blipFill>
          <a:blip r:embed="rId3" cstate="print"/>
          <a:stretch>
            <a:fillRect/>
          </a:stretch>
        </p:blipFill>
        <p:spPr>
          <a:xfrm>
            <a:off x="4355976" y="2348880"/>
            <a:ext cx="4788024" cy="4509120"/>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052736"/>
            <a:ext cx="9144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СКИП</a:t>
            </a:r>
            <a:endParaRPr kumimoji="0" lang="ru-RU" sz="2400" b="0" i="1" u="none" strike="noStrike" cap="none" normalizeH="0" baseline="0" dirty="0" smtClean="0">
              <a:ln>
                <a:noFill/>
              </a:ln>
              <a:solidFill>
                <a:schemeClr val="tx2">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5.1. В составе команды определяется скип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skiр</a:t>
            </a: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являющийся капитаном команды, функциями которого являются: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ведение переговоров с судьями и скипом команды соперников при принятии решения в спорной игровой ситуации, возникшей в ходе матча;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управление действиями партнёров при проведении командой розыгрыша камня;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согласование количества очков, полученных одной из команд по итогам проведения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энда</a:t>
            </a: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(счёта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энда</a:t>
            </a: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со скипом команды соперников.</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5.2. Скип может выполнять броски камня под любым порядковым номером в команде.</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5.3. При выполнении броска камня скипом, его право по управлению действиями партнёров переходит к вице-скипу.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5.4. В случае выбывания скипа из игры (травма и т. п.) его функции переходят к вице-скипу.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5.5. Скип и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вице-скип</a:t>
            </a: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отмечаются в протоколе матча.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8640"/>
            <a:ext cx="5616624" cy="523220"/>
          </a:xfrm>
          <a:prstGeom prst="rect">
            <a:avLst/>
          </a:prstGeom>
          <a:noFill/>
        </p:spPr>
        <p:txBody>
          <a:bodyPr wrap="square" rtlCol="0">
            <a:spAutoFit/>
          </a:bodyPr>
          <a:lstStyle/>
          <a:p>
            <a:r>
              <a:rPr lang="ru-RU" sz="2800" i="1" dirty="0" smtClean="0">
                <a:solidFill>
                  <a:schemeClr val="tx2">
                    <a:lumMod val="50000"/>
                  </a:schemeClr>
                </a:solidFill>
              </a:rPr>
              <a:t>Кёрлинг на Олимпиадах:</a:t>
            </a:r>
            <a:endParaRPr lang="ru-RU" sz="2800" i="1" dirty="0">
              <a:solidFill>
                <a:schemeClr val="tx2">
                  <a:lumMod val="50000"/>
                </a:schemeClr>
              </a:solidFill>
            </a:endParaRPr>
          </a:p>
        </p:txBody>
      </p:sp>
      <p:sp>
        <p:nvSpPr>
          <p:cNvPr id="3" name="TextBox 2"/>
          <p:cNvSpPr txBox="1"/>
          <p:nvPr/>
        </p:nvSpPr>
        <p:spPr>
          <a:xfrm>
            <a:off x="0" y="908720"/>
            <a:ext cx="9144000" cy="1061829"/>
          </a:xfrm>
          <a:prstGeom prst="rect">
            <a:avLst/>
          </a:prstGeom>
          <a:noFill/>
        </p:spPr>
        <p:txBody>
          <a:bodyPr wrap="square" rtlCol="0">
            <a:spAutoFit/>
          </a:bodyPr>
          <a:lstStyle/>
          <a:p>
            <a:r>
              <a:rPr lang="ru-RU" sz="2300" dirty="0" smtClean="0"/>
              <a:t>1924</a:t>
            </a:r>
          </a:p>
          <a:p>
            <a:r>
              <a:rPr lang="ru-RU" sz="2000" dirty="0" smtClean="0"/>
              <a:t>Соревнования по кёрлингу впервые демонстрировались на зимних Олимпийских играх 1924 года.</a:t>
            </a:r>
            <a:endParaRPr lang="ru-RU" sz="2000" dirty="0"/>
          </a:p>
        </p:txBody>
      </p:sp>
      <p:sp>
        <p:nvSpPr>
          <p:cNvPr id="4" name="TextBox 3"/>
          <p:cNvSpPr txBox="1"/>
          <p:nvPr/>
        </p:nvSpPr>
        <p:spPr>
          <a:xfrm>
            <a:off x="0" y="1988840"/>
            <a:ext cx="9144000" cy="2292935"/>
          </a:xfrm>
          <a:prstGeom prst="rect">
            <a:avLst/>
          </a:prstGeom>
          <a:noFill/>
        </p:spPr>
        <p:txBody>
          <a:bodyPr wrap="square" rtlCol="0">
            <a:spAutoFit/>
          </a:bodyPr>
          <a:lstStyle/>
          <a:p>
            <a:r>
              <a:rPr lang="ru-RU" sz="2300" dirty="0" smtClean="0"/>
              <a:t>1998</a:t>
            </a:r>
          </a:p>
          <a:p>
            <a:r>
              <a:rPr lang="ru-RU" sz="2000" dirty="0" smtClean="0"/>
              <a:t>В 1994-м МОК принял решение включить кёрлинг в программу зимних Олимпийских игр 1998. </a:t>
            </a:r>
          </a:p>
          <a:p>
            <a:r>
              <a:rPr lang="ru-RU" sz="2000" dirty="0" smtClean="0"/>
              <a:t>На Зимних Олимпийских играх в Нагано были разыграны первые золотые медали среди мужских и женских команд. </a:t>
            </a:r>
          </a:p>
          <a:p>
            <a:r>
              <a:rPr lang="ru-RU" sz="2000" dirty="0" smtClean="0"/>
              <a:t>Победителем в соревнованиях мужчин стала команда Швейцарии, а первые золотые медали у женщин завоевала команда Канады.</a:t>
            </a:r>
            <a:endParaRPr lang="ru-RU" sz="2000" dirty="0"/>
          </a:p>
        </p:txBody>
      </p:sp>
      <p:sp>
        <p:nvSpPr>
          <p:cNvPr id="5" name="TextBox 4"/>
          <p:cNvSpPr txBox="1"/>
          <p:nvPr/>
        </p:nvSpPr>
        <p:spPr>
          <a:xfrm>
            <a:off x="0" y="4257288"/>
            <a:ext cx="9144000" cy="2292935"/>
          </a:xfrm>
          <a:prstGeom prst="rect">
            <a:avLst/>
          </a:prstGeom>
          <a:noFill/>
        </p:spPr>
        <p:txBody>
          <a:bodyPr wrap="square" rtlCol="0">
            <a:spAutoFit/>
          </a:bodyPr>
          <a:lstStyle/>
          <a:p>
            <a:r>
              <a:rPr lang="ru-RU" sz="2300" dirty="0" smtClean="0"/>
              <a:t>2002</a:t>
            </a:r>
          </a:p>
          <a:p>
            <a:r>
              <a:rPr lang="ru-RU" sz="2000" dirty="0" smtClean="0"/>
              <a:t>Соревнования по кёрлингу на зимних Олимпийских играх 2002 проходили с 11 по 21 февраля. </a:t>
            </a:r>
          </a:p>
          <a:p>
            <a:r>
              <a:rPr lang="ru-RU" sz="2000" dirty="0" smtClean="0"/>
              <a:t> На этих олимпийских играх состоялся дебют женской сборной России по кёрлингу. </a:t>
            </a:r>
          </a:p>
          <a:p>
            <a:r>
              <a:rPr lang="ru-RU" sz="2000" dirty="0" smtClean="0"/>
              <a:t>Призёрами олимпиады в </a:t>
            </a:r>
            <a:r>
              <a:rPr lang="ru-RU" sz="2000" dirty="0" err="1" smtClean="0"/>
              <a:t>Солт-Лейк-Сити</a:t>
            </a:r>
            <a:r>
              <a:rPr lang="ru-RU" sz="2000" dirty="0" smtClean="0"/>
              <a:t> стали мужская сборная Норвегии, и женская сборная Великобритании.</a:t>
            </a:r>
            <a:endParaRPr lang="ru-RU" sz="2000" dirty="0"/>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980728"/>
            <a:ext cx="8964488" cy="2292935"/>
          </a:xfrm>
          <a:prstGeom prst="rect">
            <a:avLst/>
          </a:prstGeom>
          <a:noFill/>
        </p:spPr>
        <p:txBody>
          <a:bodyPr wrap="square" rtlCol="0">
            <a:spAutoFit/>
          </a:bodyPr>
          <a:lstStyle/>
          <a:p>
            <a:r>
              <a:rPr lang="ru-RU" sz="2300" dirty="0" smtClean="0"/>
              <a:t>2006</a:t>
            </a:r>
          </a:p>
          <a:p>
            <a:r>
              <a:rPr lang="ru-RU" sz="2000" dirty="0" smtClean="0"/>
              <a:t>Соревнования по кёрлингу на XX Олимпийских играх проходили в итальянском городе </a:t>
            </a:r>
            <a:r>
              <a:rPr lang="ru-RU" sz="2000" dirty="0" err="1" smtClean="0"/>
              <a:t>Пинероло</a:t>
            </a:r>
            <a:r>
              <a:rPr lang="ru-RU" sz="2000" dirty="0" smtClean="0"/>
              <a:t> с 13 по 24 февраля 2006 года. </a:t>
            </a:r>
          </a:p>
          <a:p>
            <a:r>
              <a:rPr lang="ru-RU" sz="2000" dirty="0" smtClean="0"/>
              <a:t>Места распределялись в женском и мужском турнирах, в каждом из которых принимало участие по 10 команд. </a:t>
            </a:r>
          </a:p>
          <a:p>
            <a:r>
              <a:rPr lang="ru-RU" sz="2000" dirty="0" smtClean="0"/>
              <a:t>Золото в соревновании мужских команд получила команда Канады, среди женских команд сборная Швеции.</a:t>
            </a:r>
            <a:endParaRPr lang="ru-RU" sz="2000" dirty="0"/>
          </a:p>
        </p:txBody>
      </p:sp>
      <p:sp>
        <p:nvSpPr>
          <p:cNvPr id="3" name="TextBox 2"/>
          <p:cNvSpPr txBox="1"/>
          <p:nvPr/>
        </p:nvSpPr>
        <p:spPr>
          <a:xfrm>
            <a:off x="251520" y="3717032"/>
            <a:ext cx="8640960" cy="1985159"/>
          </a:xfrm>
          <a:prstGeom prst="rect">
            <a:avLst/>
          </a:prstGeom>
          <a:noFill/>
        </p:spPr>
        <p:txBody>
          <a:bodyPr wrap="square" rtlCol="0">
            <a:spAutoFit/>
          </a:bodyPr>
          <a:lstStyle/>
          <a:p>
            <a:r>
              <a:rPr lang="ru-RU" sz="2300" dirty="0" smtClean="0"/>
              <a:t>2010</a:t>
            </a:r>
          </a:p>
          <a:p>
            <a:r>
              <a:rPr lang="ru-RU" sz="2000" dirty="0" smtClean="0"/>
              <a:t>Соревнования по кёрлингу на зимних Олимпийских играх 2010 прошли с 16 по 27 февраля. </a:t>
            </a:r>
          </a:p>
          <a:p>
            <a:r>
              <a:rPr lang="ru-RU" sz="2000" dirty="0" smtClean="0"/>
              <a:t>10 мужских и 10 женских команд разыграли два комплекта наград. Золотыми призёрами по итогам олимпийских игр стали: Команда Швеции среди мужских, и команда Канады среди женских команд.</a:t>
            </a:r>
            <a:endParaRPr lang="ru-RU" sz="2000" dirty="0"/>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57968099.jpg"/>
          <p:cNvPicPr>
            <a:picLocks noChangeAspect="1"/>
          </p:cNvPicPr>
          <p:nvPr/>
        </p:nvPicPr>
        <p:blipFill>
          <a:blip r:embed="rId3" cstate="print"/>
          <a:stretch>
            <a:fillRect/>
          </a:stretch>
        </p:blipFill>
        <p:spPr>
          <a:xfrm>
            <a:off x="0" y="0"/>
            <a:ext cx="8964488" cy="6858000"/>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amyj luchshe kerling!!!!!.720.mp4">
            <a:hlinkClick r:id="" action="ppaction://media"/>
          </p:cNvPr>
          <p:cNvPicPr>
            <a:picLocks noRot="1" noChangeAspect="1"/>
          </p:cNvPicPr>
          <p:nvPr>
            <a:videoFile r:link="rId1"/>
          </p:nvPr>
        </p:nvPicPr>
        <p:blipFill>
          <a:blip r:embed="rId3" cstate="print"/>
          <a:stretch>
            <a:fillRect/>
          </a:stretch>
        </p:blipFill>
        <p:spPr>
          <a:xfrm>
            <a:off x="0" y="0"/>
            <a:ext cx="9144000" cy="6858000"/>
          </a:xfrm>
          <a:prstGeom prst="rect">
            <a:avLst/>
          </a:prstGeo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7052"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016.jpg"/>
          <p:cNvPicPr>
            <a:picLocks noChangeAspect="1"/>
          </p:cNvPicPr>
          <p:nvPr/>
        </p:nvPicPr>
        <p:blipFill>
          <a:blip r:embed="rId3" cstate="print"/>
          <a:stretch>
            <a:fillRect/>
          </a:stretch>
        </p:blipFill>
        <p:spPr>
          <a:xfrm>
            <a:off x="0" y="0"/>
            <a:ext cx="9143999" cy="6857999"/>
          </a:xfrm>
          <a:prstGeom prst="rect">
            <a:avLst/>
          </a:prstGeom>
          <a:ln>
            <a:noFill/>
          </a:ln>
          <a:effectLst>
            <a:softEdge rad="112500"/>
          </a:effectLst>
        </p:spPr>
      </p:pic>
      <p:sp>
        <p:nvSpPr>
          <p:cNvPr id="3" name="TextBox 2"/>
          <p:cNvSpPr txBox="1"/>
          <p:nvPr/>
        </p:nvSpPr>
        <p:spPr>
          <a:xfrm>
            <a:off x="251520" y="0"/>
            <a:ext cx="8892480" cy="1015663"/>
          </a:xfrm>
          <a:prstGeom prst="rect">
            <a:avLst/>
          </a:prstGeom>
          <a:noFill/>
        </p:spPr>
        <p:txBody>
          <a:bodyPr wrap="square" rtlCol="0">
            <a:spAutoFit/>
          </a:bodyPr>
          <a:lstStyle/>
          <a:p>
            <a:pPr algn="ctr"/>
            <a:r>
              <a:rPr lang="ru-RU" sz="6000" dirty="0" smtClean="0">
                <a:solidFill>
                  <a:schemeClr val="bg2">
                    <a:lumMod val="75000"/>
                  </a:schemeClr>
                </a:solidFill>
              </a:rPr>
              <a:t>Спасибо за внимание!</a:t>
            </a:r>
            <a:endParaRPr lang="ru-RU" sz="6000" dirty="0">
              <a:solidFill>
                <a:schemeClr val="bg2">
                  <a:lumMod val="75000"/>
                </a:schemeClr>
              </a:solidFill>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268760"/>
            <a:ext cx="7632848" cy="923330"/>
          </a:xfrm>
          <a:prstGeom prst="rect">
            <a:avLst/>
          </a:prstGeom>
          <a:noFill/>
        </p:spPr>
        <p:txBody>
          <a:bodyPr wrap="square" rtlCol="0">
            <a:spAutoFit/>
          </a:bodyPr>
          <a:lstStyle/>
          <a:p>
            <a:r>
              <a:rPr lang="ru-RU" sz="5400" dirty="0" smtClean="0">
                <a:solidFill>
                  <a:schemeClr val="tx2">
                    <a:lumMod val="50000"/>
                  </a:schemeClr>
                </a:solidFill>
              </a:rPr>
              <a:t>Щетка, камень, дом…</a:t>
            </a:r>
            <a:endParaRPr lang="ru-RU" sz="5400" dirty="0">
              <a:solidFill>
                <a:schemeClr val="tx2">
                  <a:lumMod val="50000"/>
                </a:schemeClr>
              </a:solidFill>
            </a:endParaRPr>
          </a:p>
        </p:txBody>
      </p:sp>
      <p:sp>
        <p:nvSpPr>
          <p:cNvPr id="3" name="TextBox 2"/>
          <p:cNvSpPr txBox="1"/>
          <p:nvPr/>
        </p:nvSpPr>
        <p:spPr>
          <a:xfrm>
            <a:off x="179512" y="2492896"/>
            <a:ext cx="8352928" cy="1138773"/>
          </a:xfrm>
          <a:prstGeom prst="rect">
            <a:avLst/>
          </a:prstGeom>
          <a:noFill/>
        </p:spPr>
        <p:txBody>
          <a:bodyPr wrap="square" rtlCol="0">
            <a:spAutoFit/>
          </a:bodyPr>
          <a:lstStyle/>
          <a:p>
            <a:r>
              <a:rPr lang="ru-RU" sz="2800" i="1" dirty="0" smtClean="0">
                <a:solidFill>
                  <a:schemeClr val="tx2">
                    <a:lumMod val="50000"/>
                  </a:schemeClr>
                </a:solidFill>
              </a:rPr>
              <a:t>Керлинг</a:t>
            </a:r>
            <a:r>
              <a:rPr lang="ru-RU" sz="2000" dirty="0" smtClean="0"/>
              <a:t> - один из, экзотических для России, зимних видов спорта, популярность которого в последнее время стремительно растет, получил в 1998 году, статус "Олимпийского вида спорта".</a:t>
            </a:r>
            <a:endParaRPr lang="ru-RU" sz="2000" dirty="0"/>
          </a:p>
        </p:txBody>
      </p:sp>
      <p:sp>
        <p:nvSpPr>
          <p:cNvPr id="7" name="TextBox 6"/>
          <p:cNvSpPr txBox="1"/>
          <p:nvPr/>
        </p:nvSpPr>
        <p:spPr>
          <a:xfrm>
            <a:off x="251520" y="4437112"/>
            <a:ext cx="8496944" cy="830997"/>
          </a:xfrm>
          <a:prstGeom prst="rect">
            <a:avLst/>
          </a:prstGeom>
          <a:noFill/>
        </p:spPr>
        <p:txBody>
          <a:bodyPr wrap="square" rtlCol="0">
            <a:spAutoFit/>
          </a:bodyPr>
          <a:lstStyle/>
          <a:p>
            <a:r>
              <a:rPr lang="ru-RU" sz="2800" i="1" dirty="0" smtClean="0">
                <a:solidFill>
                  <a:schemeClr val="tx2">
                    <a:lumMod val="50000"/>
                  </a:schemeClr>
                </a:solidFill>
              </a:rPr>
              <a:t>Керлинг</a:t>
            </a:r>
            <a:r>
              <a:rPr lang="ru-RU" sz="2000" dirty="0" smtClean="0"/>
              <a:t> - это командный вид спорта. Играют в него две команды, по четыре человека в каждой. Сами игроки называются </a:t>
            </a:r>
            <a:r>
              <a:rPr lang="ru-RU" sz="2000" i="1" dirty="0" err="1" smtClean="0"/>
              <a:t>керлеры</a:t>
            </a:r>
            <a:r>
              <a:rPr lang="ru-RU" sz="2000" dirty="0" smtClean="0"/>
              <a:t>.</a:t>
            </a:r>
            <a:endParaRPr lang="ru-RU" sz="2000" dirty="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140968"/>
            <a:ext cx="8820472" cy="738664"/>
          </a:xfrm>
          <a:prstGeom prst="rect">
            <a:avLst/>
          </a:prstGeom>
          <a:noFill/>
        </p:spPr>
        <p:txBody>
          <a:bodyPr wrap="square" rtlCol="0">
            <a:spAutoFit/>
          </a:bodyPr>
          <a:lstStyle/>
          <a:p>
            <a:r>
              <a:rPr lang="ru-RU" sz="2400" i="1" dirty="0" smtClean="0">
                <a:solidFill>
                  <a:schemeClr val="tx2">
                    <a:lumMod val="50000"/>
                  </a:schemeClr>
                </a:solidFill>
              </a:rPr>
              <a:t>Дом</a:t>
            </a:r>
            <a:r>
              <a:rPr lang="ru-RU" sz="2000" dirty="0" smtClean="0"/>
              <a:t>- большой трехцветный круг, с радиусом, равным 1,83 м. </a:t>
            </a:r>
          </a:p>
          <a:p>
            <a:endParaRPr lang="ru-RU" dirty="0" smtClean="0"/>
          </a:p>
        </p:txBody>
      </p:sp>
      <p:sp>
        <p:nvSpPr>
          <p:cNvPr id="5" name="TextBox 4"/>
          <p:cNvSpPr txBox="1"/>
          <p:nvPr/>
        </p:nvSpPr>
        <p:spPr>
          <a:xfrm>
            <a:off x="251520" y="980728"/>
            <a:ext cx="8712968" cy="1938992"/>
          </a:xfrm>
          <a:prstGeom prst="rect">
            <a:avLst/>
          </a:prstGeom>
          <a:noFill/>
        </p:spPr>
        <p:txBody>
          <a:bodyPr wrap="square" rtlCol="0">
            <a:spAutoFit/>
          </a:bodyPr>
          <a:lstStyle/>
          <a:p>
            <a:r>
              <a:rPr lang="ru-RU" sz="2000" dirty="0" smtClean="0"/>
              <a:t>Игра в кёрлинг проводится на площадке с ледовой поверхностью. Площадка для игры в кёрлинг имеет форму прямоугольника. Игровая зона ограничена боковыми линиями и задними линиями. Расстояние между задними линиями площадки составляет примерно 44м, расстояние между боковыми линиями площадки - 4,75 м. На каждой стороне площадки наносится «дом».</a:t>
            </a:r>
            <a:endParaRPr lang="ru-RU" sz="2000" dirty="0"/>
          </a:p>
        </p:txBody>
      </p:sp>
      <p:pic>
        <p:nvPicPr>
          <p:cNvPr id="6" name="Рисунок 5" descr="curling-house-940.jpg"/>
          <p:cNvPicPr>
            <a:picLocks noChangeAspect="1"/>
          </p:cNvPicPr>
          <p:nvPr/>
        </p:nvPicPr>
        <p:blipFill>
          <a:blip r:embed="rId2" cstate="print"/>
          <a:stretch>
            <a:fillRect/>
          </a:stretch>
        </p:blipFill>
        <p:spPr>
          <a:xfrm>
            <a:off x="0" y="3717032"/>
            <a:ext cx="8953500" cy="3140968"/>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kz-6.jpg"/>
          <p:cNvPicPr>
            <a:picLocks noChangeAspect="1"/>
          </p:cNvPicPr>
          <p:nvPr/>
        </p:nvPicPr>
        <p:blipFill>
          <a:blip r:embed="rId3" cstate="print"/>
          <a:stretch>
            <a:fillRect/>
          </a:stretch>
        </p:blipFill>
        <p:spPr>
          <a:xfrm>
            <a:off x="0" y="980728"/>
            <a:ext cx="9144000" cy="5877272"/>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052736"/>
            <a:ext cx="8712968" cy="707886"/>
          </a:xfrm>
          <a:prstGeom prst="rect">
            <a:avLst/>
          </a:prstGeom>
          <a:noFill/>
        </p:spPr>
        <p:txBody>
          <a:bodyPr wrap="square" rtlCol="0">
            <a:spAutoFit/>
          </a:bodyPr>
          <a:lstStyle/>
          <a:p>
            <a:r>
              <a:rPr lang="ru-RU" sz="2000" dirty="0" smtClean="0"/>
              <a:t>Игра в кёрлинг осуществляется с использованием специального спортивного снаряда, называемого «камень».</a:t>
            </a:r>
            <a:endParaRPr lang="ru-RU" sz="2000" dirty="0"/>
          </a:p>
        </p:txBody>
      </p:sp>
      <p:sp>
        <p:nvSpPr>
          <p:cNvPr id="3" name="TextBox 2"/>
          <p:cNvSpPr txBox="1"/>
          <p:nvPr/>
        </p:nvSpPr>
        <p:spPr>
          <a:xfrm>
            <a:off x="251520" y="2060848"/>
            <a:ext cx="8352928" cy="1692771"/>
          </a:xfrm>
          <a:prstGeom prst="rect">
            <a:avLst/>
          </a:prstGeom>
          <a:noFill/>
        </p:spPr>
        <p:txBody>
          <a:bodyPr wrap="square" rtlCol="0">
            <a:spAutoFit/>
          </a:bodyPr>
          <a:lstStyle/>
          <a:p>
            <a:r>
              <a:rPr lang="ru-RU" sz="2400" i="1" dirty="0" smtClean="0">
                <a:solidFill>
                  <a:schemeClr val="tx2">
                    <a:lumMod val="50000"/>
                  </a:schemeClr>
                </a:solidFill>
              </a:rPr>
              <a:t>Камень</a:t>
            </a:r>
            <a:r>
              <a:rPr lang="ru-RU" sz="2000" dirty="0" smtClean="0"/>
              <a:t> – спортивный снаряд для игры в кёрлинг. Состоит из гранитной основы круглой формы и закреплённой на основе ручкой. Масса камня не должна превышать 19 кг 96 г. Длина окружности гранитной основы камня не должна превышать 91 см 44 мм, высота гранитной основы камня должна составлять не менее 11 см 43 мм. </a:t>
            </a:r>
            <a:endParaRPr lang="ru-RU" sz="2000" dirty="0"/>
          </a:p>
        </p:txBody>
      </p:sp>
      <p:pic>
        <p:nvPicPr>
          <p:cNvPr id="4" name="Рисунок 3" descr="016b0c86-671f-4ec2-9c97-0a6e93c0f938.jpg"/>
          <p:cNvPicPr>
            <a:picLocks noChangeAspect="1"/>
          </p:cNvPicPr>
          <p:nvPr/>
        </p:nvPicPr>
        <p:blipFill>
          <a:blip r:embed="rId3" cstate="print"/>
          <a:stretch>
            <a:fillRect/>
          </a:stretch>
        </p:blipFill>
        <p:spPr>
          <a:xfrm>
            <a:off x="395536" y="3573016"/>
            <a:ext cx="4536504" cy="3284984"/>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326701649_cerling.jpg"/>
          <p:cNvPicPr>
            <a:picLocks noChangeAspect="1"/>
          </p:cNvPicPr>
          <p:nvPr/>
        </p:nvPicPr>
        <p:blipFill>
          <a:blip r:embed="rId2" cstate="print"/>
          <a:stretch>
            <a:fillRect/>
          </a:stretch>
        </p:blipFill>
        <p:spPr>
          <a:xfrm>
            <a:off x="0" y="764704"/>
            <a:ext cx="9144000" cy="6093296"/>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124744"/>
            <a:ext cx="8820472" cy="1569660"/>
          </a:xfrm>
          <a:prstGeom prst="rect">
            <a:avLst/>
          </a:prstGeom>
          <a:noFill/>
        </p:spPr>
        <p:txBody>
          <a:bodyPr wrap="square" rtlCol="0">
            <a:spAutoFit/>
          </a:bodyPr>
          <a:lstStyle/>
          <a:p>
            <a:r>
              <a:rPr lang="ru-RU" dirty="0" smtClean="0"/>
              <a:t> </a:t>
            </a:r>
            <a:r>
              <a:rPr lang="ru-RU" sz="2400" i="1" dirty="0" smtClean="0">
                <a:solidFill>
                  <a:schemeClr val="tx2">
                    <a:lumMod val="50000"/>
                  </a:schemeClr>
                </a:solidFill>
              </a:rPr>
              <a:t>Щетки</a:t>
            </a:r>
            <a:r>
              <a:rPr lang="ru-RU" dirty="0" smtClean="0"/>
              <a:t> - это рабочий инструмент игроков команды, которые после броска камня в сторону дома ожесточенным трением щеток о лед улучшают скольжение, дабы камень без помех достиг заветного круга. </a:t>
            </a:r>
          </a:p>
          <a:p>
            <a:r>
              <a:rPr lang="ru-RU" dirty="0" smtClean="0"/>
              <a:t>В случае, если камень был запущен слишком сильно или с достаточной силой, щетки используются только для корректировки его направления.</a:t>
            </a:r>
            <a:endParaRPr lang="ru-RU" dirty="0"/>
          </a:p>
        </p:txBody>
      </p:sp>
      <p:pic>
        <p:nvPicPr>
          <p:cNvPr id="4" name="Рисунок 3" descr="pbrush.jpg"/>
          <p:cNvPicPr>
            <a:picLocks noChangeAspect="1"/>
          </p:cNvPicPr>
          <p:nvPr/>
        </p:nvPicPr>
        <p:blipFill>
          <a:blip r:embed="rId3" cstate="print"/>
          <a:stretch>
            <a:fillRect/>
          </a:stretch>
        </p:blipFill>
        <p:spPr>
          <a:xfrm>
            <a:off x="395536" y="2924944"/>
            <a:ext cx="4509284" cy="3933056"/>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1640" y="692696"/>
            <a:ext cx="6120680" cy="646331"/>
          </a:xfrm>
          <a:prstGeom prst="rect">
            <a:avLst/>
          </a:prstGeom>
          <a:noFill/>
        </p:spPr>
        <p:txBody>
          <a:bodyPr wrap="square" rtlCol="0">
            <a:spAutoFit/>
          </a:bodyPr>
          <a:lstStyle/>
          <a:p>
            <a:r>
              <a:rPr lang="ru-RU" sz="3600" i="1" dirty="0" smtClean="0">
                <a:solidFill>
                  <a:schemeClr val="tx2">
                    <a:lumMod val="50000"/>
                  </a:schemeClr>
                </a:solidFill>
              </a:rPr>
              <a:t>Правила игры в кёрлинг:</a:t>
            </a:r>
            <a:endParaRPr lang="ru-RU" sz="3600" i="1" dirty="0">
              <a:solidFill>
                <a:schemeClr val="tx2">
                  <a:lumMod val="50000"/>
                </a:schemeClr>
              </a:solidFill>
            </a:endParaRPr>
          </a:p>
        </p:txBody>
      </p:sp>
      <p:sp>
        <p:nvSpPr>
          <p:cNvPr id="4" name="TextBox 3"/>
          <p:cNvSpPr txBox="1"/>
          <p:nvPr/>
        </p:nvSpPr>
        <p:spPr>
          <a:xfrm>
            <a:off x="179512" y="1772816"/>
            <a:ext cx="8964488" cy="707886"/>
          </a:xfrm>
          <a:prstGeom prst="rect">
            <a:avLst/>
          </a:prstGeom>
          <a:noFill/>
        </p:spPr>
        <p:txBody>
          <a:bodyPr wrap="square" rtlCol="0">
            <a:spAutoFit/>
          </a:bodyPr>
          <a:lstStyle/>
          <a:p>
            <a:r>
              <a:rPr lang="ru-RU" sz="2000" dirty="0" smtClean="0"/>
              <a:t>В игре участвуют две команды по 4 человека. </a:t>
            </a:r>
          </a:p>
          <a:p>
            <a:r>
              <a:rPr lang="ru-RU" sz="2000" dirty="0" smtClean="0"/>
              <a:t>Игра состоит из 10 независимых периодов, так называемых </a:t>
            </a:r>
            <a:r>
              <a:rPr lang="ru-RU" sz="2000" i="1" dirty="0" err="1" smtClean="0"/>
              <a:t>эндов</a:t>
            </a:r>
            <a:r>
              <a:rPr lang="ru-RU" sz="2000" dirty="0" smtClean="0"/>
              <a:t> (</a:t>
            </a:r>
            <a:r>
              <a:rPr lang="ru-RU" sz="2000" dirty="0" err="1" smtClean="0"/>
              <a:t>end</a:t>
            </a:r>
            <a:r>
              <a:rPr lang="ru-RU" sz="2000" dirty="0" smtClean="0"/>
              <a:t>).</a:t>
            </a:r>
            <a:endParaRPr lang="ru-RU" sz="2000" dirty="0"/>
          </a:p>
        </p:txBody>
      </p:sp>
      <p:sp>
        <p:nvSpPr>
          <p:cNvPr id="11" name="TextBox 10"/>
          <p:cNvSpPr txBox="1"/>
          <p:nvPr/>
        </p:nvSpPr>
        <p:spPr>
          <a:xfrm>
            <a:off x="179512" y="2996952"/>
            <a:ext cx="8748464" cy="2554545"/>
          </a:xfrm>
          <a:prstGeom prst="rect">
            <a:avLst/>
          </a:prstGeom>
          <a:noFill/>
        </p:spPr>
        <p:txBody>
          <a:bodyPr wrap="square" rtlCol="0">
            <a:spAutoFit/>
          </a:bodyPr>
          <a:lstStyle/>
          <a:p>
            <a:r>
              <a:rPr lang="ru-RU" sz="2000" dirty="0" smtClean="0"/>
              <a:t>В течение одного </a:t>
            </a:r>
            <a:r>
              <a:rPr lang="ru-RU" sz="2000" dirty="0" err="1" smtClean="0"/>
              <a:t>энда</a:t>
            </a:r>
            <a:r>
              <a:rPr lang="ru-RU" sz="2000" dirty="0" smtClean="0"/>
              <a:t> команды по очереди выпускают по 8 камней. </a:t>
            </a:r>
          </a:p>
          <a:p>
            <a:r>
              <a:rPr lang="ru-RU" sz="2000" dirty="0" smtClean="0"/>
              <a:t>При розыгрыше камня игрок отталкивается от стартовой колодки и разгоняет по льду камень.</a:t>
            </a:r>
          </a:p>
          <a:p>
            <a:r>
              <a:rPr lang="ru-RU" sz="2000" dirty="0" smtClean="0"/>
              <a:t> При этом он пытается либо добиться остановки камня в определённом месте, либо выбить из зачётной зоны камни противников, в зависимости от текущей тактической цели. </a:t>
            </a:r>
          </a:p>
          <a:p>
            <a:r>
              <a:rPr lang="ru-RU" sz="2000" dirty="0" smtClean="0"/>
              <a:t>Другие игроки команды могут с помощью специальных щёток тереть лёд перед камнем, тем самым слегка подправляя его движение.</a:t>
            </a:r>
            <a:endParaRPr lang="ru-RU" sz="2000"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180318.jpg"/>
          <p:cNvPicPr>
            <a:picLocks noChangeAspect="1"/>
          </p:cNvPicPr>
          <p:nvPr/>
        </p:nvPicPr>
        <p:blipFill>
          <a:blip r:embed="rId3" cstate="print"/>
          <a:stretch>
            <a:fillRect/>
          </a:stretch>
        </p:blipFill>
        <p:spPr>
          <a:xfrm>
            <a:off x="1" y="1"/>
            <a:ext cx="4566032" cy="3429000"/>
          </a:xfrm>
          <a:prstGeom prst="rect">
            <a:avLst/>
          </a:prstGeom>
          <a:ln>
            <a:noFill/>
          </a:ln>
          <a:effectLst>
            <a:softEdge rad="112500"/>
          </a:effectLst>
        </p:spPr>
      </p:pic>
      <p:pic>
        <p:nvPicPr>
          <p:cNvPr id="3" name="Рисунок 2" descr="post-3-12671621442212.jpg"/>
          <p:cNvPicPr>
            <a:picLocks noChangeAspect="1"/>
          </p:cNvPicPr>
          <p:nvPr/>
        </p:nvPicPr>
        <p:blipFill>
          <a:blip r:embed="rId4" cstate="print"/>
          <a:stretch>
            <a:fillRect/>
          </a:stretch>
        </p:blipFill>
        <p:spPr>
          <a:xfrm>
            <a:off x="3707904" y="260648"/>
            <a:ext cx="5238750" cy="3495675"/>
          </a:xfrm>
          <a:prstGeom prst="rect">
            <a:avLst/>
          </a:prstGeom>
          <a:ln>
            <a:noFill/>
          </a:ln>
          <a:effectLst>
            <a:softEdge rad="112500"/>
          </a:effectLst>
        </p:spPr>
      </p:pic>
      <p:pic>
        <p:nvPicPr>
          <p:cNvPr id="4" name="Рисунок 3" descr="пааоп.jpg"/>
          <p:cNvPicPr>
            <a:picLocks noChangeAspect="1"/>
          </p:cNvPicPr>
          <p:nvPr/>
        </p:nvPicPr>
        <p:blipFill>
          <a:blip r:embed="rId5" cstate="print"/>
          <a:stretch>
            <a:fillRect/>
          </a:stretch>
        </p:blipFill>
        <p:spPr>
          <a:xfrm>
            <a:off x="-1" y="3140968"/>
            <a:ext cx="4959021" cy="3717032"/>
          </a:xfrm>
          <a:prstGeom prst="rect">
            <a:avLst/>
          </a:prstGeom>
          <a:ln>
            <a:noFill/>
          </a:ln>
          <a:effectLst>
            <a:softEdge rad="112500"/>
          </a:effectLst>
        </p:spPr>
      </p:pic>
      <p:pic>
        <p:nvPicPr>
          <p:cNvPr id="5" name="Рисунок 4" descr="curling.jpg"/>
          <p:cNvPicPr>
            <a:picLocks noChangeAspect="1"/>
          </p:cNvPicPr>
          <p:nvPr/>
        </p:nvPicPr>
        <p:blipFill>
          <a:blip r:embed="rId6" cstate="print"/>
          <a:stretch>
            <a:fillRect/>
          </a:stretch>
        </p:blipFill>
        <p:spPr>
          <a:xfrm>
            <a:off x="3995935" y="3212977"/>
            <a:ext cx="5148065" cy="3645024"/>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197</TotalTime>
  <Words>836</Words>
  <Application>Microsoft Office PowerPoint</Application>
  <PresentationFormat>Экран (4:3)</PresentationFormat>
  <Paragraphs>61</Paragraphs>
  <Slides>17</Slides>
  <Notes>7</Notes>
  <HiddenSlides>0</HiddenSlides>
  <MMClips>1</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Люба</dc:creator>
  <cp:lastModifiedBy>1</cp:lastModifiedBy>
  <cp:revision>21</cp:revision>
  <dcterms:created xsi:type="dcterms:W3CDTF">2013-02-11T13:50:31Z</dcterms:created>
  <dcterms:modified xsi:type="dcterms:W3CDTF">2013-02-11T17:25:12Z</dcterms:modified>
</cp:coreProperties>
</file>