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68" r:id="rId3"/>
    <p:sldId id="257" r:id="rId4"/>
    <p:sldId id="258" r:id="rId5"/>
    <p:sldId id="259" r:id="rId6"/>
    <p:sldId id="260" r:id="rId7"/>
    <p:sldId id="261" r:id="rId8"/>
    <p:sldId id="262" r:id="rId9"/>
    <p:sldId id="263" r:id="rId10"/>
    <p:sldId id="264" r:id="rId11"/>
    <p:sldId id="265" r:id="rId12"/>
    <p:sldId id="270" r:id="rId13"/>
    <p:sldId id="271"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8" d="100"/>
          <a:sy n="98" d="100"/>
        </p:scale>
        <p:origin x="-576" y="11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6D36D97E-64E0-4DEA-A6C8-27B8B9DD7867}" type="datetimeFigureOut">
              <a:rPr lang="ru-RU" smtClean="0"/>
              <a:pPr/>
              <a:t>10.01.2015</a:t>
            </a:fld>
            <a:endParaRPr lang="ru-RU"/>
          </a:p>
        </p:txBody>
      </p:sp>
      <p:sp>
        <p:nvSpPr>
          <p:cNvPr id="16" name="Номер слайда 15"/>
          <p:cNvSpPr>
            <a:spLocks noGrp="1"/>
          </p:cNvSpPr>
          <p:nvPr>
            <p:ph type="sldNum" sz="quarter" idx="11"/>
          </p:nvPr>
        </p:nvSpPr>
        <p:spPr/>
        <p:txBody>
          <a:bodyPr/>
          <a:lstStyle/>
          <a:p>
            <a:fld id="{A0A23352-A3B5-4A23-87DB-FCA44805CAE7}"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D36D97E-64E0-4DEA-A6C8-27B8B9DD7867}" type="datetimeFigureOut">
              <a:rPr lang="ru-RU" smtClean="0"/>
              <a:pPr/>
              <a:t>10.01.2015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A23352-A3B5-4A23-87DB-FCA44805CAE7}" type="slidenum">
              <a:rPr lang="ru-RU" smtClean="0"/>
              <a:pPr/>
              <a:t>‹#›</a:t>
            </a:fld>
            <a:endParaRPr lang="ru-R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D36D97E-64E0-4DEA-A6C8-27B8B9DD7867}" type="datetimeFigureOut">
              <a:rPr lang="ru-RU" smtClean="0"/>
              <a:pPr/>
              <a:t>10.01.2015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A23352-A3B5-4A23-87DB-FCA44805CAE7}" type="slidenum">
              <a:rPr lang="ru-RU" smtClean="0"/>
              <a:pPr/>
              <a:t>‹#›</a:t>
            </a:fld>
            <a:endParaRPr lang="ru-RU"/>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6D36D97E-64E0-4DEA-A6C8-27B8B9DD7867}" type="datetimeFigureOut">
              <a:rPr lang="ru-RU" smtClean="0"/>
              <a:pPr/>
              <a:t>10.01.2015</a:t>
            </a:fld>
            <a:endParaRPr lang="ru-RU"/>
          </a:p>
        </p:txBody>
      </p:sp>
      <p:sp>
        <p:nvSpPr>
          <p:cNvPr id="15" name="Номер слайда 14"/>
          <p:cNvSpPr>
            <a:spLocks noGrp="1"/>
          </p:cNvSpPr>
          <p:nvPr>
            <p:ph type="sldNum" sz="quarter" idx="15"/>
          </p:nvPr>
        </p:nvSpPr>
        <p:spPr/>
        <p:txBody>
          <a:bodyPr/>
          <a:lstStyle>
            <a:lvl1pPr algn="ctr">
              <a:defRPr/>
            </a:lvl1pPr>
          </a:lstStyle>
          <a:p>
            <a:fld id="{A0A23352-A3B5-4A23-87DB-FCA44805CAE7}"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6D36D97E-64E0-4DEA-A6C8-27B8B9DD7867}" type="datetimeFigureOut">
              <a:rPr lang="ru-RU" smtClean="0"/>
              <a:pPr/>
              <a:t>10.01.2015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A23352-A3B5-4A23-87DB-FCA44805CAE7}"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6D36D97E-64E0-4DEA-A6C8-27B8B9DD7867}" type="datetimeFigureOut">
              <a:rPr lang="ru-RU" smtClean="0"/>
              <a:pPr/>
              <a:t>10.01.2015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A23352-A3B5-4A23-87DB-FCA44805CAE7}"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A0A23352-A3B5-4A23-87DB-FCA44805CAE7}"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6D36D97E-64E0-4DEA-A6C8-27B8B9DD7867}" type="datetimeFigureOut">
              <a:rPr lang="ru-RU" smtClean="0"/>
              <a:pPr/>
              <a:t>10.01.2015</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6D36D97E-64E0-4DEA-A6C8-27B8B9DD7867}" type="datetimeFigureOut">
              <a:rPr lang="ru-RU" smtClean="0"/>
              <a:pPr/>
              <a:t>10.01.2015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0A23352-A3B5-4A23-87DB-FCA44805CAE7}"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D36D97E-64E0-4DEA-A6C8-27B8B9DD7867}" type="datetimeFigureOut">
              <a:rPr lang="ru-RU" smtClean="0"/>
              <a:pPr/>
              <a:t>10.01.2015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0A23352-A3B5-4A23-87DB-FCA44805CAE7}" type="slidenum">
              <a:rPr lang="ru-RU" smtClean="0"/>
              <a:pPr/>
              <a:t>‹#›</a:t>
            </a:fld>
            <a:endParaRPr lang="ru-RU"/>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6D36D97E-64E0-4DEA-A6C8-27B8B9DD7867}" type="datetimeFigureOut">
              <a:rPr lang="ru-RU" smtClean="0"/>
              <a:pPr/>
              <a:t>10.01.2015</a:t>
            </a:fld>
            <a:endParaRPr lang="ru-RU"/>
          </a:p>
        </p:txBody>
      </p:sp>
      <p:sp>
        <p:nvSpPr>
          <p:cNvPr id="9" name="Номер слайда 8"/>
          <p:cNvSpPr>
            <a:spLocks noGrp="1"/>
          </p:cNvSpPr>
          <p:nvPr>
            <p:ph type="sldNum" sz="quarter" idx="15"/>
          </p:nvPr>
        </p:nvSpPr>
        <p:spPr/>
        <p:txBody>
          <a:bodyPr/>
          <a:lstStyle/>
          <a:p>
            <a:fld id="{A0A23352-A3B5-4A23-87DB-FCA44805CAE7}"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6D36D97E-64E0-4DEA-A6C8-27B8B9DD7867}" type="datetimeFigureOut">
              <a:rPr lang="ru-RU" smtClean="0"/>
              <a:pPr/>
              <a:t>10.01.2015</a:t>
            </a:fld>
            <a:endParaRPr lang="ru-RU"/>
          </a:p>
        </p:txBody>
      </p:sp>
      <p:sp>
        <p:nvSpPr>
          <p:cNvPr id="9" name="Номер слайда 8"/>
          <p:cNvSpPr>
            <a:spLocks noGrp="1"/>
          </p:cNvSpPr>
          <p:nvPr>
            <p:ph type="sldNum" sz="quarter" idx="11"/>
          </p:nvPr>
        </p:nvSpPr>
        <p:spPr/>
        <p:txBody>
          <a:bodyPr/>
          <a:lstStyle/>
          <a:p>
            <a:fld id="{A0A23352-A3B5-4A23-87DB-FCA44805CAE7}"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6D36D97E-64E0-4DEA-A6C8-27B8B9DD7867}" type="datetimeFigureOut">
              <a:rPr lang="ru-RU" smtClean="0"/>
              <a:pPr/>
              <a:t>10.01.2015</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A0A23352-A3B5-4A23-87DB-FCA44805CAE7}"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716016" y="2636912"/>
            <a:ext cx="3970784" cy="3459088"/>
          </a:xfrm>
        </p:spPr>
        <p:txBody>
          <a:bodyPr>
            <a:normAutofit/>
          </a:bodyPr>
          <a:lstStyle/>
          <a:p>
            <a:pPr algn="ctr"/>
            <a:r>
              <a:rPr lang="ru-RU" dirty="0" smtClean="0">
                <a:solidFill>
                  <a:schemeClr val="bg2">
                    <a:lumMod val="40000"/>
                    <a:lumOff val="60000"/>
                  </a:schemeClr>
                </a:solidFill>
              </a:rPr>
              <a:t>Презентация</a:t>
            </a:r>
            <a:endParaRPr lang="en-US" dirty="0" smtClean="0">
              <a:solidFill>
                <a:schemeClr val="bg2">
                  <a:lumMod val="40000"/>
                  <a:lumOff val="60000"/>
                </a:schemeClr>
              </a:solidFill>
            </a:endParaRPr>
          </a:p>
          <a:p>
            <a:pPr algn="ctr"/>
            <a:r>
              <a:rPr lang="ru-RU" dirty="0" smtClean="0">
                <a:solidFill>
                  <a:schemeClr val="bg2">
                    <a:lumMod val="40000"/>
                    <a:lumOff val="60000"/>
                  </a:schemeClr>
                </a:solidFill>
              </a:rPr>
              <a:t>Учитель географии и биологии</a:t>
            </a:r>
            <a:endParaRPr lang="ru-RU" dirty="0" smtClean="0">
              <a:solidFill>
                <a:schemeClr val="bg2">
                  <a:lumMod val="40000"/>
                  <a:lumOff val="60000"/>
                </a:schemeClr>
              </a:solidFill>
            </a:endParaRPr>
          </a:p>
          <a:p>
            <a:pPr algn="ctr"/>
            <a:r>
              <a:rPr lang="ru-RU" dirty="0" smtClean="0">
                <a:solidFill>
                  <a:schemeClr val="bg2">
                    <a:lumMod val="40000"/>
                    <a:lumOff val="60000"/>
                  </a:schemeClr>
                </a:solidFill>
              </a:rPr>
              <a:t>МАОУ </a:t>
            </a:r>
            <a:r>
              <a:rPr lang="ru-RU" dirty="0" smtClean="0">
                <a:solidFill>
                  <a:schemeClr val="bg2">
                    <a:lumMod val="40000"/>
                    <a:lumOff val="60000"/>
                  </a:schemeClr>
                </a:solidFill>
              </a:rPr>
              <a:t>гимназии №69       г.Липецка</a:t>
            </a:r>
          </a:p>
          <a:p>
            <a:pPr algn="ctr">
              <a:buNone/>
            </a:pPr>
            <a:r>
              <a:rPr lang="ru-RU" dirty="0" err="1" smtClean="0">
                <a:solidFill>
                  <a:schemeClr val="bg2">
                    <a:lumMod val="40000"/>
                    <a:lumOff val="60000"/>
                  </a:schemeClr>
                </a:solidFill>
              </a:rPr>
              <a:t>Знаменщикова</a:t>
            </a:r>
            <a:r>
              <a:rPr lang="ru-RU" dirty="0" smtClean="0">
                <a:solidFill>
                  <a:schemeClr val="bg2">
                    <a:lumMod val="40000"/>
                    <a:lumOff val="60000"/>
                  </a:schemeClr>
                </a:solidFill>
              </a:rPr>
              <a:t> Галина М</a:t>
            </a:r>
            <a:r>
              <a:rPr lang="ru-RU" dirty="0" smtClean="0">
                <a:solidFill>
                  <a:schemeClr val="bg2">
                    <a:lumMod val="40000"/>
                    <a:lumOff val="60000"/>
                  </a:schemeClr>
                </a:solidFill>
              </a:rPr>
              <a:t>ихайловна</a:t>
            </a:r>
            <a:endParaRPr lang="ru-RU" dirty="0" smtClean="0">
              <a:solidFill>
                <a:schemeClr val="bg2">
                  <a:lumMod val="40000"/>
                  <a:lumOff val="60000"/>
                </a:schemeClr>
              </a:solidFill>
            </a:endParaRPr>
          </a:p>
          <a:p>
            <a:pPr algn="ctr"/>
            <a:endParaRPr lang="ru-RU" dirty="0">
              <a:solidFill>
                <a:schemeClr val="bg2">
                  <a:lumMod val="40000"/>
                  <a:lumOff val="60000"/>
                </a:schemeClr>
              </a:solidFill>
            </a:endParaRPr>
          </a:p>
        </p:txBody>
      </p:sp>
      <p:sp>
        <p:nvSpPr>
          <p:cNvPr id="3" name="Заголовок 2"/>
          <p:cNvSpPr>
            <a:spLocks noGrp="1"/>
          </p:cNvSpPr>
          <p:nvPr>
            <p:ph type="title"/>
          </p:nvPr>
        </p:nvSpPr>
        <p:spPr/>
        <p:txBody>
          <a:bodyPr>
            <a:normAutofit fontScale="90000"/>
          </a:bodyPr>
          <a:lstStyle/>
          <a:p>
            <a:r>
              <a:rPr lang="ru-RU" dirty="0" smtClean="0">
                <a:solidFill>
                  <a:schemeClr val="bg2">
                    <a:lumMod val="60000"/>
                    <a:lumOff val="40000"/>
                  </a:schemeClr>
                </a:solidFill>
              </a:rPr>
              <a:t>           </a:t>
            </a:r>
            <a:r>
              <a:rPr lang="ru-RU" dirty="0" smtClean="0">
                <a:solidFill>
                  <a:schemeClr val="bg2">
                    <a:lumMod val="40000"/>
                    <a:lumOff val="60000"/>
                  </a:schemeClr>
                </a:solidFill>
              </a:rPr>
              <a:t>ЛЕКАРСТВЕННЫЕ РАСТЕНИЯ</a:t>
            </a:r>
            <a:endParaRPr lang="ru-RU" dirty="0">
              <a:solidFill>
                <a:schemeClr val="bg2">
                  <a:lumMod val="40000"/>
                  <a:lumOff val="60000"/>
                </a:schemeClr>
              </a:solidFill>
            </a:endParaRPr>
          </a:p>
        </p:txBody>
      </p:sp>
      <p:pic>
        <p:nvPicPr>
          <p:cNvPr id="1026" name="Picture 2" descr="C:\Users\2\Desktop\146_1237370160_zm__020 АПТЕКА.jpg"/>
          <p:cNvPicPr>
            <a:picLocks noChangeAspect="1" noChangeArrowheads="1"/>
          </p:cNvPicPr>
          <p:nvPr/>
        </p:nvPicPr>
        <p:blipFill>
          <a:blip r:embed="rId2" cstate="print"/>
          <a:srcRect/>
          <a:stretch>
            <a:fillRect/>
          </a:stretch>
        </p:blipFill>
        <p:spPr bwMode="auto">
          <a:xfrm>
            <a:off x="827584" y="1855516"/>
            <a:ext cx="3888432" cy="3888432"/>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707904" y="1412776"/>
            <a:ext cx="4978896" cy="4683224"/>
          </a:xfrm>
        </p:spPr>
        <p:txBody>
          <a:bodyPr>
            <a:normAutofit fontScale="77500" lnSpcReduction="20000"/>
          </a:bodyPr>
          <a:lstStyle/>
          <a:p>
            <a:r>
              <a:rPr lang="ru-RU" dirty="0" smtClean="0">
                <a:latin typeface="Times New Roman" pitchFamily="18" charset="0"/>
                <a:cs typeface="Times New Roman" pitchFamily="18" charset="0"/>
              </a:rPr>
              <a:t> Препараты хвоща полевого проявляют кровоостанавливающие, противовоспалительные и особенно диуретические свойства.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Кремний, который содержится в хвоще в виде кремниевой кислоты, активно участвует в построении костной системы, соединительной ткани, кровеносных сосудов, в различных метаболических процессах. Также, хвощ способствует выведению свинца из организма.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Препараты хвоща широко применяются как наружное средство. Настоем делают полоскания при хроническом тонзиллите, </a:t>
            </a:r>
            <a:r>
              <a:rPr lang="ru-RU" dirty="0" err="1" smtClean="0">
                <a:latin typeface="Times New Roman" pitchFamily="18" charset="0"/>
                <a:cs typeface="Times New Roman" pitchFamily="18" charset="0"/>
              </a:rPr>
              <a:t>афтозном</a:t>
            </a:r>
            <a:r>
              <a:rPr lang="ru-RU" dirty="0" smtClean="0">
                <a:latin typeface="Times New Roman" pitchFamily="18" charset="0"/>
                <a:cs typeface="Times New Roman" pitchFamily="18" charset="0"/>
              </a:rPr>
              <a:t> и язвенном стоматитах. </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ru-RU" dirty="0" smtClean="0">
                <a:solidFill>
                  <a:schemeClr val="bg2">
                    <a:lumMod val="60000"/>
                    <a:lumOff val="40000"/>
                  </a:schemeClr>
                </a:solidFill>
              </a:rPr>
              <a:t>                   </a:t>
            </a:r>
            <a:r>
              <a:rPr lang="ru-RU" dirty="0" smtClean="0">
                <a:solidFill>
                  <a:schemeClr val="bg2">
                    <a:lumMod val="60000"/>
                    <a:lumOff val="40000"/>
                  </a:schemeClr>
                </a:solidFill>
                <a:latin typeface="Times New Roman" pitchFamily="18" charset="0"/>
                <a:cs typeface="Times New Roman" pitchFamily="18" charset="0"/>
              </a:rPr>
              <a:t>Хвощ полевой</a:t>
            </a:r>
            <a:endParaRPr lang="ru-RU" dirty="0">
              <a:solidFill>
                <a:schemeClr val="bg2">
                  <a:lumMod val="60000"/>
                  <a:lumOff val="40000"/>
                </a:schemeClr>
              </a:solidFill>
              <a:latin typeface="Times New Roman" pitchFamily="18" charset="0"/>
              <a:cs typeface="Times New Roman" pitchFamily="18" charset="0"/>
            </a:endParaRPr>
          </a:p>
        </p:txBody>
      </p:sp>
      <p:pic>
        <p:nvPicPr>
          <p:cNvPr id="9218" name="Picture 2" descr="C:\Users\2\Desktop\h01 хвощ.jpg"/>
          <p:cNvPicPr>
            <a:picLocks noChangeAspect="1" noChangeArrowheads="1"/>
          </p:cNvPicPr>
          <p:nvPr/>
        </p:nvPicPr>
        <p:blipFill>
          <a:blip r:embed="rId2" cstate="print"/>
          <a:srcRect/>
          <a:stretch>
            <a:fillRect/>
          </a:stretch>
        </p:blipFill>
        <p:spPr bwMode="auto">
          <a:xfrm>
            <a:off x="395536" y="2060848"/>
            <a:ext cx="3429000" cy="3209032"/>
          </a:xfrm>
          <a:prstGeom prst="rect">
            <a:avLst/>
          </a:prstGeom>
          <a:noFill/>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347864" y="1340768"/>
            <a:ext cx="5338936" cy="4755232"/>
          </a:xfrm>
        </p:spPr>
        <p:txBody>
          <a:bodyPr>
            <a:normAutofit fontScale="77500" lnSpcReduction="20000"/>
          </a:bodyPr>
          <a:lstStyle/>
          <a:p>
            <a:r>
              <a:rPr lang="ru-RU" dirty="0" smtClean="0">
                <a:latin typeface="Times New Roman" pitchFamily="18" charset="0"/>
                <a:cs typeface="Times New Roman" pitchFamily="18" charset="0"/>
              </a:rPr>
              <a:t>Трава горца птичьего препятствует образованию мочевых камней (действие соединений кремниевой кислоты), которые в значительных концентрациях выводятся с мочой. Дубильные вещества, обладающие </a:t>
            </a:r>
            <a:r>
              <a:rPr lang="ru-RU" dirty="0" err="1" smtClean="0">
                <a:latin typeface="Times New Roman" pitchFamily="18" charset="0"/>
                <a:cs typeface="Times New Roman" pitchFamily="18" charset="0"/>
              </a:rPr>
              <a:t>антимикробными</a:t>
            </a:r>
            <a:r>
              <a:rPr lang="ru-RU" dirty="0" smtClean="0">
                <a:latin typeface="Times New Roman" pitchFamily="18" charset="0"/>
                <a:cs typeface="Times New Roman" pitchFamily="18" charset="0"/>
              </a:rPr>
              <a:t>, противовоспалительными и вяжущими свойствами положительно влияют на функцию желудочно-кишечного тракта.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В научной медицине траву спорыша применяют как вяжущее, общеукрепляющее и диуретическое средство. В народной медицине это растение имеет более широкое применение. Как вяжущее, гипотензивное, кровоостанавливающее, в том числе при геморроидальных и маточных кровотечениях, как витаминное средство</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ru-RU" dirty="0" smtClean="0">
                <a:solidFill>
                  <a:schemeClr val="tx1">
                    <a:lumMod val="75000"/>
                  </a:schemeClr>
                </a:solidFill>
              </a:rPr>
              <a:t>                   Горец птичий       </a:t>
            </a:r>
            <a:endParaRPr lang="ru-RU" dirty="0">
              <a:solidFill>
                <a:schemeClr val="tx1">
                  <a:lumMod val="75000"/>
                </a:schemeClr>
              </a:solidFill>
            </a:endParaRPr>
          </a:p>
        </p:txBody>
      </p:sp>
      <p:pic>
        <p:nvPicPr>
          <p:cNvPr id="10242" name="Picture 2" descr="C:\Users\2\Desktop\g02 горец.jpg"/>
          <p:cNvPicPr>
            <a:picLocks noChangeAspect="1" noChangeArrowheads="1"/>
          </p:cNvPicPr>
          <p:nvPr/>
        </p:nvPicPr>
        <p:blipFill>
          <a:blip r:embed="rId2" cstate="print"/>
          <a:srcRect/>
          <a:stretch>
            <a:fillRect/>
          </a:stretch>
        </p:blipFill>
        <p:spPr bwMode="auto">
          <a:xfrm>
            <a:off x="611560" y="1556792"/>
            <a:ext cx="2808312" cy="4320536"/>
          </a:xfrm>
          <a:prstGeom prst="rect">
            <a:avLst/>
          </a:prstGeom>
          <a:noFill/>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419872" y="1556792"/>
            <a:ext cx="5266928" cy="4539208"/>
          </a:xfrm>
        </p:spPr>
        <p:txBody>
          <a:bodyPr>
            <a:normAutofit fontScale="25000" lnSpcReduction="20000"/>
          </a:bodyPr>
          <a:lstStyle/>
          <a:p>
            <a:r>
              <a:rPr lang="ru-RU" sz="7200" dirty="0" smtClean="0">
                <a:latin typeface="Times New Roman" pitchFamily="18" charset="0"/>
                <a:cs typeface="Times New Roman" pitchFamily="18" charset="0"/>
              </a:rPr>
              <a:t>Береза  дает целый ряд лекарственных продуктов: березовые почки, молодые листья, березовый сок, березовый деготь и уголь.</a:t>
            </a:r>
          </a:p>
          <a:p>
            <a:r>
              <a:rPr lang="ru-RU" sz="7200" dirty="0" smtClean="0">
                <a:latin typeface="Times New Roman" pitchFamily="18" charset="0"/>
                <a:cs typeface="Times New Roman" pitchFamily="18" charset="0"/>
              </a:rPr>
              <a:t>Собирают почки до набухания и раскрытия почечных чешуй на вырубках в лесхозах вместе с ветками, которые сушат на холоде. Высушенные почки обмолачивают.</a:t>
            </a:r>
          </a:p>
          <a:p>
            <a:r>
              <a:rPr lang="ru-RU" sz="7200" dirty="0" smtClean="0">
                <a:latin typeface="Times New Roman" pitchFamily="18" charset="0"/>
                <a:cs typeface="Times New Roman" pitchFamily="18" charset="0"/>
              </a:rPr>
              <a:t>Березовые почки целебны от многих болезней, настои их применяют как желчегонное, а отварами лечат застарелые раны и экземы. Ранней весной береза щедра на сладкий, несравненный по вкусу прозрачный сок. Его пьют как витаминное средство. При сухой перегонке дерева получают деготь и уголь. Деготь употребляют как наружное дезинфицирующее средство. Уголь в виде порошка или таблеток «Карболен» — при метеоризме. В народной медицине листья березы употребляют от нарывов, прикладывая их наружной стороной к больному месту, а внутренней стороной — при порезах.</a:t>
            </a:r>
          </a:p>
          <a:p>
            <a:endParaRPr lang="ru-RU" dirty="0" smtClean="0"/>
          </a:p>
          <a:p>
            <a:r>
              <a:rPr lang="ru-RU" dirty="0" smtClean="0"/>
              <a:t/>
            </a:r>
            <a:br>
              <a:rPr lang="ru-RU" dirty="0" smtClean="0"/>
            </a:br>
            <a:endParaRPr lang="ru-RU" dirty="0"/>
          </a:p>
        </p:txBody>
      </p:sp>
      <p:sp>
        <p:nvSpPr>
          <p:cNvPr id="3" name="Заголовок 2"/>
          <p:cNvSpPr>
            <a:spLocks noGrp="1"/>
          </p:cNvSpPr>
          <p:nvPr>
            <p:ph type="title"/>
          </p:nvPr>
        </p:nvSpPr>
        <p:spPr/>
        <p:txBody>
          <a:bodyPr/>
          <a:lstStyle/>
          <a:p>
            <a:r>
              <a:rPr lang="ru-RU" dirty="0" smtClean="0">
                <a:latin typeface="Times New Roman" pitchFamily="18" charset="0"/>
                <a:cs typeface="Times New Roman" pitchFamily="18" charset="0"/>
              </a:rPr>
              <a:t>                          Береза </a:t>
            </a:r>
            <a:endParaRPr lang="ru-RU" dirty="0">
              <a:latin typeface="Times New Roman" pitchFamily="18" charset="0"/>
              <a:cs typeface="Times New Roman" pitchFamily="18" charset="0"/>
            </a:endParaRPr>
          </a:p>
        </p:txBody>
      </p:sp>
      <p:pic>
        <p:nvPicPr>
          <p:cNvPr id="1026" name="Picture 2" descr="C:\Users\2\Desktop\berbor береза.jpg"/>
          <p:cNvPicPr>
            <a:picLocks noChangeAspect="1" noChangeArrowheads="1"/>
          </p:cNvPicPr>
          <p:nvPr/>
        </p:nvPicPr>
        <p:blipFill>
          <a:blip r:embed="rId2" cstate="print"/>
          <a:srcRect/>
          <a:stretch>
            <a:fillRect/>
          </a:stretch>
        </p:blipFill>
        <p:spPr bwMode="auto">
          <a:xfrm>
            <a:off x="323528" y="1412776"/>
            <a:ext cx="3171676" cy="4871694"/>
          </a:xfrm>
          <a:prstGeom prst="rect">
            <a:avLst/>
          </a:prstGeom>
          <a:noFill/>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707904" y="1484784"/>
            <a:ext cx="5122912" cy="4683224"/>
          </a:xfrm>
        </p:spPr>
        <p:txBody>
          <a:bodyPr>
            <a:normAutofit fontScale="85000" lnSpcReduction="20000"/>
          </a:bodyPr>
          <a:lstStyle/>
          <a:p>
            <a:r>
              <a:rPr lang="ru-RU" dirty="0" smtClean="0">
                <a:latin typeface="Times New Roman" pitchFamily="18" charset="0"/>
                <a:cs typeface="Times New Roman" pitchFamily="18" charset="0"/>
              </a:rPr>
              <a:t>Ягоды и листья брусники содержат витамин С, каротин, дубильные вещества и органические кислоты. В медицине ягоду брусники часто рекомендуют при авитаминозах, гастритах с пониженной кислотностью желудочного сока, при повышенном кровяном давлении.</a:t>
            </a:r>
          </a:p>
          <a:p>
            <a:r>
              <a:rPr lang="ru-RU" dirty="0" smtClean="0">
                <a:latin typeface="Times New Roman" pitchFamily="18" charset="0"/>
                <a:cs typeface="Times New Roman" pitchFamily="18" charset="0"/>
              </a:rPr>
              <a:t>В народной медицине применяют листья брусники, собранные весной до цветения и осенью одновременно с ягодами. Листья собирать нужно не более чем с одной трети веток кустарника, сушить в тени. Ягоды собирают по мере созревания</a:t>
            </a:r>
            <a:r>
              <a:rPr lang="ru-RU" dirty="0" smtClean="0"/>
              <a:t>.</a:t>
            </a:r>
            <a:endParaRPr lang="ru-RU" dirty="0"/>
          </a:p>
        </p:txBody>
      </p:sp>
      <p:sp>
        <p:nvSpPr>
          <p:cNvPr id="3" name="Заголовок 2"/>
          <p:cNvSpPr>
            <a:spLocks noGrp="1"/>
          </p:cNvSpPr>
          <p:nvPr>
            <p:ph type="title"/>
          </p:nvPr>
        </p:nvSpPr>
        <p:spPr/>
        <p:txBody>
          <a:bodyPr/>
          <a:lstStyle/>
          <a:p>
            <a:r>
              <a:rPr lang="ru-RU" dirty="0" smtClean="0">
                <a:solidFill>
                  <a:srgbClr val="C00000"/>
                </a:solidFill>
                <a:latin typeface="Times New Roman" pitchFamily="18" charset="0"/>
                <a:cs typeface="Times New Roman" pitchFamily="18" charset="0"/>
              </a:rPr>
              <a:t>                     Брусника </a:t>
            </a:r>
            <a:endParaRPr lang="ru-RU" dirty="0">
              <a:solidFill>
                <a:srgbClr val="C00000"/>
              </a:solidFill>
              <a:latin typeface="Times New Roman" pitchFamily="18" charset="0"/>
              <a:cs typeface="Times New Roman" pitchFamily="18" charset="0"/>
            </a:endParaRPr>
          </a:p>
        </p:txBody>
      </p:sp>
      <p:pic>
        <p:nvPicPr>
          <p:cNvPr id="2050" name="Picture 2" descr="C:\Users\2\Desktop\cowberry брусника.jpg"/>
          <p:cNvPicPr>
            <a:picLocks noChangeAspect="1" noChangeArrowheads="1"/>
          </p:cNvPicPr>
          <p:nvPr/>
        </p:nvPicPr>
        <p:blipFill>
          <a:blip r:embed="rId2" cstate="print"/>
          <a:srcRect/>
          <a:stretch>
            <a:fillRect/>
          </a:stretch>
        </p:blipFill>
        <p:spPr bwMode="auto">
          <a:xfrm>
            <a:off x="251520" y="1556792"/>
            <a:ext cx="3312368" cy="4935733"/>
          </a:xfrm>
          <a:prstGeom prst="rect">
            <a:avLst/>
          </a:prstGeom>
          <a:noFill/>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Почему </a:t>
            </a:r>
            <a:r>
              <a:rPr lang="ru-RU" dirty="0" err="1" smtClean="0"/>
              <a:t>траволечение</a:t>
            </a:r>
            <a:r>
              <a:rPr lang="ru-RU" dirty="0" smtClean="0"/>
              <a:t> остаётся актуальным и многие люди интересуются им?</a:t>
            </a:r>
          </a:p>
          <a:p>
            <a:r>
              <a:rPr lang="ru-RU" dirty="0" smtClean="0"/>
              <a:t> Потому, что оно оказывает мягкое воздействие на организм с гораздо меньшим количеством побочных эффектов или их отсутствием. А ещё потому, что человек и растения являются частью единой Природы.</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908720"/>
            <a:ext cx="8229600" cy="5187280"/>
          </a:xfrm>
        </p:spPr>
        <p:txBody>
          <a:bodyPr>
            <a:normAutofit fontScale="92500" lnSpcReduction="10000"/>
          </a:bodyPr>
          <a:lstStyle/>
          <a:p>
            <a:r>
              <a:rPr lang="ru-RU" dirty="0" smtClean="0">
                <a:latin typeface="Times New Roman" pitchFamily="18" charset="0"/>
                <a:cs typeface="Times New Roman" pitchFamily="18" charset="0"/>
              </a:rPr>
              <a:t>Существуют разные способы лечения. </a:t>
            </a:r>
            <a:r>
              <a:rPr lang="ru-RU" dirty="0" err="1" smtClean="0">
                <a:latin typeface="Times New Roman" pitchFamily="18" charset="0"/>
                <a:cs typeface="Times New Roman" pitchFamily="18" charset="0"/>
              </a:rPr>
              <a:t>Траволечение</a:t>
            </a:r>
            <a:r>
              <a:rPr lang="ru-RU" dirty="0" smtClean="0">
                <a:latin typeface="Times New Roman" pitchFamily="18" charset="0"/>
                <a:cs typeface="Times New Roman" pitchFamily="18" charset="0"/>
              </a:rPr>
              <a:t> - это один из способов. Лечебные травы (растения) применялись издавна, и лечение травами имеет глубокие корни, уходящие в историю человечества. На протяжении всего времени своего существования и развития, человеку вольно и невольно приходилось испытать на себе свойства и действие тех растений, которые росли вокруг него. Таким образом, человек обрёл опыт применения лекарственных растений.</a:t>
            </a:r>
          </a:p>
          <a:p>
            <a:r>
              <a:rPr lang="ru-RU" dirty="0" smtClean="0">
                <a:latin typeface="Times New Roman" pitchFamily="18" charset="0"/>
                <a:cs typeface="Times New Roman" pitchFamily="18" charset="0"/>
              </a:rPr>
              <a:t>Даже в настоящее время, когда развита фармакология (наука о лекарственных веществах и их действии на организм) и фармацевтическая промышленность (массовое стандартизованное, высокопроизводительное промышленное производство лекарственных средств), применение лекарственных трав остаётся актуальным.</a:t>
            </a:r>
          </a:p>
          <a:p>
            <a:endParaRPr lang="ru-RU" dirty="0"/>
          </a:p>
        </p:txBody>
      </p:sp>
      <p:sp>
        <p:nvSpPr>
          <p:cNvPr id="3" name="Заголовок 2"/>
          <p:cNvSpPr>
            <a:spLocks noGrp="1"/>
          </p:cNvSpPr>
          <p:nvPr>
            <p:ph type="title"/>
          </p:nvPr>
        </p:nvSpPr>
        <p:spPr/>
        <p:txBody>
          <a:bodyPr/>
          <a:lstStyle/>
          <a:p>
            <a:endParaRPr lang="ru-RU"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Autofit/>
          </a:bodyPr>
          <a:lstStyle/>
          <a:p>
            <a:pPr lvl="7"/>
            <a:r>
              <a:rPr lang="ru-RU" sz="1800" dirty="0" smtClean="0">
                <a:latin typeface="Times New Roman" pitchFamily="18" charset="0"/>
                <a:cs typeface="Times New Roman" pitchFamily="18" charset="0"/>
              </a:rPr>
              <a:t>Препараты этого растения, улучшая работу сердечной мышцы, предупреждают её переутомление, устраняют нарушения ритма сердца. Также, они расширяют коронарные сосуды, сосуды головного мозга. Это даёт возможность целенаправленно использовать препараты боярышника для улучшения снабжения кислородом миокарда и нейронов головного мозга</a:t>
            </a:r>
            <a:r>
              <a:rPr lang="ru-RU" sz="1800" smtClean="0">
                <a:latin typeface="Times New Roman" pitchFamily="18" charset="0"/>
                <a:cs typeface="Times New Roman" pitchFamily="18" charset="0"/>
              </a:rPr>
              <a:t>. Плоды </a:t>
            </a:r>
            <a:r>
              <a:rPr lang="ru-RU" sz="1800" dirty="0" smtClean="0">
                <a:latin typeface="Times New Roman" pitchFamily="18" charset="0"/>
                <a:cs typeface="Times New Roman" pitchFamily="18" charset="0"/>
              </a:rPr>
              <a:t>и цветки боярышника понижают проницаемость стенок капилляров и сосудов.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Цветки оказывают более выраженное действие, чем плоды. Сок цветков и плодов благотворно влияет на сердце, артериальное давление, центральную нервную систему и мочеполовые органы. Способствует нормализации сна, выздоровлению после тяжелых болезней, снижению уровня холестерина в крови, улучшает общее состояние организма.</a:t>
            </a:r>
            <a:endParaRPr lang="ru-RU" sz="18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ru-RU" dirty="0" smtClean="0">
                <a:solidFill>
                  <a:srgbClr val="FF0000"/>
                </a:solidFill>
                <a:latin typeface="Times New Roman" pitchFamily="18" charset="0"/>
                <a:cs typeface="Times New Roman" pitchFamily="18" charset="0"/>
              </a:rPr>
              <a:t>   Боярышник кроваво-красный</a:t>
            </a:r>
            <a:endParaRPr lang="ru-RU" dirty="0">
              <a:solidFill>
                <a:srgbClr val="FF0000"/>
              </a:solidFill>
              <a:latin typeface="Times New Roman" pitchFamily="18" charset="0"/>
              <a:cs typeface="Times New Roman" pitchFamily="18" charset="0"/>
            </a:endParaRPr>
          </a:p>
        </p:txBody>
      </p:sp>
      <p:pic>
        <p:nvPicPr>
          <p:cNvPr id="2050" name="Picture 2" descr="C:\Users\2\Desktop\боярышник.jpg"/>
          <p:cNvPicPr>
            <a:picLocks noChangeAspect="1" noChangeArrowheads="1"/>
          </p:cNvPicPr>
          <p:nvPr/>
        </p:nvPicPr>
        <p:blipFill>
          <a:blip r:embed="rId2" cstate="print"/>
          <a:srcRect/>
          <a:stretch>
            <a:fillRect/>
          </a:stretch>
        </p:blipFill>
        <p:spPr bwMode="auto">
          <a:xfrm>
            <a:off x="251520" y="1772816"/>
            <a:ext cx="2304256" cy="3411984"/>
          </a:xfrm>
          <a:prstGeom prst="rect">
            <a:avLst/>
          </a:prstGeom>
          <a:noFill/>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059832" y="1628800"/>
            <a:ext cx="5626968" cy="4467200"/>
          </a:xfrm>
        </p:spPr>
        <p:txBody>
          <a:bodyPr>
            <a:normAutofit fontScale="92500" lnSpcReduction="10000"/>
          </a:bodyPr>
          <a:lstStyle/>
          <a:p>
            <a:r>
              <a:rPr lang="ru-RU" dirty="0" smtClean="0">
                <a:latin typeface="Times New Roman" pitchFamily="18" charset="0"/>
                <a:cs typeface="Times New Roman" pitchFamily="18" charset="0"/>
              </a:rPr>
              <a:t>Календула лекарственная проявляет бактерицидные, противовоспалительные, ранозаживляющие, желчегонные, спазмолитические, седативные, </a:t>
            </a:r>
            <a:r>
              <a:rPr lang="ru-RU" dirty="0" err="1" smtClean="0">
                <a:latin typeface="Times New Roman" pitchFamily="18" charset="0"/>
                <a:cs typeface="Times New Roman" pitchFamily="18" charset="0"/>
              </a:rPr>
              <a:t>кардиотонические</a:t>
            </a:r>
            <a:r>
              <a:rPr lang="ru-RU" dirty="0" smtClean="0">
                <a:latin typeface="Times New Roman" pitchFamily="18" charset="0"/>
                <a:cs typeface="Times New Roman" pitchFamily="18" charset="0"/>
              </a:rPr>
              <a:t> свойства. Её препараты повышают секреторную активность желудка и печени, усиливает желчеобразование, улучшает желчеотделение, уменьшает содержание холестерина и билирубина в желчи. </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r>
              <a:rPr lang="ru-RU" dirty="0" smtClean="0">
                <a:solidFill>
                  <a:schemeClr val="accent3"/>
                </a:solidFill>
              </a:rPr>
              <a:t>   </a:t>
            </a:r>
            <a:r>
              <a:rPr lang="ru-RU" dirty="0" smtClean="0">
                <a:solidFill>
                  <a:schemeClr val="accent3"/>
                </a:solidFill>
                <a:latin typeface="Times New Roman" pitchFamily="18" charset="0"/>
                <a:cs typeface="Times New Roman" pitchFamily="18" charset="0"/>
              </a:rPr>
              <a:t>Календула (ноготки)лекарственная</a:t>
            </a:r>
            <a:endParaRPr lang="ru-RU" dirty="0">
              <a:solidFill>
                <a:schemeClr val="accent3"/>
              </a:solidFill>
              <a:latin typeface="Times New Roman" pitchFamily="18" charset="0"/>
              <a:cs typeface="Times New Roman" pitchFamily="18" charset="0"/>
            </a:endParaRPr>
          </a:p>
        </p:txBody>
      </p:sp>
      <p:pic>
        <p:nvPicPr>
          <p:cNvPr id="3074" name="Picture 2" descr="C:\Users\2\Desktop\k03календула.jpg"/>
          <p:cNvPicPr>
            <a:picLocks noChangeAspect="1" noChangeArrowheads="1"/>
          </p:cNvPicPr>
          <p:nvPr/>
        </p:nvPicPr>
        <p:blipFill>
          <a:blip r:embed="rId2" cstate="print"/>
          <a:srcRect/>
          <a:stretch>
            <a:fillRect/>
          </a:stretch>
        </p:blipFill>
        <p:spPr bwMode="auto">
          <a:xfrm>
            <a:off x="539552" y="1700808"/>
            <a:ext cx="2540000" cy="3556000"/>
          </a:xfrm>
          <a:prstGeom prst="rect">
            <a:avLst/>
          </a:prstGeom>
          <a:noFill/>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419872" y="1556792"/>
            <a:ext cx="5266928" cy="4539208"/>
          </a:xfrm>
        </p:spPr>
        <p:txBody>
          <a:bodyPr>
            <a:normAutofit fontScale="77500" lnSpcReduction="20000"/>
          </a:bodyPr>
          <a:lstStyle/>
          <a:p>
            <a:r>
              <a:rPr lang="ru-RU" dirty="0" smtClean="0"/>
              <a:t> </a:t>
            </a:r>
            <a:r>
              <a:rPr lang="ru-RU" dirty="0" smtClean="0">
                <a:latin typeface="Times New Roman" pitchFamily="18" charset="0"/>
                <a:cs typeface="Times New Roman" pitchFamily="18" charset="0"/>
              </a:rPr>
              <a:t>Цветки липы </a:t>
            </a:r>
            <a:r>
              <a:rPr lang="ru-RU" dirty="0" err="1" smtClean="0">
                <a:latin typeface="Times New Roman" pitchFamily="18" charset="0"/>
                <a:cs typeface="Times New Roman" pitchFamily="18" charset="0"/>
              </a:rPr>
              <a:t>сердцелистной</a:t>
            </a:r>
            <a:r>
              <a:rPr lang="ru-RU" dirty="0" smtClean="0">
                <a:latin typeface="Times New Roman" pitchFamily="18" charset="0"/>
                <a:cs typeface="Times New Roman" pitchFamily="18" charset="0"/>
              </a:rPr>
              <a:t> повышают </a:t>
            </a:r>
            <a:r>
              <a:rPr lang="ru-RU" dirty="0" err="1" smtClean="0">
                <a:latin typeface="Times New Roman" pitchFamily="18" charset="0"/>
                <a:cs typeface="Times New Roman" pitchFamily="18" charset="0"/>
              </a:rPr>
              <a:t>потовыделение</a:t>
            </a:r>
            <a:r>
              <a:rPr lang="ru-RU" dirty="0" smtClean="0">
                <a:latin typeface="Times New Roman" pitchFamily="18" charset="0"/>
                <a:cs typeface="Times New Roman" pitchFamily="18" charset="0"/>
              </a:rPr>
              <a:t>, диурез, увеличивают секрецию желчи и улучшают её отток в двенадцатиперстную кишку, усиливают выделение желудочного сока, немного уменьшают вязкость крови, оказывают лёгкое седативное действие на центральную нервную систему.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Настой цветков липы широко применяют при простудных заболеваниях как жаропонижающее, потогонное средство. Настой оказывает противовоспалительное действие при катаре бронхов, воспалении почек и мочевого пузыря, которые развились в результате простудного заболевания. </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ru-RU" dirty="0" smtClean="0">
                <a:solidFill>
                  <a:schemeClr val="bg2">
                    <a:lumMod val="60000"/>
                    <a:lumOff val="40000"/>
                  </a:schemeClr>
                </a:solidFill>
                <a:latin typeface="Times New Roman" pitchFamily="18" charset="0"/>
                <a:cs typeface="Times New Roman" pitchFamily="18" charset="0"/>
              </a:rPr>
              <a:t>              Липа </a:t>
            </a:r>
            <a:r>
              <a:rPr lang="ru-RU" dirty="0" err="1" smtClean="0">
                <a:solidFill>
                  <a:schemeClr val="bg2">
                    <a:lumMod val="60000"/>
                    <a:lumOff val="40000"/>
                  </a:schemeClr>
                </a:solidFill>
                <a:latin typeface="Times New Roman" pitchFamily="18" charset="0"/>
                <a:cs typeface="Times New Roman" pitchFamily="18" charset="0"/>
              </a:rPr>
              <a:t>сердцелистная</a:t>
            </a:r>
            <a:endParaRPr lang="ru-RU" dirty="0">
              <a:solidFill>
                <a:schemeClr val="bg2">
                  <a:lumMod val="60000"/>
                  <a:lumOff val="40000"/>
                </a:schemeClr>
              </a:solidFill>
              <a:latin typeface="Times New Roman" pitchFamily="18" charset="0"/>
              <a:cs typeface="Times New Roman" pitchFamily="18" charset="0"/>
            </a:endParaRPr>
          </a:p>
        </p:txBody>
      </p:sp>
      <p:pic>
        <p:nvPicPr>
          <p:cNvPr id="4098" name="Picture 2" descr="C:\Users\2\Desktop\l01 липа.jpg"/>
          <p:cNvPicPr>
            <a:picLocks noChangeAspect="1" noChangeArrowheads="1"/>
          </p:cNvPicPr>
          <p:nvPr/>
        </p:nvPicPr>
        <p:blipFill>
          <a:blip r:embed="rId2" cstate="print"/>
          <a:srcRect/>
          <a:stretch>
            <a:fillRect/>
          </a:stretch>
        </p:blipFill>
        <p:spPr bwMode="auto">
          <a:xfrm>
            <a:off x="539552" y="1484784"/>
            <a:ext cx="2540000" cy="4699000"/>
          </a:xfrm>
          <a:prstGeom prst="rect">
            <a:avLst/>
          </a:prstGeom>
          <a:noFill/>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203848" y="1484784"/>
            <a:ext cx="5565304" cy="4572000"/>
          </a:xfrm>
        </p:spPr>
        <p:txBody>
          <a:bodyPr>
            <a:normAutofit fontScale="77500" lnSpcReduction="20000"/>
          </a:bodyPr>
          <a:lstStyle/>
          <a:p>
            <a:r>
              <a:rPr lang="ru-RU" dirty="0" smtClean="0"/>
              <a:t> </a:t>
            </a:r>
            <a:r>
              <a:rPr lang="ru-RU" dirty="0" smtClean="0">
                <a:latin typeface="Times New Roman" pitchFamily="18" charset="0"/>
                <a:cs typeface="Times New Roman" pitchFamily="18" charset="0"/>
              </a:rPr>
              <a:t>Земляника лесная обладает противовоспалительным, ранозаживляющим, мочегонным, потогонным, вяжущим и кровоостанавливающим действием.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Она улучшает состав крови, расширяют кровеносные сосуды, усиливает амплитуду сердечных сокращений, регулирует обмен веществ, проявляет </a:t>
            </a:r>
            <a:r>
              <a:rPr lang="ru-RU" dirty="0" err="1" smtClean="0">
                <a:latin typeface="Times New Roman" pitchFamily="18" charset="0"/>
                <a:cs typeface="Times New Roman" pitchFamily="18" charset="0"/>
              </a:rPr>
              <a:t>противосклеротическое</a:t>
            </a:r>
            <a:r>
              <a:rPr lang="ru-RU" dirty="0" smtClean="0">
                <a:latin typeface="Times New Roman" pitchFamily="18" charset="0"/>
                <a:cs typeface="Times New Roman" pitchFamily="18" charset="0"/>
              </a:rPr>
              <a:t> свойство.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Плоды земляники повышают аппетит, улучшают пищеварение, утоляют жажду, оказывают желчегонное, диуретическое действие, проявляют противовоспалительное, </a:t>
            </a:r>
            <a:r>
              <a:rPr lang="ru-RU" dirty="0" err="1" smtClean="0">
                <a:latin typeface="Times New Roman" pitchFamily="18" charset="0"/>
                <a:cs typeface="Times New Roman" pitchFamily="18" charset="0"/>
              </a:rPr>
              <a:t>антимикробное</a:t>
            </a:r>
            <a:r>
              <a:rPr lang="ru-RU" dirty="0" smtClean="0">
                <a:latin typeface="Times New Roman" pitchFamily="18" charset="0"/>
                <a:cs typeface="Times New Roman" pitchFamily="18" charset="0"/>
              </a:rPr>
              <a:t>, потогонное действие. </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ru-RU" dirty="0" smtClean="0">
                <a:solidFill>
                  <a:srgbClr val="FF0000"/>
                </a:solidFill>
              </a:rPr>
              <a:t>             </a:t>
            </a:r>
            <a:r>
              <a:rPr lang="ru-RU" dirty="0" smtClean="0">
                <a:solidFill>
                  <a:srgbClr val="FF0000"/>
                </a:solidFill>
                <a:latin typeface="Times New Roman" pitchFamily="18" charset="0"/>
                <a:cs typeface="Times New Roman" pitchFamily="18" charset="0"/>
              </a:rPr>
              <a:t>Земляника лесная</a:t>
            </a:r>
            <a:endParaRPr lang="ru-RU" dirty="0">
              <a:solidFill>
                <a:srgbClr val="FF0000"/>
              </a:solidFill>
              <a:latin typeface="Times New Roman" pitchFamily="18" charset="0"/>
              <a:cs typeface="Times New Roman" pitchFamily="18" charset="0"/>
            </a:endParaRPr>
          </a:p>
        </p:txBody>
      </p:sp>
      <p:pic>
        <p:nvPicPr>
          <p:cNvPr id="5122" name="Picture 2" descr="C:\Users\2\Desktop\z02 земляника.jpg"/>
          <p:cNvPicPr>
            <a:picLocks noChangeAspect="1" noChangeArrowheads="1"/>
          </p:cNvPicPr>
          <p:nvPr/>
        </p:nvPicPr>
        <p:blipFill>
          <a:blip r:embed="rId2" cstate="print"/>
          <a:srcRect/>
          <a:stretch>
            <a:fillRect/>
          </a:stretch>
        </p:blipFill>
        <p:spPr bwMode="auto">
          <a:xfrm>
            <a:off x="539552" y="1772816"/>
            <a:ext cx="2540000" cy="3302000"/>
          </a:xfrm>
          <a:prstGeom prst="rect">
            <a:avLst/>
          </a:prstGeom>
          <a:noFill/>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915816" y="1484784"/>
            <a:ext cx="5770984" cy="4611216"/>
          </a:xfrm>
        </p:spPr>
        <p:txBody>
          <a:bodyPr>
            <a:normAutofit fontScale="55000" lnSpcReduction="20000"/>
          </a:bodyPr>
          <a:lstStyle/>
          <a:p>
            <a:r>
              <a:rPr lang="ru-RU" dirty="0" smtClean="0"/>
              <a:t> </a:t>
            </a:r>
            <a:r>
              <a:rPr lang="ru-RU" dirty="0" smtClean="0">
                <a:latin typeface="Times New Roman" pitchFamily="18" charset="0"/>
                <a:cs typeface="Times New Roman" pitchFamily="18" charset="0"/>
              </a:rPr>
              <a:t>Препараты одуванчика лекарственного обладают желчегонными, диуретическими, спазмолитическими, отхаркивающими, успокаивающими, снотворными, потогонными, слабительными, свойствами. Также установлены противотуберкулезные, противовирусные, </a:t>
            </a:r>
            <a:r>
              <a:rPr lang="ru-RU" dirty="0" err="1" smtClean="0">
                <a:latin typeface="Times New Roman" pitchFamily="18" charset="0"/>
                <a:cs typeface="Times New Roman" pitchFamily="18" charset="0"/>
              </a:rPr>
              <a:t>фунгицидные</a:t>
            </a:r>
            <a:r>
              <a:rPr lang="ru-RU" dirty="0" smtClean="0">
                <a:latin typeface="Times New Roman" pitchFamily="18" charset="0"/>
                <a:cs typeface="Times New Roman" pitchFamily="18" charset="0"/>
              </a:rPr>
              <a:t>, антигельминтные, антиканцерогенные свойства.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Горькие вещества, содержащиеся в одуванчике способствуют повышению аппетита и улучшению пищеварения. Они рефлекторно раздражают вкусовые рецепторы языка. Это ведёт к возбуждению пищевого центра, тем самым усиливая секрецию пищеварительных желез.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Препараты одуванчика снижают уровень холестерина в крови, нормализуют обмен веществ и улучшают общее состояние. Настой корней одуванчика применяют для </a:t>
            </a:r>
            <a:r>
              <a:rPr lang="ru-RU" i="1" dirty="0" smtClean="0">
                <a:latin typeface="Times New Roman" pitchFamily="18" charset="0"/>
                <a:cs typeface="Times New Roman" pitchFamily="18" charset="0"/>
              </a:rPr>
              <a:t>лечения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анацидных</a:t>
            </a:r>
            <a:r>
              <a:rPr lang="ru-RU" dirty="0" smtClean="0">
                <a:latin typeface="Times New Roman" pitchFamily="18" charset="0"/>
                <a:cs typeface="Times New Roman" pitchFamily="18" charset="0"/>
              </a:rPr>
              <a:t> гастритов, которые осложнены патологией </a:t>
            </a:r>
            <a:r>
              <a:rPr lang="ru-RU" dirty="0" err="1" smtClean="0">
                <a:latin typeface="Times New Roman" pitchFamily="18" charset="0"/>
                <a:cs typeface="Times New Roman" pitchFamily="18" charset="0"/>
              </a:rPr>
              <a:t>гепатобилиарной</a:t>
            </a:r>
            <a:r>
              <a:rPr lang="ru-RU" dirty="0" smtClean="0">
                <a:latin typeface="Times New Roman" pitchFamily="18" charset="0"/>
                <a:cs typeface="Times New Roman" pitchFamily="18" charset="0"/>
              </a:rPr>
              <a:t> системы и хроническими запорами; для лечения холециститов и </a:t>
            </a:r>
            <a:r>
              <a:rPr lang="ru-RU" dirty="0" err="1" smtClean="0">
                <a:latin typeface="Times New Roman" pitchFamily="18" charset="0"/>
                <a:cs typeface="Times New Roman" pitchFamily="18" charset="0"/>
              </a:rPr>
              <a:t>гепатохолециститов</a:t>
            </a:r>
            <a:r>
              <a:rPr lang="ru-RU" dirty="0" smtClean="0">
                <a:latin typeface="Times New Roman" pitchFamily="18" charset="0"/>
                <a:cs typeface="Times New Roman" pitchFamily="18" charset="0"/>
              </a:rPr>
              <a:t>, геморроя, туберкулёза легких. Ещё при заболеваниях почек и мочевого пузыря, при подагре, при атеросклерозе, при воспалении лимфатических узлов, для стимулирования лактации. В дерматологии настой корней применяют для лечения фурункулёза, угревой сыпи, дерматита.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Наружно - при ожогах, обморожениях, пролежнях, гноящихся ранах.</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ru-RU" dirty="0" smtClean="0">
                <a:solidFill>
                  <a:srgbClr val="FFFF00"/>
                </a:solidFill>
              </a:rPr>
              <a:t>       </a:t>
            </a:r>
            <a:r>
              <a:rPr lang="ru-RU" dirty="0" smtClean="0">
                <a:solidFill>
                  <a:srgbClr val="FFFF00"/>
                </a:solidFill>
                <a:latin typeface="Times New Roman" pitchFamily="18" charset="0"/>
                <a:cs typeface="Times New Roman" pitchFamily="18" charset="0"/>
              </a:rPr>
              <a:t>Одуванчик лекарственный</a:t>
            </a:r>
            <a:endParaRPr lang="ru-RU" dirty="0">
              <a:solidFill>
                <a:srgbClr val="FFFF00"/>
              </a:solidFill>
              <a:latin typeface="Times New Roman" pitchFamily="18" charset="0"/>
              <a:cs typeface="Times New Roman" pitchFamily="18" charset="0"/>
            </a:endParaRPr>
          </a:p>
        </p:txBody>
      </p:sp>
      <p:pic>
        <p:nvPicPr>
          <p:cNvPr id="6146" name="Picture 2" descr="C:\Users\2\Desktop\o03 оувачик.jpg"/>
          <p:cNvPicPr>
            <a:picLocks noChangeAspect="1" noChangeArrowheads="1"/>
          </p:cNvPicPr>
          <p:nvPr/>
        </p:nvPicPr>
        <p:blipFill>
          <a:blip r:embed="rId2" cstate="print"/>
          <a:srcRect/>
          <a:stretch>
            <a:fillRect/>
          </a:stretch>
        </p:blipFill>
        <p:spPr bwMode="auto">
          <a:xfrm>
            <a:off x="539552" y="1700808"/>
            <a:ext cx="2540000" cy="3556000"/>
          </a:xfrm>
          <a:prstGeom prst="rect">
            <a:avLst/>
          </a:prstGeom>
          <a:noFill/>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635896" y="1484784"/>
            <a:ext cx="5194920" cy="4539208"/>
          </a:xfrm>
        </p:spPr>
        <p:txBody>
          <a:bodyPr>
            <a:normAutofit fontScale="92500"/>
          </a:bodyPr>
          <a:lstStyle/>
          <a:p>
            <a:r>
              <a:rPr lang="ru-RU" dirty="0" smtClean="0"/>
              <a:t> </a:t>
            </a:r>
            <a:r>
              <a:rPr lang="ru-RU" dirty="0" smtClean="0">
                <a:latin typeface="Times New Roman" pitchFamily="18" charset="0"/>
                <a:cs typeface="Times New Roman" pitchFamily="18" charset="0"/>
              </a:rPr>
              <a:t>Мята перечная обладает спазмолитическим, успокаивающим, желчегонным, антисептическим, болеутоляющим, слабым гипотензивным свойствами. Она улучшает аппетит, усиливает секрецию пищеварительных желез и желчеотделение, снижает тонус гладкой мускулатуры кишечника, а также желчевыводящих и мочевыводящих путей. </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ru-RU" dirty="0" smtClean="0">
                <a:solidFill>
                  <a:schemeClr val="accent4">
                    <a:lumMod val="60000"/>
                    <a:lumOff val="40000"/>
                  </a:schemeClr>
                </a:solidFill>
                <a:latin typeface="Times New Roman" pitchFamily="18" charset="0"/>
                <a:cs typeface="Times New Roman" pitchFamily="18" charset="0"/>
              </a:rPr>
              <a:t>                  Мята перечная</a:t>
            </a:r>
            <a:endParaRPr lang="ru-RU" dirty="0">
              <a:solidFill>
                <a:schemeClr val="accent4">
                  <a:lumMod val="60000"/>
                  <a:lumOff val="40000"/>
                </a:schemeClr>
              </a:solidFill>
              <a:latin typeface="Times New Roman" pitchFamily="18" charset="0"/>
              <a:cs typeface="Times New Roman" pitchFamily="18" charset="0"/>
            </a:endParaRPr>
          </a:p>
        </p:txBody>
      </p:sp>
      <p:pic>
        <p:nvPicPr>
          <p:cNvPr id="7170" name="Picture 2" descr="C:\Users\2\Desktop\m02 мята.jpg"/>
          <p:cNvPicPr>
            <a:picLocks noChangeAspect="1" noChangeArrowheads="1"/>
          </p:cNvPicPr>
          <p:nvPr/>
        </p:nvPicPr>
        <p:blipFill>
          <a:blip r:embed="rId2" cstate="print"/>
          <a:srcRect/>
          <a:stretch>
            <a:fillRect/>
          </a:stretch>
        </p:blipFill>
        <p:spPr bwMode="auto">
          <a:xfrm>
            <a:off x="323528" y="1556792"/>
            <a:ext cx="3429000" cy="3672408"/>
          </a:xfrm>
          <a:prstGeom prst="rect">
            <a:avLst/>
          </a:prstGeom>
          <a:noFill/>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419872" y="1412776"/>
            <a:ext cx="5205264" cy="4716016"/>
          </a:xfrm>
        </p:spPr>
        <p:txBody>
          <a:bodyPr>
            <a:normAutofit fontScale="62500" lnSpcReduction="20000"/>
          </a:bodyPr>
          <a:lstStyle/>
          <a:p>
            <a:r>
              <a:rPr lang="ru-RU" dirty="0" smtClean="0">
                <a:latin typeface="Times New Roman" pitchFamily="18" charset="0"/>
                <a:cs typeface="Times New Roman" pitchFamily="18" charset="0"/>
              </a:rPr>
              <a:t> Облепиховое масло обладает бактерицидными, противовоспалительными, ранозаживляющими свойствами.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Облепиховое масло широко применяется для лечения верхних дыхательных путей при рините, фарингите, гайморите, хроническом тонзиллите, для лечения ротовой полости (периодонтит, пульпит), в офтальмологии - при трахоме, </a:t>
            </a:r>
            <a:r>
              <a:rPr lang="ru-RU" dirty="0" err="1" smtClean="0">
                <a:latin typeface="Times New Roman" pitchFamily="18" charset="0"/>
                <a:cs typeface="Times New Roman" pitchFamily="18" charset="0"/>
              </a:rPr>
              <a:t>скрофулёзном</a:t>
            </a:r>
            <a:r>
              <a:rPr lang="ru-RU" dirty="0" smtClean="0">
                <a:latin typeface="Times New Roman" pitchFamily="18" charset="0"/>
                <a:cs typeface="Times New Roman" pitchFamily="18" charset="0"/>
              </a:rPr>
              <a:t> кератите, химических ожогах век и роговицы.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В гинекологической практике облепиховое масло используют для лечения </a:t>
            </a:r>
            <a:r>
              <a:rPr lang="ru-RU" dirty="0" err="1" smtClean="0">
                <a:latin typeface="Times New Roman" pitchFamily="18" charset="0"/>
                <a:cs typeface="Times New Roman" pitchFamily="18" charset="0"/>
              </a:rPr>
              <a:t>кольпита</a:t>
            </a:r>
            <a:r>
              <a:rPr lang="ru-RU" dirty="0" smtClean="0">
                <a:latin typeface="Times New Roman" pitchFamily="18" charset="0"/>
                <a:cs typeface="Times New Roman" pitchFamily="18" charset="0"/>
              </a:rPr>
              <a:t> и эрозии шейки матки,. В проктологии ректальные свечи с облепиховым маслом применяют для лечения внутреннего геморроя, трещины прямой кишки, при эрозивно-язвенных проктитах и </a:t>
            </a:r>
            <a:r>
              <a:rPr lang="ru-RU" dirty="0" err="1" smtClean="0">
                <a:latin typeface="Times New Roman" pitchFamily="18" charset="0"/>
                <a:cs typeface="Times New Roman" pitchFamily="18" charset="0"/>
              </a:rPr>
              <a:t>сфинктеритах</a:t>
            </a:r>
            <a:r>
              <a:rPr lang="ru-RU" dirty="0" smtClean="0">
                <a:latin typeface="Times New Roman" pitchFamily="18" charset="0"/>
                <a:cs typeface="Times New Roman" pitchFamily="18" charset="0"/>
              </a:rPr>
              <a:t>.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Внутрь масло облепихи показано при язвенной болезни желудка и двенадцатиперстной кишки, для торможения развития атеросклероза. Масло облепихи нашло широкое применение в косметологии.</a:t>
            </a:r>
          </a:p>
          <a:p>
            <a:endParaRPr lang="ru-RU" dirty="0"/>
          </a:p>
        </p:txBody>
      </p:sp>
      <p:sp>
        <p:nvSpPr>
          <p:cNvPr id="3" name="Заголовок 2"/>
          <p:cNvSpPr>
            <a:spLocks noGrp="1"/>
          </p:cNvSpPr>
          <p:nvPr>
            <p:ph type="title"/>
          </p:nvPr>
        </p:nvSpPr>
        <p:spPr/>
        <p:txBody>
          <a:bodyPr/>
          <a:lstStyle/>
          <a:p>
            <a:r>
              <a:rPr lang="ru-RU" dirty="0" smtClean="0">
                <a:solidFill>
                  <a:schemeClr val="accent2">
                    <a:lumMod val="75000"/>
                  </a:schemeClr>
                </a:solidFill>
                <a:latin typeface="Times New Roman" pitchFamily="18" charset="0"/>
                <a:cs typeface="Times New Roman" pitchFamily="18" charset="0"/>
              </a:rPr>
              <a:t>         Облепиха </a:t>
            </a:r>
            <a:r>
              <a:rPr lang="ru-RU" dirty="0" err="1" smtClean="0">
                <a:solidFill>
                  <a:schemeClr val="accent2">
                    <a:lumMod val="75000"/>
                  </a:schemeClr>
                </a:solidFill>
                <a:latin typeface="Times New Roman" pitchFamily="18" charset="0"/>
                <a:cs typeface="Times New Roman" pitchFamily="18" charset="0"/>
              </a:rPr>
              <a:t>крушиновидная</a:t>
            </a:r>
            <a:endParaRPr lang="ru-RU" dirty="0">
              <a:solidFill>
                <a:schemeClr val="accent2">
                  <a:lumMod val="75000"/>
                </a:schemeClr>
              </a:solidFill>
              <a:latin typeface="Times New Roman" pitchFamily="18" charset="0"/>
              <a:cs typeface="Times New Roman" pitchFamily="18" charset="0"/>
            </a:endParaRPr>
          </a:p>
        </p:txBody>
      </p:sp>
      <p:pic>
        <p:nvPicPr>
          <p:cNvPr id="8194" name="Picture 2" descr="C:\Users\2\Desktop\o01 облепиха.jpg"/>
          <p:cNvPicPr>
            <a:picLocks noChangeAspect="1" noChangeArrowheads="1"/>
          </p:cNvPicPr>
          <p:nvPr/>
        </p:nvPicPr>
        <p:blipFill>
          <a:blip r:embed="rId2" cstate="print"/>
          <a:srcRect/>
          <a:stretch>
            <a:fillRect/>
          </a:stretch>
        </p:blipFill>
        <p:spPr bwMode="auto">
          <a:xfrm>
            <a:off x="755576" y="1772816"/>
            <a:ext cx="2540000" cy="3556000"/>
          </a:xfrm>
          <a:prstGeom prst="rect">
            <a:avLst/>
          </a:prstGeom>
          <a:noFill/>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80</TotalTime>
  <Words>412</Words>
  <Application>Microsoft Office PowerPoint</Application>
  <PresentationFormat>Экран (4:3)</PresentationFormat>
  <Paragraphs>36</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Бумажная</vt:lpstr>
      <vt:lpstr>           ЛЕКАРСТВЕННЫЕ РАСТЕНИЯ</vt:lpstr>
      <vt:lpstr>Слайд 2</vt:lpstr>
      <vt:lpstr>   Боярышник кроваво-красный</vt:lpstr>
      <vt:lpstr>   Календула (ноготки)лекарственная</vt:lpstr>
      <vt:lpstr>              Липа сердцелистная</vt:lpstr>
      <vt:lpstr>             Земляника лесная</vt:lpstr>
      <vt:lpstr>       Одуванчик лекарственный</vt:lpstr>
      <vt:lpstr>                  Мята перечная</vt:lpstr>
      <vt:lpstr>         Облепиха крушиновидная</vt:lpstr>
      <vt:lpstr>                   Хвощ полевой</vt:lpstr>
      <vt:lpstr>                   Горец птичий       </vt:lpstr>
      <vt:lpstr>                          Береза </vt:lpstr>
      <vt:lpstr>                     Брусника </vt:lpstr>
      <vt:lpstr>Слайд 14</vt:lpstr>
    </vt:vector>
  </TitlesOfParts>
  <Company>Ya Blondinko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2</dc:creator>
  <cp:lastModifiedBy>2</cp:lastModifiedBy>
  <cp:revision>11</cp:revision>
  <dcterms:created xsi:type="dcterms:W3CDTF">2013-12-09T13:51:15Z</dcterms:created>
  <dcterms:modified xsi:type="dcterms:W3CDTF">2015-01-10T14:50:24Z</dcterms:modified>
</cp:coreProperties>
</file>