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7" r:id="rId4"/>
    <p:sldId id="290" r:id="rId5"/>
    <p:sldId id="291" r:id="rId6"/>
    <p:sldId id="287" r:id="rId7"/>
    <p:sldId id="265" r:id="rId8"/>
    <p:sldId id="288" r:id="rId9"/>
    <p:sldId id="266" r:id="rId10"/>
    <p:sldId id="267" r:id="rId11"/>
    <p:sldId id="268" r:id="rId12"/>
    <p:sldId id="269" r:id="rId13"/>
    <p:sldId id="289" r:id="rId14"/>
    <p:sldId id="292" r:id="rId15"/>
    <p:sldId id="258" r:id="rId16"/>
    <p:sldId id="260" r:id="rId17"/>
    <p:sldId id="261" r:id="rId18"/>
    <p:sldId id="262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851648" cy="8332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854696" cy="100811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«ЗДОРОВОЕ </a:t>
            </a:r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ПИТАНИЕ»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3356992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 учитель физической культуры</a:t>
            </a:r>
          </a:p>
          <a:p>
            <a:r>
              <a:rPr lang="ru-RU" sz="2800" dirty="0" err="1" smtClean="0">
                <a:solidFill>
                  <a:srgbClr val="002060"/>
                </a:solidFill>
              </a:rPr>
              <a:t>Гневушева</a:t>
            </a:r>
            <a:r>
              <a:rPr lang="ru-RU" sz="2800" dirty="0" smtClean="0">
                <a:solidFill>
                  <a:srgbClr val="002060"/>
                </a:solidFill>
              </a:rPr>
              <a:t>  Валентина Владимировна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566124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МБОУ СОШ №9 г. Карабаново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2012 год</a:t>
            </a:r>
            <a:endParaRPr lang="ru-RU" dirty="0"/>
          </a:p>
        </p:txBody>
      </p:sp>
      <p:pic>
        <p:nvPicPr>
          <p:cNvPr id="1026" name="Picture 2" descr="C:\Users\Валентина\Desktop\КАРТИНКИ ПИТАНИЕ\memory-food-4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3017912" cy="30179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95936" y="2564904"/>
            <a:ext cx="2609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Часть первая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C612A"/>
                </a:solidFill>
                <a:latin typeface="Palatino Linotype" pitchFamily="18" charset="0"/>
              </a:rPr>
              <a:t>Газированные напитки</a:t>
            </a:r>
            <a:endParaRPr lang="ru-RU" sz="4000" b="1" dirty="0"/>
          </a:p>
        </p:txBody>
      </p:sp>
      <p:pic>
        <p:nvPicPr>
          <p:cNvPr id="23554" name="Picture 2" descr="C:\Users\Валентина\Desktop\КАРТИНКИ ПИТАНИЕ\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6552287" cy="3456384"/>
          </a:xfrm>
          <a:prstGeom prst="rect">
            <a:avLst/>
          </a:prstGeom>
          <a:noFill/>
        </p:spPr>
      </p:pic>
      <p:pic>
        <p:nvPicPr>
          <p:cNvPr id="5" name="Picture 41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717032"/>
            <a:ext cx="2449527" cy="293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Palatino Linotype" pitchFamily="18" charset="0"/>
              </a:rPr>
              <a:t>Жевательная резинка и  конфеты</a:t>
            </a:r>
            <a:endParaRPr lang="ru-RU" sz="4000" b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pic>
        <p:nvPicPr>
          <p:cNvPr id="24578" name="Picture 2" descr="C:\Users\Валентина\Desktop\КАРТИНКИ ПИТАНИЕ\100169982604255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8615359" cy="4237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Одна из главных причин ожирения –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ФАСТ-ФУД</a:t>
            </a:r>
            <a:endParaRPr lang="ru-RU" sz="2800" dirty="0"/>
          </a:p>
        </p:txBody>
      </p:sp>
      <p:pic>
        <p:nvPicPr>
          <p:cNvPr id="1026" name="Picture 2" descr="C:\Users\Валентина\Downloads\89012413_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527368" cy="4895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8" name="Диаграмма" r:id="rId3" imgW="3695700" imgH="245760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136339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ru-RU" sz="2000" b="1" dirty="0" smtClean="0">
                <a:solidFill>
                  <a:srgbClr val="CC0000"/>
                </a:solidFill>
              </a:rPr>
              <a:t>1.Гамбургеры, питание в ресторанах быстрого питания -</a:t>
            </a:r>
            <a:r>
              <a:rPr lang="ru-RU" sz="2000" b="1" dirty="0" smtClean="0">
                <a:solidFill>
                  <a:srgbClr val="000099"/>
                </a:solidFill>
              </a:rPr>
              <a:t>33%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endParaRPr lang="ru-RU" sz="2000" b="1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CC0000"/>
                </a:solidFill>
              </a:rPr>
              <a:t>2.Питание на ходу: чипсы, сухарики, </a:t>
            </a:r>
            <a:r>
              <a:rPr lang="ru-RU" sz="2000" b="1" dirty="0" err="1" smtClean="0">
                <a:solidFill>
                  <a:srgbClr val="CC0000"/>
                </a:solidFill>
              </a:rPr>
              <a:t>ходдоги</a:t>
            </a:r>
            <a:r>
              <a:rPr lang="ru-RU" sz="2000" b="1" dirty="0" smtClean="0">
                <a:solidFill>
                  <a:srgbClr val="CC0000"/>
                </a:solidFill>
              </a:rPr>
              <a:t> с Кока-колой- </a:t>
            </a:r>
            <a:r>
              <a:rPr lang="ru-RU" sz="2000" b="1" dirty="0" smtClean="0">
                <a:solidFill>
                  <a:srgbClr val="000099"/>
                </a:solidFill>
              </a:rPr>
              <a:t>24%</a:t>
            </a:r>
          </a:p>
          <a:p>
            <a:pPr>
              <a:lnSpc>
                <a:spcPct val="90000"/>
              </a:lnSpc>
            </a:pPr>
            <a:endParaRPr lang="ru-RU" sz="2000" b="1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CC0000"/>
                </a:solidFill>
              </a:rPr>
              <a:t>3.Перекусы: пироги, выпечка, конфеты, чай, кофе – </a:t>
            </a:r>
            <a:r>
              <a:rPr lang="ru-RU" sz="2000" b="1" dirty="0" smtClean="0">
                <a:solidFill>
                  <a:srgbClr val="000099"/>
                </a:solidFill>
              </a:rPr>
              <a:t>21%</a:t>
            </a:r>
          </a:p>
          <a:p>
            <a:pPr>
              <a:lnSpc>
                <a:spcPct val="90000"/>
              </a:lnSpc>
            </a:pPr>
            <a:endParaRPr lang="ru-RU" sz="2000" b="1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CC0000"/>
                </a:solidFill>
              </a:rPr>
              <a:t>4.Полноценный обед дома – </a:t>
            </a:r>
            <a:r>
              <a:rPr lang="ru-RU" sz="2000" b="1" dirty="0" smtClean="0">
                <a:solidFill>
                  <a:srgbClr val="000099"/>
                </a:solidFill>
              </a:rPr>
              <a:t>16%</a:t>
            </a:r>
          </a:p>
          <a:p>
            <a:pPr>
              <a:lnSpc>
                <a:spcPct val="90000"/>
              </a:lnSpc>
            </a:pPr>
            <a:endParaRPr lang="ru-RU" sz="2000" b="1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CC0000"/>
                </a:solidFill>
              </a:rPr>
              <a:t>5. Полноценный обед в школе – </a:t>
            </a:r>
            <a:r>
              <a:rPr lang="ru-RU" sz="2000" b="1" dirty="0" smtClean="0">
                <a:solidFill>
                  <a:srgbClr val="000099"/>
                </a:solidFill>
              </a:rPr>
              <a:t>6%</a:t>
            </a:r>
          </a:p>
          <a:p>
            <a:pPr>
              <a:lnSpc>
                <a:spcPct val="90000"/>
              </a:lnSpc>
            </a:pPr>
            <a:endParaRPr lang="ru-RU" sz="2000" b="1" dirty="0" smtClean="0">
              <a:solidFill>
                <a:srgbClr val="000099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Вывод: больше половины детей питаются нерационально!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4744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Опрос старшеклассников о предпочтении в еде: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80"/>
                </a:solidFill>
                <a:cs typeface="Arial" charset="0"/>
              </a:rPr>
              <a:t>Пища должна быть питательной и разнообразной. Однообразная пища приедается, хуже усваивается. </a:t>
            </a:r>
            <a:endParaRPr lang="ru-RU" sz="2800" b="1" dirty="0">
              <a:solidFill>
                <a:srgbClr val="800080"/>
              </a:solidFill>
              <a:cs typeface="Arial" charset="0"/>
            </a:endParaRPr>
          </a:p>
        </p:txBody>
      </p:sp>
      <p:pic>
        <p:nvPicPr>
          <p:cNvPr id="3" name="Picture 4" descr="http://www.livejournal.ru/static/files/zh_zh_zh/quote/103_ed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2778"/>
            <a:ext cx="7848872" cy="487522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62068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БЕЛОК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72000" y="2469088"/>
            <a:ext cx="3131840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707904" y="5266367"/>
            <a:ext cx="424847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Валентина\Desktop\КАРТИНКИ ПИТАНИЕ\dukan-diy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83083"/>
            <a:ext cx="7072461" cy="5474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692696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ЖИРЫ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Users\Валентина\Desktop\КАРТИНКИ ПИТАНИЕ\1561bdae51f34c4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417365" cy="4932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76470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УГЛЕВОДЫ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2996952"/>
            <a:ext cx="5364088" cy="3083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9204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C:\Users\Валентина\Desktop\КАРТИНКИ ПИТАНИЕ\309720fd74d40a2b88460deca93859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176464" cy="2560284"/>
          </a:xfrm>
          <a:prstGeom prst="rect">
            <a:avLst/>
          </a:prstGeom>
          <a:noFill/>
        </p:spPr>
      </p:pic>
      <p:pic>
        <p:nvPicPr>
          <p:cNvPr id="19459" name="Picture 3" descr="C:\Users\Валентина\Desktop\КАРТИНКИ ПИТАНИЕ\1241081562_1201269264_fruit_3-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221088"/>
            <a:ext cx="3168352" cy="2534682"/>
          </a:xfrm>
          <a:prstGeom prst="rect">
            <a:avLst/>
          </a:prstGeom>
          <a:noFill/>
        </p:spPr>
      </p:pic>
      <p:pic>
        <p:nvPicPr>
          <p:cNvPr id="19460" name="Picture 4" descr="C:\Users\Валентина\Desktop\КАРТИНКИ ПИТАНИЕ\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916831"/>
            <a:ext cx="3226879" cy="25815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71600" y="1484784"/>
            <a:ext cx="228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Простые углеводы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1484784"/>
            <a:ext cx="236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Сложные углеводы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83568" y="1841485"/>
            <a:ext cx="507605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Picture 5" descr="C:\Users\Валентина\Desktop\КАРТИНКИ ПИТАНИЕ\2814056_f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73289"/>
            <a:ext cx="3960440" cy="568471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59632" y="548680"/>
            <a:ext cx="7177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Сделай правильный выбор 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ЗДОРОВОЕ   ПИТАНИЕ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Валентина\Desktop\КАРТИНКИ ПИТАНИЕ\1327842579_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4286250" cy="4010025"/>
          </a:xfrm>
          <a:prstGeom prst="rect">
            <a:avLst/>
          </a:prstGeom>
          <a:noFill/>
        </p:spPr>
      </p:pic>
      <p:pic>
        <p:nvPicPr>
          <p:cNvPr id="2051" name="Picture 3" descr="C:\Users\Валентина\Desktop\КАРТИНКИ ПИТАНИЕ\44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852936"/>
            <a:ext cx="3223245" cy="321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800080"/>
                </a:solidFill>
                <a:ea typeface="Times New Roman" pitchFamily="18" charset="0"/>
                <a:cs typeface="Arial" charset="0"/>
              </a:rPr>
              <a:t>Здоровье человека во многом зависит от того, чем и как он питается. При правильном питании человек получает все необходимые для организма вещества.</a:t>
            </a:r>
            <a:endParaRPr lang="ru-RU" sz="2000" b="1" dirty="0">
              <a:solidFill>
                <a:srgbClr val="800080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3" name="Picture 5" descr="http://www.vision-nn.ru/health/zd_pi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857375"/>
            <a:ext cx="7837488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122" name="Диаграмма" r:id="rId3" imgW="4676851" imgH="245760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-171400"/>
          <a:ext cx="9144000" cy="6858000"/>
        </p:xfrm>
        <a:graphic>
          <a:graphicData uri="http://schemas.openxmlformats.org/presentationml/2006/ole">
            <p:oleObj spid="_x0000_s6146" name="Диаграмма" r:id="rId3" imgW="3695700" imgH="245760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 химических процессах организма участвуют: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6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ru-RU" sz="3000" b="1" dirty="0" smtClean="0">
              <a:solidFill>
                <a:srgbClr val="E24514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000" b="1" dirty="0" smtClean="0">
                <a:solidFill>
                  <a:srgbClr val="E24514"/>
                </a:solidFill>
              </a:rPr>
              <a:t>Белки ( аминокислоты)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000" b="1" dirty="0" smtClean="0">
                <a:solidFill>
                  <a:srgbClr val="439B4B"/>
                </a:solidFill>
              </a:rPr>
              <a:t>Жиры ( жирные кислоты)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000" b="1" dirty="0" smtClean="0">
                <a:solidFill>
                  <a:schemeClr val="accent2"/>
                </a:solidFill>
              </a:rPr>
              <a:t>Углеводы (сахара, клетчатка, волокна и пр.)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000" b="1" dirty="0" smtClean="0">
                <a:solidFill>
                  <a:srgbClr val="CC00FF"/>
                </a:solidFill>
              </a:rPr>
              <a:t>Химические элементы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000" b="1" dirty="0" smtClean="0">
                <a:solidFill>
                  <a:srgbClr val="FF0066"/>
                </a:solidFill>
              </a:rPr>
              <a:t>Витамины</a:t>
            </a:r>
          </a:p>
          <a:p>
            <a:pPr>
              <a:lnSpc>
                <a:spcPct val="90000"/>
              </a:lnSpc>
            </a:pPr>
            <a:endParaRPr lang="ru-RU" sz="3000" b="1" dirty="0" smtClean="0"/>
          </a:p>
          <a:p>
            <a:pPr>
              <a:lnSpc>
                <a:spcPct val="90000"/>
              </a:lnSpc>
            </a:pPr>
            <a:r>
              <a:rPr lang="ru-RU" sz="3000" b="1" dirty="0" smtClean="0"/>
              <a:t>Но  очень часто, в продуктах питания, присутствуют очень опасные и вредные для здоровья пищевые добавки .</a:t>
            </a:r>
            <a:endParaRPr 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060848"/>
            <a:ext cx="4572000" cy="43088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Вещества, добавляемые в продукты питания для улучшения их внешних качеств, вкуса, для увеличения срока хранения называют пищевыми добавками.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C:\Users\Валентина\Desktop\КАРТИНКИ ПИТАНИЕ\sz5_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420888"/>
            <a:ext cx="3854584" cy="35283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764704"/>
            <a:ext cx="5719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ПИЩЕВЫЕ   ДОБАВКИ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лентина\Downloads\83621192_x_fe2632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5544616" cy="5744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dirty="0" smtClean="0">
                <a:solidFill>
                  <a:srgbClr val="004600"/>
                </a:solidFill>
                <a:latin typeface="Bookman Old Style" pitchFamily="18" charset="0"/>
              </a:rPr>
              <a:t>Картофель фри и чипсы</a:t>
            </a:r>
            <a:endParaRPr lang="ru-RU" sz="4000" b="1" dirty="0">
              <a:solidFill>
                <a:srgbClr val="004600"/>
              </a:solidFill>
              <a:latin typeface="Bookman Old Style" pitchFamily="18" charset="0"/>
            </a:endParaRPr>
          </a:p>
        </p:txBody>
      </p:sp>
      <p:pic>
        <p:nvPicPr>
          <p:cNvPr id="22530" name="Picture 2" descr="C:\Users\Валентина\Desktop\КАРТИНКИ ПИТАНИЕ\dieta-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717032"/>
            <a:ext cx="5040560" cy="2837115"/>
          </a:xfrm>
          <a:prstGeom prst="rect">
            <a:avLst/>
          </a:prstGeom>
          <a:noFill/>
        </p:spPr>
      </p:pic>
      <p:pic>
        <p:nvPicPr>
          <p:cNvPr id="22531" name="Picture 3" descr="C:\Users\Валентина\Desktop\КАРТИНКИ ПИТАНИЕ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2618" y="1539843"/>
            <a:ext cx="3171750" cy="2033173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1520" y="1484784"/>
            <a:ext cx="4223081" cy="2780928"/>
          </a:xfrm>
          <a:prstGeom prst="rect">
            <a:avLst/>
          </a:prstGeom>
        </p:spPr>
      </p:pic>
      <p:pic>
        <p:nvPicPr>
          <p:cNvPr id="25602" name="Picture 2" descr="http://im2-tub-ru.yandex.net/i?id=403901269-47-72&amp;n=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434856"/>
            <a:ext cx="3384376" cy="2151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399</TotalTime>
  <Words>230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Поток</vt:lpstr>
      <vt:lpstr>Диаграмма</vt:lpstr>
      <vt:lpstr>ПРЕЗЕНТАЦИЯ</vt:lpstr>
      <vt:lpstr>ЗДОРОВОЕ   ПИТАНИЕ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Валентина</dc:creator>
  <cp:lastModifiedBy>Валентина</cp:lastModifiedBy>
  <cp:revision>41</cp:revision>
  <dcterms:created xsi:type="dcterms:W3CDTF">2012-09-16T14:48:33Z</dcterms:created>
  <dcterms:modified xsi:type="dcterms:W3CDTF">2013-02-08T15:42:58Z</dcterms:modified>
</cp:coreProperties>
</file>