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84" r:id="rId9"/>
    <p:sldId id="264" r:id="rId10"/>
    <p:sldId id="266" r:id="rId11"/>
    <p:sldId id="267" r:id="rId12"/>
    <p:sldId id="268" r:id="rId13"/>
    <p:sldId id="269" r:id="rId14"/>
    <p:sldId id="270" r:id="rId15"/>
    <p:sldId id="271" r:id="rId16"/>
    <p:sldId id="276" r:id="rId17"/>
    <p:sldId id="273" r:id="rId18"/>
    <p:sldId id="272" r:id="rId19"/>
    <p:sldId id="274" r:id="rId20"/>
    <p:sldId id="277" r:id="rId21"/>
    <p:sldId id="278" r:id="rId22"/>
    <p:sldId id="279" r:id="rId23"/>
    <p:sldId id="280" r:id="rId24"/>
    <p:sldId id="281" r:id="rId25"/>
    <p:sldId id="282" r:id="rId26"/>
    <p:sldId id="283" r:id="rId27"/>
  </p:sldIdLst>
  <p:sldSz cx="9144000" cy="6858000" type="screen4x3"/>
  <p:notesSz cx="6858000" cy="9144000"/>
  <p:custDataLst>
    <p:tags r:id="rId29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1" autoAdjust="0"/>
    <p:restoredTop sz="94610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03F1A2-644D-486F-8047-6B97FF40A920}" type="datetimeFigureOut">
              <a:rPr lang="ru-RU" smtClean="0"/>
              <a:pPr/>
              <a:t>05.01.2015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3F78F7-DB03-4352-BF9D-D8B36D4FE6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193498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505F98D-CE9B-42F5-A4DB-57FC042BA427}" type="slidenum">
              <a:rPr lang="ru-RU" smtClean="0">
                <a:latin typeface="Arial" charset="0"/>
              </a:rPr>
              <a:pPr/>
              <a:t>8</a:t>
            </a:fld>
            <a:endParaRPr lang="ru-RU" smtClean="0">
              <a:latin typeface="Arial" charset="0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800" smtClean="0">
                <a:latin typeface="Arial" charset="0"/>
              </a:rPr>
              <a:t>Рассмотрим схему строения нефрона еще раз. Показываю капсулу, обращаю внимание ,что она двухслойная и переходит в извитой каналец, а он – в собирательную трубочку. Прошу обратить внимание на кровеносный сосуд. </a:t>
            </a:r>
          </a:p>
          <a:p>
            <a:pPr eaLnBrk="1" hangingPunct="1">
              <a:lnSpc>
                <a:spcPct val="80000"/>
              </a:lnSpc>
            </a:pPr>
            <a:r>
              <a:rPr lang="ru-RU" sz="800" smtClean="0">
                <a:latin typeface="Arial" charset="0"/>
              </a:rPr>
              <a:t>Беседа. </a:t>
            </a:r>
            <a:r>
              <a:rPr lang="ru-RU" sz="800" u="sng" smtClean="0">
                <a:latin typeface="Arial" charset="0"/>
              </a:rPr>
              <a:t>В тетрадь пишем</a:t>
            </a:r>
            <a:r>
              <a:rPr lang="ru-RU" sz="800" smtClean="0">
                <a:latin typeface="Arial" charset="0"/>
              </a:rPr>
              <a:t>: Работа нефрона. </a:t>
            </a:r>
          </a:p>
          <a:p>
            <a:pPr eaLnBrk="1" hangingPunct="1">
              <a:lnSpc>
                <a:spcPct val="80000"/>
              </a:lnSpc>
            </a:pPr>
            <a:r>
              <a:rPr lang="ru-RU" sz="800" smtClean="0">
                <a:latin typeface="Arial" charset="0"/>
              </a:rPr>
              <a:t>В связи с тем что  приносящий кровеносный сосуд шире, чем выносящий, давление крови в капиллярном клубочке повышается до 70 мм рт. ст., а давление в полости капсулы низкое (около 30 мм рт. ст.). За счет разности давления происходит фильтрация веществ, находящихся в крови, в полость капсулы почечного тельца. </a:t>
            </a:r>
            <a:r>
              <a:rPr lang="ru-RU" sz="800" u="sng" smtClean="0">
                <a:latin typeface="Arial" charset="0"/>
              </a:rPr>
              <a:t>В тетрадь пишем</a:t>
            </a:r>
            <a:r>
              <a:rPr lang="ru-RU" sz="800" smtClean="0">
                <a:latin typeface="Arial" charset="0"/>
              </a:rPr>
              <a:t>: Кровь в капсуле находится под давлением. Плазма крови фильтруется через капсулу. </a:t>
            </a:r>
          </a:p>
          <a:p>
            <a:pPr eaLnBrk="1" hangingPunct="1">
              <a:lnSpc>
                <a:spcPct val="80000"/>
              </a:lnSpc>
            </a:pPr>
            <a:r>
              <a:rPr lang="ru-RU" sz="800" smtClean="0">
                <a:latin typeface="Arial" charset="0"/>
              </a:rPr>
              <a:t>Через почечные клубочки фильтруется до 1500 л крови в сутки. </a:t>
            </a:r>
          </a:p>
          <a:p>
            <a:pPr eaLnBrk="1" hangingPunct="1">
              <a:lnSpc>
                <a:spcPct val="80000"/>
              </a:lnSpc>
            </a:pPr>
            <a:r>
              <a:rPr lang="ru-RU" sz="800" b="1" smtClean="0">
                <a:latin typeface="Arial" charset="0"/>
              </a:rPr>
              <a:t>Задания учащимся:</a:t>
            </a:r>
          </a:p>
          <a:p>
            <a:pPr eaLnBrk="1" hangingPunct="1">
              <a:lnSpc>
                <a:spcPct val="80000"/>
              </a:lnSpc>
            </a:pPr>
            <a:r>
              <a:rPr lang="ru-RU" sz="800" smtClean="0">
                <a:latin typeface="Arial" charset="0"/>
              </a:rPr>
              <a:t>1. В крови, принесенной в нефрон содержатся как полезные, так и вредные вещества. Вспомните начало урока, схему «Обмен веществ» и дайте ответ на вопрос: какие из веществ, представленных на схеме, вы считаете полезными? (белки, глюкоза, вода). А вредными? (избыток воды, соли и мочевина). </a:t>
            </a:r>
          </a:p>
          <a:p>
            <a:pPr eaLnBrk="1" hangingPunct="1">
              <a:lnSpc>
                <a:spcPct val="80000"/>
              </a:lnSpc>
            </a:pPr>
            <a:r>
              <a:rPr lang="ru-RU" sz="800" smtClean="0">
                <a:latin typeface="Arial" charset="0"/>
              </a:rPr>
              <a:t>2. * Проследите движение </a:t>
            </a:r>
            <a:r>
              <a:rPr lang="ru-RU" sz="800" b="1" smtClean="0">
                <a:latin typeface="Arial" charset="0"/>
              </a:rPr>
              <a:t>белковой молекулы</a:t>
            </a:r>
            <a:r>
              <a:rPr lang="ru-RU" sz="800" smtClean="0">
                <a:latin typeface="Arial" charset="0"/>
              </a:rPr>
              <a:t>. Фильтруется ли она через капсулу нефрона? (нет, белковые молекулы слишком крупные, кроме того они – ценные для организма вещества). </a:t>
            </a:r>
            <a:r>
              <a:rPr lang="ru-RU" sz="800" u="sng" smtClean="0">
                <a:latin typeface="Arial" charset="0"/>
              </a:rPr>
              <a:t>В тетрадь пишем</a:t>
            </a:r>
            <a:r>
              <a:rPr lang="ru-RU" sz="800" smtClean="0">
                <a:latin typeface="Arial" charset="0"/>
              </a:rPr>
              <a:t>: Белки не фильтруются через капсулу.</a:t>
            </a:r>
          </a:p>
          <a:p>
            <a:pPr eaLnBrk="1" hangingPunct="1">
              <a:lnSpc>
                <a:spcPct val="80000"/>
              </a:lnSpc>
            </a:pPr>
            <a:r>
              <a:rPr lang="ru-RU" sz="800" smtClean="0">
                <a:latin typeface="Arial" charset="0"/>
              </a:rPr>
              <a:t>3. *Проследите за движением </a:t>
            </a:r>
            <a:r>
              <a:rPr lang="ru-RU" sz="800" b="1" smtClean="0">
                <a:latin typeface="Arial" charset="0"/>
              </a:rPr>
              <a:t>глюкозы</a:t>
            </a:r>
            <a:r>
              <a:rPr lang="ru-RU" sz="800" smtClean="0">
                <a:latin typeface="Arial" charset="0"/>
              </a:rPr>
              <a:t>. </a:t>
            </a:r>
          </a:p>
          <a:p>
            <a:pPr eaLnBrk="1" hangingPunct="1">
              <a:lnSpc>
                <a:spcPct val="80000"/>
              </a:lnSpc>
            </a:pPr>
            <a:r>
              <a:rPr lang="ru-RU" sz="800" smtClean="0">
                <a:latin typeface="Arial" charset="0"/>
              </a:rPr>
              <a:t>- Фильтруется ли она через капсулу нефрона? В какую часть нефрона она попадает? (Да, фильтруется и попадает в извитой каналец). </a:t>
            </a:r>
            <a:r>
              <a:rPr lang="ru-RU" u="sng" smtClean="0">
                <a:latin typeface="Arial" charset="0"/>
              </a:rPr>
              <a:t>В тетрадь пишем</a:t>
            </a:r>
            <a:r>
              <a:rPr lang="ru-RU" smtClean="0">
                <a:latin typeface="Arial" charset="0"/>
              </a:rPr>
              <a:t>: плазма крови без белков попадает в извитой каналец – это первичная моча. </a:t>
            </a:r>
          </a:p>
          <a:p>
            <a:pPr eaLnBrk="1" hangingPunct="1">
              <a:lnSpc>
                <a:spcPct val="80000"/>
              </a:lnSpc>
            </a:pPr>
            <a:endParaRPr lang="ru-RU" smtClean="0">
              <a:latin typeface="Arial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smtClean="0">
                <a:latin typeface="Arial" charset="0"/>
              </a:rPr>
              <a:t>У человека образуется 150л первичной мочи в сутки. </a:t>
            </a:r>
          </a:p>
          <a:p>
            <a:pPr eaLnBrk="1" hangingPunct="1">
              <a:lnSpc>
                <a:spcPct val="80000"/>
              </a:lnSpc>
            </a:pPr>
            <a:r>
              <a:rPr lang="ru-RU" sz="800" smtClean="0">
                <a:latin typeface="Arial" charset="0"/>
              </a:rPr>
              <a:t>- Попадает ли глюкоза в собирательную трубочку? (Нет).  </a:t>
            </a:r>
          </a:p>
          <a:p>
            <a:pPr eaLnBrk="1" hangingPunct="1">
              <a:lnSpc>
                <a:spcPct val="80000"/>
              </a:lnSpc>
            </a:pPr>
            <a:r>
              <a:rPr lang="ru-RU" sz="800" smtClean="0">
                <a:latin typeface="Arial" charset="0"/>
              </a:rPr>
              <a:t>- Что происходит с глюкозой в нижней части канальца? (Молекулы глюкозы всасываются обратно в кровь).</a:t>
            </a:r>
            <a:r>
              <a:rPr lang="ru-RU" smtClean="0">
                <a:latin typeface="Arial" charset="0"/>
              </a:rPr>
              <a:t> </a:t>
            </a:r>
            <a:r>
              <a:rPr lang="ru-RU" sz="800" u="sng" smtClean="0">
                <a:latin typeface="Arial" charset="0"/>
              </a:rPr>
              <a:t>В тетрадь пишем</a:t>
            </a:r>
            <a:r>
              <a:rPr lang="ru-RU" sz="800" smtClean="0">
                <a:latin typeface="Arial" charset="0"/>
              </a:rPr>
              <a:t>: Из первичной мочи глюкоза, </a:t>
            </a:r>
            <a:r>
              <a:rPr lang="ru-RU" smtClean="0">
                <a:latin typeface="Arial" charset="0"/>
              </a:rPr>
              <a:t>аминокислоты, витамины и др. ценные вещества всасываются обратно в кровь. </a:t>
            </a:r>
          </a:p>
          <a:p>
            <a:pPr eaLnBrk="1" hangingPunct="1">
              <a:lnSpc>
                <a:spcPct val="80000"/>
              </a:lnSpc>
            </a:pPr>
            <a:r>
              <a:rPr lang="ru-RU" sz="800" smtClean="0">
                <a:latin typeface="Arial" charset="0"/>
              </a:rPr>
              <a:t>За 1 мин. В канальце образуется 125 г фильтрата, из них 124 г. Всасывается обратно.</a:t>
            </a:r>
          </a:p>
          <a:p>
            <a:pPr eaLnBrk="1" hangingPunct="1">
              <a:lnSpc>
                <a:spcPct val="80000"/>
              </a:lnSpc>
            </a:pPr>
            <a:r>
              <a:rPr lang="ru-RU" sz="800" smtClean="0">
                <a:latin typeface="Arial" charset="0"/>
              </a:rPr>
              <a:t>4.*Опишите процесс движения </a:t>
            </a:r>
            <a:r>
              <a:rPr lang="ru-RU" sz="800" b="1" smtClean="0">
                <a:latin typeface="Arial" charset="0"/>
              </a:rPr>
              <a:t>солей и мочевины</a:t>
            </a:r>
            <a:r>
              <a:rPr lang="ru-RU" sz="800" smtClean="0">
                <a:latin typeface="Arial" charset="0"/>
              </a:rPr>
              <a:t> из капиллярного клубочка до собирательной трубочки </a:t>
            </a:r>
          </a:p>
          <a:p>
            <a:pPr eaLnBrk="1" hangingPunct="1">
              <a:lnSpc>
                <a:spcPct val="80000"/>
              </a:lnSpc>
            </a:pPr>
            <a:r>
              <a:rPr lang="ru-RU" sz="800" smtClean="0">
                <a:latin typeface="Arial" charset="0"/>
              </a:rPr>
              <a:t>(Соли и мочевина, просачиваются в капсулу нефрона, потом движутся по извитому канальцу. Из канальца – в собирательную трубочку). </a:t>
            </a:r>
          </a:p>
          <a:p>
            <a:pPr eaLnBrk="1" hangingPunct="1">
              <a:lnSpc>
                <a:spcPct val="80000"/>
              </a:lnSpc>
            </a:pPr>
            <a:r>
              <a:rPr lang="ru-RU" sz="800" smtClean="0">
                <a:latin typeface="Arial" charset="0"/>
              </a:rPr>
              <a:t>5. *Проследите по схеме и объясните, что происходит с </a:t>
            </a:r>
            <a:r>
              <a:rPr lang="ru-RU" sz="800" b="1" smtClean="0">
                <a:latin typeface="Arial" charset="0"/>
              </a:rPr>
              <a:t>водой?</a:t>
            </a:r>
            <a:r>
              <a:rPr lang="ru-RU" sz="800" smtClean="0">
                <a:latin typeface="Arial" charset="0"/>
              </a:rPr>
              <a:t> (Вода просачивается через мембраны капсулы, попадает в извитой каналец, а потом часть воды  всасывается обратно в кровь, а другая часть движется по извитому канальцу в собирательную трубочку). </a:t>
            </a:r>
          </a:p>
          <a:p>
            <a:pPr eaLnBrk="1" hangingPunct="1">
              <a:lnSpc>
                <a:spcPct val="80000"/>
              </a:lnSpc>
            </a:pPr>
            <a:r>
              <a:rPr lang="ru-RU" sz="800" smtClean="0">
                <a:latin typeface="Arial" charset="0"/>
              </a:rPr>
              <a:t>6. Сделайте общий вывод о работе нефрона (Ценные вещества возвращаются в кровь, а ненужные или лишние отфильтровываются из крови, собираются в собирательной трубочке и выводятся) </a:t>
            </a:r>
            <a:r>
              <a:rPr lang="ru-RU" sz="800" u="sng" smtClean="0">
                <a:latin typeface="Arial" charset="0"/>
              </a:rPr>
              <a:t>В тетрадь пишем</a:t>
            </a:r>
            <a:r>
              <a:rPr lang="ru-RU" sz="800" smtClean="0">
                <a:latin typeface="Arial" charset="0"/>
              </a:rPr>
              <a:t>: Мочевина, мочевая кислота, избыток солей обратно не всасываются, поэтому они накапливаются во вторичной моче.</a:t>
            </a:r>
          </a:p>
          <a:p>
            <a:pPr eaLnBrk="1" hangingPunct="1">
              <a:lnSpc>
                <a:spcPct val="80000"/>
              </a:lnSpc>
            </a:pPr>
            <a:r>
              <a:rPr lang="ru-RU" sz="800" smtClean="0">
                <a:latin typeface="Arial" charset="0"/>
              </a:rPr>
              <a:t>В результате обратного всасывания у взрослого человека в мочевых канальцах образуется до 1,5— 2,5 л </a:t>
            </a:r>
            <a:r>
              <a:rPr lang="ru-RU" sz="800" i="1" smtClean="0">
                <a:latin typeface="Arial" charset="0"/>
              </a:rPr>
              <a:t>вторичной </a:t>
            </a:r>
            <a:r>
              <a:rPr lang="ru-RU" sz="800" smtClean="0">
                <a:latin typeface="Arial" charset="0"/>
              </a:rPr>
              <a:t>(конечной) </a:t>
            </a:r>
            <a:r>
              <a:rPr lang="ru-RU" sz="800" i="1" smtClean="0">
                <a:latin typeface="Arial" charset="0"/>
              </a:rPr>
              <a:t>мочи </a:t>
            </a:r>
            <a:r>
              <a:rPr lang="ru-RU" sz="800" smtClean="0">
                <a:latin typeface="Arial" charset="0"/>
              </a:rPr>
              <a:t>в сутки; у детей количество мочи меньше.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9E2DC803-C444-4CC7-9561-689260398DD8}" type="datetimeFigureOut">
              <a:rPr lang="ru-RU" smtClean="0"/>
              <a:pPr/>
              <a:t>05.01.2015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D419DC0B-D4FB-417F-A574-CBA0848389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DC803-C444-4CC7-9561-689260398DD8}" type="datetimeFigureOut">
              <a:rPr lang="ru-RU" smtClean="0"/>
              <a:pPr/>
              <a:t>05.01.2015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9DC0B-D4FB-417F-A574-CBA0848389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DC803-C444-4CC7-9561-689260398DD8}" type="datetimeFigureOut">
              <a:rPr lang="ru-RU" smtClean="0"/>
              <a:pPr/>
              <a:t>05.01.2015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9DC0B-D4FB-417F-A574-CBA0848389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DC803-C444-4CC7-9561-689260398DD8}" type="datetimeFigureOut">
              <a:rPr lang="ru-RU" smtClean="0"/>
              <a:pPr/>
              <a:t>05.01.2015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9DC0B-D4FB-417F-A574-CBA0848389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DC803-C444-4CC7-9561-689260398DD8}" type="datetimeFigureOut">
              <a:rPr lang="ru-RU" smtClean="0"/>
              <a:pPr/>
              <a:t>05.01.2015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9DC0B-D4FB-417F-A574-CBA0848389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DC803-C444-4CC7-9561-689260398DD8}" type="datetimeFigureOut">
              <a:rPr lang="ru-RU" smtClean="0"/>
              <a:pPr/>
              <a:t>05.01.2015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9DC0B-D4FB-417F-A574-CBA0848389C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DC803-C444-4CC7-9561-689260398DD8}" type="datetimeFigureOut">
              <a:rPr lang="ru-RU" smtClean="0"/>
              <a:pPr/>
              <a:t>05.01.2015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9DC0B-D4FB-417F-A574-CBA0848389C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DC803-C444-4CC7-9561-689260398DD8}" type="datetimeFigureOut">
              <a:rPr lang="ru-RU" smtClean="0"/>
              <a:pPr/>
              <a:t>05.01.2015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9DC0B-D4FB-417F-A574-CBA0848389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DC803-C444-4CC7-9561-689260398DD8}" type="datetimeFigureOut">
              <a:rPr lang="ru-RU" smtClean="0"/>
              <a:pPr/>
              <a:t>05.01.2015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9DC0B-D4FB-417F-A574-CBA0848389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9E2DC803-C444-4CC7-9561-689260398DD8}" type="datetimeFigureOut">
              <a:rPr lang="ru-RU" smtClean="0"/>
              <a:pPr/>
              <a:t>05.01.2015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D419DC0B-D4FB-417F-A574-CBA0848389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9E2DC803-C444-4CC7-9561-689260398DD8}" type="datetimeFigureOut">
              <a:rPr lang="ru-RU" smtClean="0"/>
              <a:pPr/>
              <a:t>05.01.2015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D419DC0B-D4FB-417F-A574-CBA0848389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9E2DC803-C444-4CC7-9561-689260398DD8}" type="datetimeFigureOut">
              <a:rPr lang="ru-RU" smtClean="0"/>
              <a:pPr/>
              <a:t>05.01.2015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D419DC0B-D4FB-417F-A574-CBA0848389C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fgos.isiorao.ru/upload/FGOS/FGOS_OOO.pdf" TargetMode="Externa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biology-online.ru/blogs/sovremennye-uroki-biologii-blog-admina" TargetMode="External"/><Relationship Id="rId7" Type="http://schemas.openxmlformats.org/officeDocument/2006/relationships/image" Target="../media/image21.jpeg"/><Relationship Id="rId2" Type="http://schemas.openxmlformats.org/officeDocument/2006/relationships/hyperlink" Target="http://biology-online.ru/users/shishlena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hyperlink" Target="http://biology-online.ru/blogs/sovremennye-uroki-biologii-blog-admina/cat-1" TargetMode="Externa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gif"/><Relationship Id="rId3" Type="http://schemas.openxmlformats.org/officeDocument/2006/relationships/image" Target="../media/image23.jpeg"/><Relationship Id="rId7" Type="http://schemas.openxmlformats.org/officeDocument/2006/relationships/image" Target="../media/image27.gif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pn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ikikurgan.orbitel.ru/index.php" TargetMode="External"/><Relationship Id="rId2" Type="http://schemas.openxmlformats.org/officeDocument/2006/relationships/hyperlink" Target="http://fgos.isiorao.ru/upload/FGOS/FGOS_OOO.pdf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moluch.ru/conf/ped/archive/68/3526/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nsportal.ru/shkola/biologiya/library/ispolzovanie-ikt-na-urokah-biologii" TargetMode="External"/><Relationship Id="rId7" Type="http://schemas.openxmlformats.org/officeDocument/2006/relationships/hyperlink" Target="http://ikt-biology.blogspot.ru/p/blog-page.html" TargetMode="External"/><Relationship Id="rId2" Type="http://schemas.openxmlformats.org/officeDocument/2006/relationships/hyperlink" Target="http://festival.1september.ru/articles/606387/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albinaandr.siteedit.ru/home" TargetMode="External"/><Relationship Id="rId5" Type="http://schemas.openxmlformats.org/officeDocument/2006/relationships/hyperlink" Target="http://biology-online.ru/" TargetMode="External"/><Relationship Id="rId4" Type="http://schemas.openxmlformats.org/officeDocument/2006/relationships/hyperlink" Target="http://www.openclass.ru/node/34409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fgos.isiorao.ru/upload/FGOS/FGOS_OOO.pdf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6.xml"/><Relationship Id="rId1" Type="http://schemas.openxmlformats.org/officeDocument/2006/relationships/video" Target="file:///F:\biol-konf-fragm-0.wmv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00100" y="1857364"/>
            <a:ext cx="5601543" cy="2736304"/>
          </a:xfrm>
        </p:spPr>
        <p:txBody>
          <a:bodyPr>
            <a:normAutofit fontScale="90000"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dirty="0" smtClean="0">
                <a:solidFill>
                  <a:srgbClr val="002060"/>
                </a:solidFill>
              </a:rPr>
              <a:t>Использование </a:t>
            </a:r>
            <a:r>
              <a:rPr lang="ru-RU" sz="4000" dirty="0">
                <a:solidFill>
                  <a:srgbClr val="002060"/>
                </a:solidFill>
              </a:rPr>
              <a:t>ЭОР, компьютерных и </a:t>
            </a:r>
            <a:r>
              <a:rPr lang="ru-RU" sz="4000" dirty="0" smtClean="0">
                <a:solidFill>
                  <a:srgbClr val="002060"/>
                </a:solidFill>
              </a:rPr>
              <a:t/>
            </a:r>
            <a:br>
              <a:rPr lang="ru-RU" sz="4000" dirty="0" smtClean="0">
                <a:solidFill>
                  <a:srgbClr val="002060"/>
                </a:solidFill>
              </a:rPr>
            </a:br>
            <a:r>
              <a:rPr lang="ru-RU" sz="4000" dirty="0" smtClean="0">
                <a:solidFill>
                  <a:srgbClr val="002060"/>
                </a:solidFill>
              </a:rPr>
              <a:t>сетевых  </a:t>
            </a:r>
            <a:r>
              <a:rPr lang="ru-RU" sz="4000" dirty="0">
                <a:solidFill>
                  <a:srgbClr val="002060"/>
                </a:solidFill>
              </a:rPr>
              <a:t>технологий на уроках. </a:t>
            </a:r>
            <a:r>
              <a:rPr lang="ru-RU" sz="4000" b="1" dirty="0" smtClean="0">
                <a:solidFill>
                  <a:srgbClr val="002060"/>
                </a:solidFill>
              </a:rPr>
              <a:t/>
            </a:r>
            <a:br>
              <a:rPr lang="ru-RU" sz="4000" b="1" dirty="0" smtClean="0">
                <a:solidFill>
                  <a:srgbClr val="002060"/>
                </a:solidFill>
              </a:rPr>
            </a:br>
            <a:r>
              <a:rPr lang="ru-RU" sz="4000" b="1" dirty="0" smtClean="0">
                <a:solidFill>
                  <a:srgbClr val="002060"/>
                </a:solidFill>
              </a:rPr>
              <a:t/>
            </a:r>
            <a:br>
              <a:rPr lang="ru-RU" sz="4000" b="1" dirty="0" smtClean="0">
                <a:solidFill>
                  <a:srgbClr val="002060"/>
                </a:solidFill>
              </a:rPr>
            </a:br>
            <a:r>
              <a:rPr lang="ru-RU" sz="2700" dirty="0" smtClean="0">
                <a:solidFill>
                  <a:srgbClr val="002060"/>
                </a:solidFill>
              </a:rPr>
              <a:t>Опыт </a:t>
            </a:r>
            <a:r>
              <a:rPr lang="ru-RU" sz="2700" dirty="0">
                <a:solidFill>
                  <a:srgbClr val="002060"/>
                </a:solidFill>
              </a:rPr>
              <a:t>работы учителя биологии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051720" y="5072074"/>
            <a:ext cx="60121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Сидоренко Ирина Александровна,</a:t>
            </a:r>
          </a:p>
          <a:p>
            <a:pPr algn="r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учитель биологии,</a:t>
            </a:r>
          </a:p>
          <a:p>
            <a:pPr algn="r"/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ru-RU" dirty="0"/>
          </a:p>
        </p:txBody>
      </p:sp>
      <p:pic>
        <p:nvPicPr>
          <p:cNvPr id="28674" name="Picture 2" descr="C:\Users\Alla\Desktop\2014-03-11_17481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55086" y="1412776"/>
            <a:ext cx="1808793" cy="2444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27584" y="260648"/>
            <a:ext cx="74888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alt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ИКТ в работе учителя-предметника</a:t>
            </a:r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6" name="Прямоугольник 1"/>
          <p:cNvSpPr>
            <a:spLocks noChangeArrowheads="1"/>
          </p:cNvSpPr>
          <p:nvPr/>
        </p:nvSpPr>
        <p:spPr bwMode="auto">
          <a:xfrm>
            <a:off x="323850" y="5908675"/>
            <a:ext cx="8712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b="1" dirty="0" smtClean="0">
                <a:solidFill>
                  <a:schemeClr val="bg1"/>
                </a:solidFill>
              </a:rPr>
              <a:t>24 марта 2014</a:t>
            </a:r>
            <a:endParaRPr lang="ru-RU" altLang="ru-RU" b="1" dirty="0">
              <a:solidFill>
                <a:schemeClr val="bg1"/>
              </a:solidFill>
            </a:endParaRPr>
          </a:p>
          <a:p>
            <a:pPr algn="ctr" eaLnBrk="1" hangingPunct="1"/>
            <a:r>
              <a:rPr lang="ru-RU" altLang="ru-RU" b="1" dirty="0">
                <a:solidFill>
                  <a:schemeClr val="bg1"/>
                </a:solidFill>
              </a:rPr>
              <a:t>ГБОУ СОШ № 72 Калининского района Санкт-Петербурга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980728"/>
            <a:ext cx="7772400" cy="1470025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Примеры использования ИКТ на уроках биологии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2612" y="2564904"/>
            <a:ext cx="8286808" cy="1357322"/>
          </a:xfrm>
        </p:spPr>
        <p:txBody>
          <a:bodyPr/>
          <a:lstStyle/>
          <a:p>
            <a:r>
              <a:rPr lang="ru-RU" b="1" dirty="0"/>
              <a:t>Этап проведения урока </a:t>
            </a:r>
            <a:r>
              <a:rPr lang="ru-RU" b="1" dirty="0" smtClean="0"/>
              <a:t>– </a:t>
            </a:r>
          </a:p>
          <a:p>
            <a:r>
              <a:rPr lang="ru-RU" dirty="0" smtClean="0"/>
              <a:t>Контроль </a:t>
            </a:r>
            <a:r>
              <a:rPr lang="ru-RU" dirty="0"/>
              <a:t>усвоения пройденного материала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331640" y="3573016"/>
            <a:ext cx="676875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Приемы: </a:t>
            </a:r>
            <a:endParaRPr lang="ru-RU" sz="2400" b="1" dirty="0" smtClean="0"/>
          </a:p>
          <a:p>
            <a:pPr algn="just"/>
            <a:r>
              <a:rPr lang="ru-RU" sz="2400" dirty="0" smtClean="0"/>
              <a:t>Подготовка </a:t>
            </a:r>
            <a:r>
              <a:rPr lang="ru-RU" sz="2400" dirty="0" err="1"/>
              <a:t>разноуровневых</a:t>
            </a:r>
            <a:r>
              <a:rPr lang="ru-RU" sz="2400" dirty="0"/>
              <a:t> тестов, </a:t>
            </a:r>
            <a:r>
              <a:rPr lang="ru-RU" sz="2400" dirty="0" smtClean="0"/>
              <a:t>проверочных, </a:t>
            </a:r>
            <a:r>
              <a:rPr lang="ru-RU" sz="2400" dirty="0"/>
              <a:t>контрольных </a:t>
            </a:r>
            <a:r>
              <a:rPr lang="ru-RU" sz="2400" dirty="0" smtClean="0"/>
              <a:t>работ, </a:t>
            </a:r>
            <a:r>
              <a:rPr lang="ru-RU" sz="2400" dirty="0"/>
              <a:t>включающих рисунки, схемы, фото- и </a:t>
            </a:r>
            <a:r>
              <a:rPr lang="ru-RU" sz="2400" dirty="0" err="1" smtClean="0"/>
              <a:t>видеозадания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0198" y="692696"/>
            <a:ext cx="8229600" cy="796908"/>
          </a:xfrm>
        </p:spPr>
        <p:txBody>
          <a:bodyPr>
            <a:normAutofit/>
          </a:bodyPr>
          <a:lstStyle/>
          <a:p>
            <a:r>
              <a:rPr lang="ru-RU" sz="4000" dirty="0" smtClean="0"/>
              <a:t>Тест по теме: Черви</a:t>
            </a:r>
            <a:endParaRPr lang="ru-RU" sz="40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12184441"/>
              </p:ext>
            </p:extLst>
          </p:nvPr>
        </p:nvGraphicFramePr>
        <p:xfrm>
          <a:off x="1017134" y="1556792"/>
          <a:ext cx="7371290" cy="5118308"/>
        </p:xfrm>
        <a:graphic>
          <a:graphicData uri="http://schemas.openxmlformats.org/drawingml/2006/table">
            <a:tbl>
              <a:tblPr/>
              <a:tblGrid>
                <a:gridCol w="7371290"/>
              </a:tblGrid>
              <a:tr h="5118308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romanUcPeriod"/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Закончи </a:t>
                      </a: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предложение</a:t>
                      </a:r>
                      <a:endParaRPr lang="ru-RU" sz="12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 dirty="0">
                          <a:solidFill>
                            <a:srgbClr val="595959"/>
                          </a:solidFill>
                          <a:latin typeface="Calibri"/>
                          <a:ea typeface="Calibri"/>
                          <a:cs typeface="Times New Roman"/>
                        </a:rPr>
                        <a:t>Имеют уплощённое тело…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 dirty="0">
                          <a:solidFill>
                            <a:srgbClr val="595959"/>
                          </a:solidFill>
                          <a:latin typeface="Calibri"/>
                          <a:ea typeface="Calibri"/>
                          <a:cs typeface="Times New Roman"/>
                        </a:rPr>
                        <a:t>Мужские и женские особи имеют внешнее различие…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 dirty="0">
                          <a:solidFill>
                            <a:srgbClr val="595959"/>
                          </a:solidFill>
                          <a:latin typeface="Calibri"/>
                          <a:ea typeface="Calibri"/>
                          <a:cs typeface="Times New Roman"/>
                        </a:rPr>
                        <a:t>Организм, в котором паразит размножается…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 dirty="0">
                          <a:solidFill>
                            <a:srgbClr val="595959"/>
                          </a:solidFill>
                          <a:latin typeface="Calibri"/>
                          <a:ea typeface="Calibri"/>
                          <a:cs typeface="Times New Roman"/>
                        </a:rPr>
                        <a:t>Общее название червей – паразитов человека…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 dirty="0">
                          <a:solidFill>
                            <a:srgbClr val="595959"/>
                          </a:solidFill>
                          <a:latin typeface="Calibri"/>
                          <a:ea typeface="Calibri"/>
                          <a:cs typeface="Times New Roman"/>
                        </a:rPr>
                        <a:t>Организм, в котором имеется и женская, и мужская половая системы…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 dirty="0">
                          <a:solidFill>
                            <a:srgbClr val="595959"/>
                          </a:solidFill>
                          <a:latin typeface="Calibri"/>
                          <a:ea typeface="Calibri"/>
                          <a:cs typeface="Times New Roman"/>
                        </a:rPr>
                        <a:t>Органы движения кольчатых червей…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 dirty="0">
                          <a:solidFill>
                            <a:srgbClr val="595959"/>
                          </a:solidFill>
                          <a:latin typeface="Calibri"/>
                          <a:ea typeface="Calibri"/>
                          <a:cs typeface="Times New Roman"/>
                        </a:rPr>
                        <a:t>Вещество пиявок, вызывающее несвертываемость крови…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 dirty="0">
                          <a:solidFill>
                            <a:srgbClr val="595959"/>
                          </a:solidFill>
                          <a:latin typeface="Calibri"/>
                          <a:ea typeface="Calibri"/>
                          <a:cs typeface="Times New Roman"/>
                        </a:rPr>
                        <a:t>Состояние организма при перенесении неблагоприятных условий, при котором </a:t>
                      </a:r>
                      <a:r>
                        <a:rPr lang="ru-RU" sz="1200" dirty="0" smtClean="0">
                          <a:solidFill>
                            <a:srgbClr val="595959"/>
                          </a:solidFill>
                          <a:latin typeface="Calibri"/>
                          <a:ea typeface="Calibri"/>
                          <a:cs typeface="Times New Roman"/>
                        </a:rPr>
                        <a:t>отсутствуют </a:t>
                      </a:r>
                      <a:r>
                        <a:rPr lang="ru-RU" sz="1200" dirty="0">
                          <a:solidFill>
                            <a:srgbClr val="595959"/>
                          </a:solidFill>
                          <a:latin typeface="Calibri"/>
                          <a:ea typeface="Calibri"/>
                          <a:cs typeface="Times New Roman"/>
                        </a:rPr>
                        <a:t>признаки жизни…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 dirty="0">
                          <a:solidFill>
                            <a:srgbClr val="595959"/>
                          </a:solidFill>
                          <a:latin typeface="Calibri"/>
                          <a:ea typeface="Calibri"/>
                          <a:cs typeface="Times New Roman"/>
                        </a:rPr>
                        <a:t>Тело состоит из 33 сегментов…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 dirty="0">
                          <a:solidFill>
                            <a:srgbClr val="595959"/>
                          </a:solidFill>
                          <a:latin typeface="Calibri"/>
                          <a:ea typeface="Calibri"/>
                          <a:cs typeface="Times New Roman"/>
                        </a:rPr>
                        <a:t>Мускулатура и покровный слой составляют…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200" b="1" dirty="0" smtClean="0">
                          <a:solidFill>
                            <a:srgbClr val="595959"/>
                          </a:solidFill>
                          <a:latin typeface="Calibri"/>
                          <a:ea typeface="Calibri"/>
                          <a:cs typeface="Times New Roman"/>
                        </a:rPr>
                        <a:t>II      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Выбери </a:t>
                      </a: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верные утверждения, характерные для вида </a:t>
                      </a:r>
                      <a:endParaRPr lang="ru-RU" sz="12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71805"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Аскарида человеческая</a:t>
                      </a:r>
                      <a:endParaRPr lang="ru-RU" sz="1200" i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 dirty="0">
                          <a:solidFill>
                            <a:srgbClr val="595959"/>
                          </a:solidFill>
                          <a:latin typeface="Calibri"/>
                          <a:ea typeface="Calibri"/>
                          <a:cs typeface="Times New Roman"/>
                        </a:rPr>
                        <a:t>Половой диморфизм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 dirty="0">
                          <a:solidFill>
                            <a:srgbClr val="595959"/>
                          </a:solidFill>
                          <a:latin typeface="Calibri"/>
                          <a:ea typeface="Calibri"/>
                          <a:cs typeface="Times New Roman"/>
                        </a:rPr>
                        <a:t>Свободный образ жизни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 dirty="0">
                          <a:solidFill>
                            <a:srgbClr val="595959"/>
                          </a:solidFill>
                          <a:latin typeface="Calibri"/>
                          <a:ea typeface="Calibri"/>
                          <a:cs typeface="Times New Roman"/>
                        </a:rPr>
                        <a:t>Органы чувств развиты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 dirty="0">
                          <a:solidFill>
                            <a:srgbClr val="595959"/>
                          </a:solidFill>
                          <a:latin typeface="Calibri"/>
                          <a:ea typeface="Calibri"/>
                          <a:cs typeface="Times New Roman"/>
                        </a:rPr>
                        <a:t>Раздельнополость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 dirty="0">
                          <a:solidFill>
                            <a:srgbClr val="595959"/>
                          </a:solidFill>
                          <a:latin typeface="Calibri"/>
                          <a:ea typeface="Calibri"/>
                          <a:cs typeface="Times New Roman"/>
                        </a:rPr>
                        <a:t>Гермафродиты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 dirty="0">
                          <a:solidFill>
                            <a:srgbClr val="595959"/>
                          </a:solidFill>
                          <a:latin typeface="Calibri"/>
                          <a:ea typeface="Calibri"/>
                          <a:cs typeface="Times New Roman"/>
                        </a:rPr>
                        <a:t>Несквозная пищеварительная система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 dirty="0">
                          <a:solidFill>
                            <a:srgbClr val="595959"/>
                          </a:solidFill>
                          <a:latin typeface="Calibri"/>
                          <a:ea typeface="Calibri"/>
                          <a:cs typeface="Times New Roman"/>
                        </a:rPr>
                        <a:t>Замкнутая кровеносная система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 dirty="0">
                          <a:solidFill>
                            <a:srgbClr val="595959"/>
                          </a:solidFill>
                          <a:latin typeface="Calibri"/>
                          <a:ea typeface="Calibri"/>
                          <a:cs typeface="Times New Roman"/>
                        </a:rPr>
                        <a:t>Паразитарный образ жизни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 dirty="0">
                          <a:solidFill>
                            <a:srgbClr val="595959"/>
                          </a:solidFill>
                          <a:latin typeface="Calibri"/>
                          <a:ea typeface="Calibri"/>
                          <a:cs typeface="Times New Roman"/>
                        </a:rPr>
                        <a:t>Способность к регенерации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III     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Установите </a:t>
                      </a: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систематическое 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положение </a:t>
                      </a: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(тип, класс, вид)  </a:t>
                      </a:r>
                      <a:r>
                        <a:rPr lang="ru-RU" sz="1200" b="1" dirty="0">
                          <a:solidFill>
                            <a:srgbClr val="595959"/>
                          </a:solidFill>
                          <a:latin typeface="Calibri"/>
                          <a:ea typeface="Calibri"/>
                          <a:cs typeface="Times New Roman"/>
                        </a:rPr>
                        <a:t>                              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86" marR="4038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1025" name="Рисунок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3501008"/>
            <a:ext cx="2527120" cy="22585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642918"/>
            <a:ext cx="8401080" cy="1143000"/>
          </a:xfrm>
        </p:spPr>
        <p:txBody>
          <a:bodyPr>
            <a:noAutofit/>
          </a:bodyPr>
          <a:lstStyle/>
          <a:p>
            <a:r>
              <a:rPr lang="ru-RU" sz="4000" dirty="0" smtClean="0"/>
              <a:t>Задание: обозначить рисунок</a:t>
            </a:r>
            <a:br>
              <a:rPr lang="ru-RU" sz="4000" dirty="0" smtClean="0"/>
            </a:br>
            <a:r>
              <a:rPr lang="ru-RU" sz="3200" dirty="0" smtClean="0"/>
              <a:t>(Тема «Фотосинтез.  Дыхание растений»)</a:t>
            </a:r>
            <a:endParaRPr lang="ru-RU" sz="3200" dirty="0"/>
          </a:p>
        </p:txBody>
      </p:sp>
      <p:pic>
        <p:nvPicPr>
          <p:cNvPr id="3" name="Picture 9" descr="фотос-1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3214678" y="1872008"/>
            <a:ext cx="2357454" cy="4231694"/>
          </a:xfrm>
          <a:prstGeom prst="rect">
            <a:avLst/>
          </a:prstGeom>
          <a:noFill/>
          <a:ln/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714348" y="3500438"/>
            <a:ext cx="1143008" cy="5016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3200" b="1" dirty="0" smtClean="0">
                <a:solidFill>
                  <a:schemeClr val="accent4">
                    <a:lumMod val="10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1</a:t>
            </a:r>
            <a:endParaRPr lang="ru-RU" sz="3200" b="1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714348" y="5500702"/>
            <a:ext cx="1285884" cy="4302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3200" b="1" dirty="0" smtClean="0">
                <a:solidFill>
                  <a:schemeClr val="accent4">
                    <a:lumMod val="10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3 </a:t>
            </a:r>
            <a:endParaRPr lang="ru-RU" sz="3200" b="1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6" name="AutoShape 6"/>
          <p:cNvSpPr>
            <a:spLocks noChangeArrowheads="1"/>
          </p:cNvSpPr>
          <p:nvPr/>
        </p:nvSpPr>
        <p:spPr bwMode="auto">
          <a:xfrm>
            <a:off x="2071670" y="5500702"/>
            <a:ext cx="1358887" cy="287339"/>
          </a:xfrm>
          <a:prstGeom prst="rightArrow">
            <a:avLst>
              <a:gd name="adj1" fmla="val 50000"/>
              <a:gd name="adj2" fmla="val 156214"/>
            </a:avLst>
          </a:prstGeom>
          <a:solidFill>
            <a:srgbClr val="4BACC6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7"/>
          <p:cNvSpPr>
            <a:spLocks noChangeArrowheads="1"/>
          </p:cNvSpPr>
          <p:nvPr/>
        </p:nvSpPr>
        <p:spPr bwMode="auto">
          <a:xfrm>
            <a:off x="1928794" y="3643314"/>
            <a:ext cx="1357322" cy="285752"/>
          </a:xfrm>
          <a:prstGeom prst="rightArrow">
            <a:avLst>
              <a:gd name="adj1" fmla="val 50000"/>
              <a:gd name="adj2" fmla="val 156960"/>
            </a:avLst>
          </a:prstGeom>
          <a:solidFill>
            <a:srgbClr val="F79646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Oval 8"/>
          <p:cNvSpPr>
            <a:spLocks noChangeArrowheads="1"/>
          </p:cNvSpPr>
          <p:nvPr/>
        </p:nvSpPr>
        <p:spPr bwMode="auto">
          <a:xfrm>
            <a:off x="857224" y="1785926"/>
            <a:ext cx="1000132" cy="1000132"/>
          </a:xfrm>
          <a:prstGeom prst="ellipse">
            <a:avLst/>
          </a:prstGeom>
          <a:solidFill>
            <a:srgbClr val="FFFFFF"/>
          </a:solidFill>
          <a:ln w="31750">
            <a:solidFill>
              <a:srgbClr val="F79646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214414" y="1928802"/>
            <a:ext cx="3571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chemeClr val="accent4">
                    <a:lumMod val="10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5</a:t>
            </a:r>
            <a:endParaRPr lang="ru-RU" sz="3200" dirty="0"/>
          </a:p>
        </p:txBody>
      </p:sp>
      <p:sp>
        <p:nvSpPr>
          <p:cNvPr id="11" name="AutoShape 9"/>
          <p:cNvSpPr>
            <a:spLocks noChangeArrowheads="1"/>
          </p:cNvSpPr>
          <p:nvPr/>
        </p:nvSpPr>
        <p:spPr bwMode="auto">
          <a:xfrm rot="2414061">
            <a:off x="1998677" y="2674983"/>
            <a:ext cx="878116" cy="316829"/>
          </a:xfrm>
          <a:prstGeom prst="rightArrow">
            <a:avLst>
              <a:gd name="adj1" fmla="val 50000"/>
              <a:gd name="adj2" fmla="val 156960"/>
            </a:avLst>
          </a:prstGeom>
          <a:solidFill>
            <a:srgbClr val="FFFFFF"/>
          </a:solidFill>
          <a:ln w="31750">
            <a:solidFill>
              <a:srgbClr val="F79646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6143636" y="2428868"/>
            <a:ext cx="1214446" cy="5016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3200" b="1" dirty="0" smtClean="0">
                <a:solidFill>
                  <a:schemeClr val="accent4">
                    <a:lumMod val="10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4</a:t>
            </a:r>
            <a:endParaRPr lang="ru-RU" sz="3200" b="1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4500562" y="3571876"/>
            <a:ext cx="571504" cy="57150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3200" b="1" dirty="0" smtClean="0">
                <a:solidFill>
                  <a:schemeClr val="accent4">
                    <a:lumMod val="10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2</a:t>
            </a:r>
            <a:endParaRPr lang="ru-RU" sz="3200" b="1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15" name="AutoShape 4"/>
          <p:cNvSpPr>
            <a:spLocks noChangeArrowheads="1"/>
          </p:cNvSpPr>
          <p:nvPr/>
        </p:nvSpPr>
        <p:spPr bwMode="auto">
          <a:xfrm rot="20164537">
            <a:off x="5277115" y="3033211"/>
            <a:ext cx="975336" cy="513265"/>
          </a:xfrm>
          <a:prstGeom prst="curvedUpArrow">
            <a:avLst>
              <a:gd name="adj1" fmla="val 32073"/>
              <a:gd name="adj2" fmla="val 64146"/>
              <a:gd name="adj3" fmla="val 33333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803212"/>
            <a:ext cx="8229600" cy="165416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Задание: Укажите наименование объекта и его функции.</a:t>
            </a:r>
            <a:br>
              <a:rPr lang="ru-RU" dirty="0" smtClean="0"/>
            </a:br>
            <a:r>
              <a:rPr lang="ru-RU" sz="3100" dirty="0" smtClean="0"/>
              <a:t>(Тема: Нуклеиновые кислоты)</a:t>
            </a:r>
            <a:endParaRPr lang="ru-RU" sz="3100" dirty="0"/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2627784" y="2780928"/>
            <a:ext cx="4157654" cy="3144412"/>
            <a:chOff x="3288" y="1117"/>
            <a:chExt cx="2214" cy="2172"/>
          </a:xfrm>
        </p:grpSpPr>
        <p:pic>
          <p:nvPicPr>
            <p:cNvPr id="6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288" y="1117"/>
              <a:ext cx="2214" cy="217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3288" y="1117"/>
              <a:ext cx="2214" cy="217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 additive="repl"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70410" y="980728"/>
            <a:ext cx="7772400" cy="1470025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Примеры использования ИКТ на уроках биологии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2636912"/>
            <a:ext cx="8286808" cy="1357322"/>
          </a:xfrm>
        </p:spPr>
        <p:txBody>
          <a:bodyPr/>
          <a:lstStyle/>
          <a:p>
            <a:r>
              <a:rPr lang="ru-RU" b="1" dirty="0">
                <a:solidFill>
                  <a:schemeClr val="bg2">
                    <a:lumMod val="50000"/>
                  </a:schemeClr>
                </a:solidFill>
              </a:rPr>
              <a:t>Этап проведения урока 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– </a:t>
            </a:r>
          </a:p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Закрепление 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материала, рефлексия</a:t>
            </a:r>
          </a:p>
          <a:p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31640" y="3789040"/>
            <a:ext cx="644994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Приемы :</a:t>
            </a:r>
          </a:p>
          <a:p>
            <a:r>
              <a:rPr lang="ru-RU" sz="2800" dirty="0" smtClean="0"/>
              <a:t>Составление </a:t>
            </a:r>
            <a:r>
              <a:rPr lang="ru-RU" sz="2800" dirty="0" err="1"/>
              <a:t>мультимедийных</a:t>
            </a:r>
            <a:r>
              <a:rPr lang="ru-RU" sz="2800" dirty="0"/>
              <a:t> заданий с использованием </a:t>
            </a:r>
            <a:r>
              <a:rPr lang="ru-RU" sz="2800" dirty="0" err="1"/>
              <a:t>медиатеки</a:t>
            </a:r>
            <a:r>
              <a:rPr lang="ru-RU" sz="2800" dirty="0"/>
              <a:t>, электронные домашние </a:t>
            </a:r>
            <a:r>
              <a:rPr lang="ru-RU" sz="2800" dirty="0" smtClean="0"/>
              <a:t>задания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8229600" cy="571480"/>
          </a:xfrm>
        </p:spPr>
        <p:txBody>
          <a:bodyPr>
            <a:noAutofit/>
          </a:bodyPr>
          <a:lstStyle/>
          <a:p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Выявите особенности насекомых, позволившие им стать процветающей группой животных.</a:t>
            </a:r>
            <a:endParaRPr lang="ru-RU" sz="2000" dirty="0">
              <a:solidFill>
                <a:srgbClr val="002060"/>
              </a:solidFill>
            </a:endParaRPr>
          </a:p>
        </p:txBody>
      </p:sp>
      <p:graphicFrame>
        <p:nvGraphicFramePr>
          <p:cNvPr id="6" name="Group 9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437644256"/>
              </p:ext>
            </p:extLst>
          </p:nvPr>
        </p:nvGraphicFramePr>
        <p:xfrm>
          <a:off x="827584" y="1268760"/>
          <a:ext cx="7416824" cy="4968552"/>
        </p:xfrm>
        <a:graphic>
          <a:graphicData uri="http://schemas.openxmlformats.org/drawingml/2006/table">
            <a:tbl>
              <a:tblPr/>
              <a:tblGrid>
                <a:gridCol w="1937742"/>
                <a:gridCol w="2472292"/>
                <a:gridCol w="3006790"/>
              </a:tblGrid>
              <a:tr h="48575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Признак животного.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Особенности класса насекомых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Биологическое значение признака.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393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 Движение.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Способность к полету и передвижению по различным поверхностям.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575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 Деление тела на отделы.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Три отдела тела: голова, грудь, брюшко.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393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Разнообразное строение ротовых органов.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Возможность использовать разнообразную пищу.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393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 Ориентация в окружающей среде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Способность находить пищу, обнаруживать врагов.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73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 Размеры тела.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Небольшие размеры.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575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 Способ дыхания.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Потребление для дыхания атмосферного кислорода.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0211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7.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Развитие головного мозга, наличие брюшной нервной цепочки.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Наличие более сложных рефлексов.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2714612" y="1785926"/>
            <a:ext cx="25717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C00000"/>
                </a:solidFill>
              </a:rPr>
              <a:t>Крылья, разнообразные конечности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786050" y="3643314"/>
            <a:ext cx="25717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C00000"/>
                </a:solidFill>
              </a:rPr>
              <a:t>Наличие развитых органов чувств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714348" y="764704"/>
            <a:ext cx="77724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4000" b="0" dirty="0" smtClean="0">
                <a:solidFill>
                  <a:srgbClr val="002060"/>
                </a:solidFill>
              </a:rPr>
              <a:t>Сравните плоды</a:t>
            </a:r>
          </a:p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4000" b="0" dirty="0" smtClean="0">
                <a:solidFill>
                  <a:srgbClr val="002060"/>
                </a:solidFill>
              </a:rPr>
              <a:t>(сходства и отличия):</a:t>
            </a:r>
            <a:endParaRPr lang="ru-RU" sz="4000" b="0" dirty="0">
              <a:solidFill>
                <a:srgbClr val="002060"/>
              </a:solidFill>
            </a:endParaRPr>
          </a:p>
        </p:txBody>
      </p:sp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936625" y="5445224"/>
            <a:ext cx="8207375" cy="13128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ts val="25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4000" dirty="0">
                <a:solidFill>
                  <a:srgbClr val="000000"/>
                </a:solidFill>
                <a:latin typeface="Arial" pitchFamily="34" charset="0"/>
              </a:rPr>
              <a:t>       1.                            2.                 </a:t>
            </a: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331913" y="2276872"/>
            <a:ext cx="2652576" cy="295235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 cstate="screen">
            <a:lum bright="-14000" contrast="28000"/>
          </a:blip>
          <a:srcRect/>
          <a:stretch>
            <a:fillRect/>
          </a:stretch>
        </p:blipFill>
        <p:spPr bwMode="auto">
          <a:xfrm>
            <a:off x="5572132" y="2197358"/>
            <a:ext cx="2312236" cy="289533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899592" y="692696"/>
            <a:ext cx="7467600" cy="523220"/>
          </a:xfrm>
        </p:spPr>
        <p:txBody>
          <a:bodyPr>
            <a:noAutofit/>
          </a:bodyPr>
          <a:lstStyle/>
          <a:p>
            <a:pPr eaLnBrk="1" hangingPunct="1"/>
            <a:r>
              <a:rPr lang="ru-RU" sz="4000" dirty="0" smtClean="0"/>
              <a:t>Найди лишнее и объясни</a:t>
            </a:r>
          </a:p>
        </p:txBody>
      </p:sp>
      <p:pic>
        <p:nvPicPr>
          <p:cNvPr id="4105" name="Picture 9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652120" y="1347344"/>
            <a:ext cx="2628709" cy="2513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551490" y="1370494"/>
            <a:ext cx="2362313" cy="2490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273583" y="4175893"/>
            <a:ext cx="2918128" cy="1937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640536" y="4175893"/>
            <a:ext cx="2569905" cy="192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Прямоугольник 13"/>
          <p:cNvSpPr/>
          <p:nvPr/>
        </p:nvSpPr>
        <p:spPr>
          <a:xfrm>
            <a:off x="1561520" y="3198261"/>
            <a:ext cx="14287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Дафния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5953139" y="2931457"/>
            <a:ext cx="13665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Речной</a:t>
            </a:r>
            <a:r>
              <a:rPr lang="ru-RU" dirty="0">
                <a:solidFill>
                  <a:schemeClr val="accent3"/>
                </a:solidFill>
              </a:rPr>
              <a:t> рак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979712" y="5651261"/>
            <a:ext cx="7043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Краб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5669260" y="5467665"/>
            <a:ext cx="14525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Креветка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1116013" y="549275"/>
            <a:ext cx="6964362" cy="1201738"/>
          </a:xfrm>
        </p:spPr>
        <p:txBody>
          <a:bodyPr/>
          <a:lstStyle/>
          <a:p>
            <a:pPr eaLnBrk="1" hangingPunct="1"/>
            <a:r>
              <a:rPr lang="ru-RU" dirty="0" smtClean="0"/>
              <a:t>Словесные пропорции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714348" y="1571612"/>
            <a:ext cx="7715304" cy="1079500"/>
          </a:xfrm>
          <a:prstGeom prst="rect">
            <a:avLst/>
          </a:prstGeom>
          <a:solidFill>
            <a:schemeClr val="bg1"/>
          </a:solidFill>
          <a:ln w="28575">
            <a:solidFill>
              <a:srgbClr val="000099"/>
            </a:solidFill>
          </a:ln>
        </p:spPr>
        <p:txBody>
          <a:bodyPr/>
          <a:lstStyle/>
          <a:p>
            <a:pPr marL="274320" marR="0" lvl="0" indent="-27432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Brush Script MT" pitchFamily="66" charset="0"/>
              <a:buChar char="O"/>
              <a:tabLst/>
              <a:defRPr/>
            </a:pPr>
            <a:r>
              <a:rPr kumimoji="0" lang="ru-RU" sz="2000" b="0" i="0" u="sng" strike="noStrike" kern="1200" cap="none" spc="0" normalizeH="0" baseline="0" noProof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Образец</a:t>
            </a:r>
            <a:r>
              <a:rPr kumimoji="0" lang="ru-RU" sz="2000" b="0" i="0" u="sng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endParaRPr kumimoji="0" lang="ru-RU" sz="20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Brush Script MT" pitchFamily="66" charset="0"/>
              <a:buChar char="O"/>
              <a:tabLst/>
              <a:defRPr/>
            </a:pPr>
            <a:r>
              <a:rPr kumimoji="0" lang="ru-RU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Орган :   система органов     =      </a:t>
            </a:r>
            <a:r>
              <a:rPr kumimoji="0" lang="ru-RU" sz="2000" b="0" i="0" u="none" strike="noStrike" kern="1200" cap="none" spc="0" normalizeH="0" baseline="0" noProof="0" smtClean="0">
                <a:ln>
                  <a:noFill/>
                </a:ln>
                <a:solidFill>
                  <a:srgbClr val="EB214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?   </a:t>
            </a:r>
            <a:r>
              <a:rPr kumimoji="0" lang="ru-RU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: ткань</a:t>
            </a:r>
          </a:p>
          <a:p>
            <a:pPr marL="274320" marR="0" lvl="0" indent="-27432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Brush Script MT" pitchFamily="66" charset="0"/>
              <a:buChar char="O"/>
              <a:tabLst/>
              <a:defRPr/>
            </a:pPr>
            <a:r>
              <a:rPr kumimoji="0" lang="ru-RU" sz="2000" b="0" i="0" u="none" strike="noStrike" kern="1200" cap="none" spc="0" normalizeH="0" baseline="0" noProof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Ответы для выбора</a:t>
            </a:r>
            <a:r>
              <a:rPr kumimoji="0" lang="ru-RU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организм, особь, клетка, органоид</a:t>
            </a: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14348" y="3000372"/>
            <a:ext cx="7750199" cy="3071834"/>
          </a:xfrm>
          <a:prstGeom prst="rect">
            <a:avLst/>
          </a:prstGeom>
          <a:solidFill>
            <a:schemeClr val="bg1"/>
          </a:solidFill>
          <a:ln w="28575">
            <a:solidFill>
              <a:srgbClr val="800000"/>
            </a:solidFill>
            <a:miter lim="800000"/>
            <a:headEnd/>
            <a:tailEnd/>
          </a:ln>
        </p:spPr>
        <p:txBody>
          <a:bodyPr/>
          <a:lstStyle/>
          <a:p>
            <a:pPr marL="609600" indent="-609600">
              <a:lnSpc>
                <a:spcPct val="80000"/>
              </a:lnSpc>
              <a:spcBef>
                <a:spcPct val="20000"/>
              </a:spcBef>
            </a:pPr>
            <a:r>
              <a:rPr lang="ru-RU" sz="2400" dirty="0">
                <a:solidFill>
                  <a:srgbClr val="800000"/>
                </a:solidFill>
              </a:rPr>
              <a:t>Решите предложенные пропорции, используя </a:t>
            </a:r>
          </a:p>
          <a:p>
            <a:pPr marL="609600" indent="-609600">
              <a:lnSpc>
                <a:spcPct val="80000"/>
              </a:lnSpc>
              <a:spcBef>
                <a:spcPct val="20000"/>
              </a:spcBef>
            </a:pPr>
            <a:r>
              <a:rPr lang="ru-RU" sz="2400" dirty="0">
                <a:solidFill>
                  <a:srgbClr val="800000"/>
                </a:solidFill>
              </a:rPr>
              <a:t>слова-подсказки</a:t>
            </a:r>
            <a:r>
              <a:rPr lang="ru-RU" sz="2400" dirty="0">
                <a:solidFill>
                  <a:srgbClr val="000099"/>
                </a:solidFill>
              </a:rPr>
              <a:t>:</a:t>
            </a:r>
            <a:r>
              <a:rPr lang="ru-RU" sz="2800" dirty="0">
                <a:solidFill>
                  <a:srgbClr val="000099"/>
                </a:solidFill>
              </a:rPr>
              <a:t> </a:t>
            </a:r>
            <a:r>
              <a:rPr lang="ru-RU" sz="2800" dirty="0" smtClean="0">
                <a:solidFill>
                  <a:srgbClr val="000099"/>
                </a:solidFill>
              </a:rPr>
              <a:t> </a:t>
            </a:r>
            <a:r>
              <a:rPr lang="ru-RU" sz="2000" dirty="0" smtClean="0">
                <a:solidFill>
                  <a:srgbClr val="000099"/>
                </a:solidFill>
              </a:rPr>
              <a:t>трубочки</a:t>
            </a:r>
            <a:r>
              <a:rPr lang="ru-RU" sz="2000" dirty="0">
                <a:solidFill>
                  <a:srgbClr val="000099"/>
                </a:solidFill>
              </a:rPr>
              <a:t>, </a:t>
            </a:r>
            <a:r>
              <a:rPr lang="ru-RU" sz="2000" dirty="0" smtClean="0">
                <a:solidFill>
                  <a:srgbClr val="000099"/>
                </a:solidFill>
              </a:rPr>
              <a:t>моча, выделение, почки</a:t>
            </a:r>
            <a:r>
              <a:rPr lang="ru-RU" sz="2000" dirty="0">
                <a:solidFill>
                  <a:srgbClr val="000099"/>
                </a:solidFill>
              </a:rPr>
              <a:t>, </a:t>
            </a:r>
            <a:r>
              <a:rPr lang="ru-RU" sz="2000" dirty="0" smtClean="0">
                <a:solidFill>
                  <a:srgbClr val="000099"/>
                </a:solidFill>
              </a:rPr>
              <a:t>кожа</a:t>
            </a:r>
            <a:r>
              <a:rPr lang="ru-RU" sz="2000" dirty="0">
                <a:solidFill>
                  <a:srgbClr val="000099"/>
                </a:solidFill>
              </a:rPr>
              <a:t>.</a:t>
            </a:r>
            <a:r>
              <a:rPr lang="ru-RU" sz="2000" dirty="0" smtClean="0">
                <a:solidFill>
                  <a:srgbClr val="000099"/>
                </a:solidFill>
              </a:rPr>
              <a:t> </a:t>
            </a:r>
            <a:endParaRPr lang="ru-RU" sz="2000" dirty="0">
              <a:solidFill>
                <a:srgbClr val="000099"/>
              </a:solidFill>
            </a:endParaRPr>
          </a:p>
          <a:p>
            <a:pPr marL="609600" indent="-609600">
              <a:lnSpc>
                <a:spcPct val="80000"/>
              </a:lnSpc>
              <a:spcBef>
                <a:spcPct val="20000"/>
              </a:spcBef>
            </a:pPr>
            <a:r>
              <a:rPr lang="ru-RU" sz="2000" dirty="0"/>
              <a:t>(Не попадитесь в ловушку, здесь есть лишние слова</a:t>
            </a:r>
            <a:r>
              <a:rPr lang="ru-RU" sz="2000" dirty="0" smtClean="0"/>
              <a:t>)</a:t>
            </a:r>
          </a:p>
          <a:p>
            <a:pPr marL="609600" indent="-609600">
              <a:lnSpc>
                <a:spcPct val="80000"/>
              </a:lnSpc>
              <a:spcBef>
                <a:spcPct val="20000"/>
              </a:spcBef>
            </a:pPr>
            <a:endParaRPr lang="ru-RU" sz="2000" dirty="0"/>
          </a:p>
          <a:p>
            <a:pPr marL="609600" indent="-609600">
              <a:lnSpc>
                <a:spcPct val="80000"/>
              </a:lnSpc>
              <a:spcBef>
                <a:spcPct val="20000"/>
              </a:spcBef>
              <a:buFontTx/>
              <a:buAutoNum type="arabicPeriod"/>
            </a:pPr>
            <a:r>
              <a:rPr lang="ru-RU" sz="2000" dirty="0">
                <a:solidFill>
                  <a:srgbClr val="000099"/>
                </a:solidFill>
              </a:rPr>
              <a:t>мочевой пузырь : мочевыводящий орган = </a:t>
            </a:r>
          </a:p>
          <a:p>
            <a:pPr marL="609600" indent="-609600">
              <a:lnSpc>
                <a:spcPct val="80000"/>
              </a:lnSpc>
              <a:spcBef>
                <a:spcPct val="20000"/>
              </a:spcBef>
            </a:pPr>
            <a:r>
              <a:rPr lang="ru-RU" sz="2000" dirty="0">
                <a:solidFill>
                  <a:srgbClr val="000099"/>
                </a:solidFill>
              </a:rPr>
              <a:t>                           </a:t>
            </a:r>
            <a:r>
              <a:rPr lang="ru-RU" sz="2000" dirty="0">
                <a:solidFill>
                  <a:srgbClr val="EB2143"/>
                </a:solidFill>
              </a:rPr>
              <a:t> ?</a:t>
            </a:r>
            <a:r>
              <a:rPr lang="ru-RU" sz="2000" dirty="0">
                <a:solidFill>
                  <a:srgbClr val="000099"/>
                </a:solidFill>
              </a:rPr>
              <a:t> : мочеобразующий орган</a:t>
            </a:r>
          </a:p>
          <a:p>
            <a:pPr marL="609600" indent="-609600">
              <a:lnSpc>
                <a:spcPct val="80000"/>
              </a:lnSpc>
              <a:spcBef>
                <a:spcPct val="20000"/>
              </a:spcBef>
              <a:buFontTx/>
              <a:buAutoNum type="arabicPeriod" startAt="2"/>
            </a:pPr>
            <a:r>
              <a:rPr lang="ru-RU" sz="2000" dirty="0">
                <a:solidFill>
                  <a:srgbClr val="000099"/>
                </a:solidFill>
              </a:rPr>
              <a:t>легкие : углекислый газ  =   почки  :   </a:t>
            </a:r>
            <a:r>
              <a:rPr lang="ru-RU" sz="2000" dirty="0">
                <a:solidFill>
                  <a:srgbClr val="EB2143"/>
                </a:solidFill>
              </a:rPr>
              <a:t>?</a:t>
            </a:r>
          </a:p>
          <a:p>
            <a:pPr marL="609600" indent="-609600">
              <a:lnSpc>
                <a:spcPct val="80000"/>
              </a:lnSpc>
              <a:spcBef>
                <a:spcPct val="20000"/>
              </a:spcBef>
              <a:buFontTx/>
              <a:buAutoNum type="arabicPeriod" startAt="2"/>
            </a:pPr>
            <a:r>
              <a:rPr lang="ru-RU" sz="2000" dirty="0">
                <a:solidFill>
                  <a:srgbClr val="000099"/>
                </a:solidFill>
              </a:rPr>
              <a:t>мочевой пузырь : мускульный мешок  =  мочеточники :  </a:t>
            </a:r>
            <a:r>
              <a:rPr lang="ru-RU" sz="2000" dirty="0">
                <a:solidFill>
                  <a:srgbClr val="EB2143"/>
                </a:solidFill>
              </a:rPr>
              <a:t>?</a:t>
            </a:r>
            <a:r>
              <a:rPr lang="ru-RU" sz="2000" i="1" dirty="0">
                <a:solidFill>
                  <a:srgbClr val="EB2143"/>
                </a:solidFill>
              </a:rPr>
              <a:t> </a:t>
            </a:r>
            <a:endParaRPr lang="ru-RU" sz="2000" dirty="0">
              <a:solidFill>
                <a:srgbClr val="EB2143"/>
              </a:solidFill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1142976" y="4714884"/>
            <a:ext cx="1387458" cy="28575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dirty="0">
                <a:solidFill>
                  <a:srgbClr val="FF3300"/>
                </a:solidFill>
              </a:rPr>
              <a:t>почки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980728"/>
            <a:ext cx="7772400" cy="1470025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Примеры использования ИКТ на уроках биологии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2780928"/>
            <a:ext cx="8286808" cy="785818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tx1"/>
                </a:solidFill>
              </a:rPr>
              <a:t>Внеклассная работа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31640" y="4005064"/>
            <a:ext cx="659395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Приемы</a:t>
            </a:r>
            <a:r>
              <a:rPr lang="ru-RU" sz="2000" dirty="0" smtClean="0"/>
              <a:t>: защита исследовательских проектов, включающих сводные таблицы, графики, </a:t>
            </a:r>
            <a:r>
              <a:rPr lang="ru-RU" sz="2000" dirty="0" err="1" smtClean="0"/>
              <a:t>фотоотчет</a:t>
            </a:r>
            <a:r>
              <a:rPr lang="ru-RU" sz="2000" dirty="0" smtClean="0"/>
              <a:t>, выводы.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980728"/>
            <a:ext cx="7772400" cy="1470025"/>
          </a:xfrm>
        </p:spPr>
        <p:txBody>
          <a:bodyPr>
            <a:normAutofit/>
          </a:bodyPr>
          <a:lstStyle/>
          <a:p>
            <a:r>
              <a:rPr lang="ru-RU" sz="3600" dirty="0" smtClean="0"/>
              <a:t>Федеральный Государственный Образовательный Стандарт 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2420888"/>
            <a:ext cx="6305354" cy="3072974"/>
          </a:xfrm>
        </p:spPr>
        <p:txBody>
          <a:bodyPr>
            <a:normAutofit fontScale="55000" lnSpcReduction="20000"/>
          </a:bodyPr>
          <a:lstStyle/>
          <a:p>
            <a:pPr algn="just"/>
            <a:r>
              <a:rPr lang="ru-RU" dirty="0">
                <a:solidFill>
                  <a:schemeClr val="tx1"/>
                </a:solidFill>
              </a:rPr>
              <a:t>В разделе “II. Требования к результатам освоения основной образовательной программы основного общего образования</a:t>
            </a:r>
            <a:r>
              <a:rPr lang="ru-RU" dirty="0" smtClean="0">
                <a:solidFill>
                  <a:schemeClr val="tx1"/>
                </a:solidFill>
              </a:rPr>
              <a:t>” в пункте  10</a:t>
            </a:r>
            <a:r>
              <a:rPr lang="ru-RU" dirty="0">
                <a:solidFill>
                  <a:schemeClr val="tx1"/>
                </a:solidFill>
              </a:rPr>
              <a:t>. </a:t>
            </a:r>
            <a:r>
              <a:rPr lang="ru-RU" dirty="0" smtClean="0">
                <a:solidFill>
                  <a:schemeClr val="tx1"/>
                </a:solidFill>
              </a:rPr>
              <a:t>» </a:t>
            </a:r>
            <a:r>
              <a:rPr lang="ru-RU" dirty="0" err="1" smtClean="0">
                <a:solidFill>
                  <a:schemeClr val="tx1"/>
                </a:solidFill>
              </a:rPr>
              <a:t>Метапредметные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результаты освоения основной образовательной программы основного общего образования должны </a:t>
            </a:r>
            <a:r>
              <a:rPr lang="ru-RU" dirty="0" smtClean="0">
                <a:solidFill>
                  <a:schemeClr val="tx1"/>
                </a:solidFill>
              </a:rPr>
              <a:t>отражать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….» предусматривается</a:t>
            </a:r>
          </a:p>
          <a:p>
            <a:pPr algn="just"/>
            <a:r>
              <a:rPr lang="ru-RU" dirty="0" smtClean="0">
                <a:solidFill>
                  <a:schemeClr val="tx1"/>
                </a:solidFill>
              </a:rPr>
              <a:t>……….</a:t>
            </a:r>
            <a:endParaRPr lang="ru-RU" dirty="0">
              <a:solidFill>
                <a:schemeClr val="tx1"/>
              </a:solidFill>
            </a:endParaRPr>
          </a:p>
          <a:p>
            <a:pPr algn="just"/>
            <a:r>
              <a:rPr lang="ru-RU" dirty="0"/>
              <a:t>8) использование различных способов поиска (в справочных источниках и открытом учебном информационном пространстве сети Интернет), сбора, обработки, анализа, организации, передачи и интерпретации информации в соответствии с коммуникативными и познавательными задачами и технологиями учебного предмета; в том числе умение вводить текст с помощью клавиатуры, фиксировать (записывать) в цифровой форме измеряемые величины и анализировать изображения, звуки, готовить свое выступление и выступать с аудио-, видео- и графическим сопровождением; соблюдать нормы информационной избирательности, этики и этикета;</a:t>
            </a:r>
            <a:r>
              <a:rPr lang="ru-RU" dirty="0">
                <a:solidFill>
                  <a:schemeClr val="tx1"/>
                </a:solidFill>
              </a:rPr>
              <a:t> </a:t>
            </a:r>
            <a:endParaRPr lang="ru-RU" dirty="0" smtClean="0">
              <a:solidFill>
                <a:schemeClr val="tx1"/>
              </a:solidFill>
            </a:endParaRPr>
          </a:p>
          <a:p>
            <a:pPr algn="l"/>
            <a:r>
              <a:rPr lang="ru-RU" dirty="0" smtClean="0">
                <a:solidFill>
                  <a:schemeClr val="tx1"/>
                </a:solidFill>
              </a:rPr>
              <a:t>…..</a:t>
            </a:r>
          </a:p>
          <a:p>
            <a:pPr algn="l"/>
            <a:endParaRPr lang="ru-RU" dirty="0">
              <a:solidFill>
                <a:schemeClr val="tx1"/>
              </a:solidFill>
            </a:endParaRPr>
          </a:p>
          <a:p>
            <a:pPr algn="l"/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fgos.isiorao.ru/upload/FGOS/FGOS_OOO.pdf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9377" y="620688"/>
            <a:ext cx="6965245" cy="1202485"/>
          </a:xfrm>
        </p:spPr>
        <p:txBody>
          <a:bodyPr/>
          <a:lstStyle/>
          <a:p>
            <a:r>
              <a:rPr lang="ru-RU" dirty="0" smtClean="0"/>
              <a:t>Личный опыт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43608" y="1700808"/>
            <a:ext cx="4572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1 ступень </a:t>
            </a:r>
            <a:r>
              <a:rPr lang="ru-RU" dirty="0" smtClean="0"/>
              <a:t>использование </a:t>
            </a:r>
            <a:r>
              <a:rPr lang="ru-RU" dirty="0"/>
              <a:t>преимущественно </a:t>
            </a:r>
            <a:r>
              <a:rPr lang="ru-RU" dirty="0" smtClean="0"/>
              <a:t>имеющихся в сети материалов, которые </a:t>
            </a:r>
            <a:r>
              <a:rPr lang="ru-RU" dirty="0"/>
              <a:t>удобно заменяли картонные таблицы и длительные по времени записи на доске.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123728" y="3429000"/>
            <a:ext cx="4572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2 ступень </a:t>
            </a:r>
            <a:r>
              <a:rPr lang="ru-RU" dirty="0" smtClean="0"/>
              <a:t>подготовка </a:t>
            </a:r>
            <a:r>
              <a:rPr lang="ru-RU" dirty="0" err="1" smtClean="0"/>
              <a:t>мультимедийных</a:t>
            </a:r>
            <a:r>
              <a:rPr lang="ru-RU" dirty="0" smtClean="0"/>
              <a:t> </a:t>
            </a:r>
            <a:r>
              <a:rPr lang="ru-RU" dirty="0"/>
              <a:t>презентации с использованием имеющихся материалов, которые на сегодняшний день уже составляют собственную </a:t>
            </a:r>
            <a:r>
              <a:rPr lang="ru-RU" b="1" dirty="0" err="1"/>
              <a:t>медиатеку</a:t>
            </a:r>
            <a:r>
              <a:rPr lang="ru-RU" dirty="0"/>
              <a:t> по соответствующим темам и разделам.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779912" y="52292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/>
              <a:t>3 ступень  </a:t>
            </a:r>
            <a:r>
              <a:rPr lang="ru-RU" dirty="0" smtClean="0"/>
              <a:t>использование </a:t>
            </a:r>
            <a:r>
              <a:rPr lang="ru-RU" dirty="0" err="1"/>
              <a:t>медиатеки</a:t>
            </a:r>
            <a:r>
              <a:rPr lang="ru-RU" dirty="0"/>
              <a:t> </a:t>
            </a:r>
            <a:r>
              <a:rPr lang="ru-RU" dirty="0" smtClean="0"/>
              <a:t>в создании </a:t>
            </a:r>
            <a:r>
              <a:rPr lang="ru-RU" dirty="0"/>
              <a:t>базы контроля </a:t>
            </a:r>
            <a:r>
              <a:rPr lang="ru-RU" dirty="0" smtClean="0"/>
              <a:t>и закрепления знаний</a:t>
            </a:r>
            <a:r>
              <a:rPr lang="ru-RU" dirty="0"/>
              <a:t>, </a:t>
            </a:r>
            <a:r>
              <a:rPr lang="ru-RU" dirty="0" smtClean="0"/>
              <a:t>рефлексии</a:t>
            </a:r>
            <a:r>
              <a:rPr lang="ru-RU" dirty="0"/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357166"/>
            <a:ext cx="7772400" cy="1470025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Личный опыт 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1916832"/>
            <a:ext cx="6400800" cy="757246"/>
          </a:xfrm>
        </p:spPr>
        <p:txBody>
          <a:bodyPr/>
          <a:lstStyle/>
          <a:p>
            <a:r>
              <a:rPr lang="ru-RU" dirty="0" smtClean="0"/>
              <a:t>Планы на ближайшее будущее</a:t>
            </a:r>
            <a:endParaRPr lang="ru-RU" dirty="0"/>
          </a:p>
        </p:txBody>
      </p:sp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1475656" y="2924944"/>
            <a:ext cx="659959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применение различных  сетевых ресурсов: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уроки биологии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on-line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;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использование готовых обучающих программ;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индивидуализация в применении ИКТ</a:t>
            </a:r>
            <a:r>
              <a:rPr lang="ru-RU" sz="2000" dirty="0">
                <a:cs typeface="Arial" pitchFamily="34" charset="0"/>
              </a:rPr>
              <a:t>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работа в компьютерном классе.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57158" y="571480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Arial" pitchFamily="34" charset="0"/>
                <a:cs typeface="Arial" pitchFamily="34" charset="0"/>
              </a:rPr>
              <a:t>У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роки биологии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on-line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857224" y="1214422"/>
          <a:ext cx="7786742" cy="1338834"/>
        </p:xfrm>
        <a:graphic>
          <a:graphicData uri="http://schemas.openxmlformats.org/drawingml/2006/table">
            <a:tbl>
              <a:tblPr/>
              <a:tblGrid>
                <a:gridCol w="2640721"/>
                <a:gridCol w="5146021"/>
              </a:tblGrid>
              <a:tr h="1285884">
                <a:tc>
                  <a:txBody>
                    <a:bodyPr/>
                    <a:lstStyle/>
                    <a:p>
                      <a:pPr>
                        <a:lnSpc>
                          <a:spcPct val="142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222222"/>
                          </a:solidFill>
                          <a:latin typeface="Arial"/>
                          <a:ea typeface="Arial"/>
                        </a:rPr>
                        <a:t>Автор</a:t>
                      </a:r>
                      <a:endParaRPr lang="ru-RU" sz="1400" dirty="0">
                        <a:solidFill>
                          <a:srgbClr val="000000"/>
                        </a:solidFill>
                        <a:latin typeface="Arial"/>
                        <a:ea typeface="Arial"/>
                      </a:endParaRPr>
                    </a:p>
                    <a:p>
                      <a:pPr>
                        <a:lnSpc>
                          <a:spcPct val="142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solidFill>
                            <a:srgbClr val="136BB9"/>
                          </a:solidFill>
                          <a:latin typeface="Arial"/>
                          <a:ea typeface="Arial"/>
                          <a:hlinkClick r:id="rId2"/>
                        </a:rPr>
                        <a:t>Shishlena</a:t>
                      </a:r>
                      <a:endParaRPr lang="ru-RU" sz="1400" dirty="0">
                        <a:solidFill>
                          <a:srgbClr val="000000"/>
                        </a:solidFill>
                        <a:latin typeface="Arial"/>
                        <a:ea typeface="Arial"/>
                      </a:endParaRPr>
                    </a:p>
                  </a:txBody>
                  <a:tcPr marL="63500" marR="63500" marT="63500" marB="635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42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7492BE"/>
                          </a:solidFill>
                          <a:latin typeface="Arial"/>
                          <a:ea typeface="Arial"/>
                        </a:rPr>
                        <a:t>Опубликовано:</a:t>
                      </a:r>
                      <a:r>
                        <a:rPr lang="ru-RU" sz="1400" dirty="0">
                          <a:solidFill>
                            <a:srgbClr val="222222"/>
                          </a:solidFill>
                          <a:latin typeface="Arial"/>
                          <a:ea typeface="Arial"/>
                        </a:rPr>
                        <a:t> 265 дней назад (4 июня 2013)</a:t>
                      </a:r>
                      <a:endParaRPr lang="ru-RU" sz="1400" dirty="0">
                        <a:solidFill>
                          <a:srgbClr val="000000"/>
                        </a:solidFill>
                        <a:latin typeface="Arial"/>
                        <a:ea typeface="Arial"/>
                      </a:endParaRPr>
                    </a:p>
                    <a:p>
                      <a:pPr>
                        <a:lnSpc>
                          <a:spcPct val="142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solidFill>
                            <a:srgbClr val="7492BE"/>
                          </a:solidFill>
                          <a:latin typeface="Arial"/>
                          <a:ea typeface="Arial"/>
                        </a:rPr>
                        <a:t>Блог</a:t>
                      </a:r>
                      <a:r>
                        <a:rPr lang="ru-RU" sz="1400" b="1" dirty="0">
                          <a:solidFill>
                            <a:srgbClr val="7492BE"/>
                          </a:solidFill>
                          <a:latin typeface="Arial"/>
                          <a:ea typeface="Arial"/>
                        </a:rPr>
                        <a:t>:</a:t>
                      </a:r>
                      <a:r>
                        <a:rPr lang="ru-RU" sz="1400" dirty="0">
                          <a:solidFill>
                            <a:srgbClr val="222222"/>
                          </a:solidFill>
                          <a:latin typeface="Arial"/>
                          <a:ea typeface="Arial"/>
                        </a:rPr>
                        <a:t> </a:t>
                      </a:r>
                      <a:r>
                        <a:rPr lang="ru-RU" sz="1400" dirty="0">
                          <a:solidFill>
                            <a:srgbClr val="136BB9"/>
                          </a:solidFill>
                          <a:latin typeface="Arial"/>
                          <a:ea typeface="Arial"/>
                          <a:hlinkClick r:id="rId3"/>
                        </a:rPr>
                        <a:t>Современные уроки биологии. </a:t>
                      </a:r>
                      <a:r>
                        <a:rPr lang="ru-RU" sz="1400" dirty="0" err="1">
                          <a:solidFill>
                            <a:srgbClr val="136BB9"/>
                          </a:solidFill>
                          <a:latin typeface="Arial"/>
                          <a:ea typeface="Arial"/>
                          <a:hlinkClick r:id="rId3"/>
                        </a:rPr>
                        <a:t>Блог</a:t>
                      </a:r>
                      <a:r>
                        <a:rPr lang="ru-RU" sz="1400" dirty="0">
                          <a:solidFill>
                            <a:srgbClr val="136BB9"/>
                          </a:solidFill>
                          <a:latin typeface="Arial"/>
                          <a:ea typeface="Arial"/>
                          <a:hlinkClick r:id="rId3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136BB9"/>
                          </a:solidFill>
                          <a:latin typeface="Arial"/>
                          <a:ea typeface="Arial"/>
                          <a:hlinkClick r:id="rId3"/>
                        </a:rPr>
                        <a:t>админа</a:t>
                      </a:r>
                      <a:endParaRPr lang="ru-RU" sz="1400" dirty="0">
                        <a:solidFill>
                          <a:srgbClr val="000000"/>
                        </a:solidFill>
                        <a:latin typeface="Arial"/>
                        <a:ea typeface="Arial"/>
                      </a:endParaRPr>
                    </a:p>
                    <a:p>
                      <a:pPr>
                        <a:lnSpc>
                          <a:spcPct val="142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7492BE"/>
                          </a:solidFill>
                          <a:latin typeface="Arial"/>
                          <a:ea typeface="Arial"/>
                        </a:rPr>
                        <a:t>Рубрика:</a:t>
                      </a:r>
                      <a:r>
                        <a:rPr lang="ru-RU" sz="1400" dirty="0">
                          <a:solidFill>
                            <a:srgbClr val="222222"/>
                          </a:solidFill>
                          <a:latin typeface="Arial"/>
                          <a:ea typeface="Arial"/>
                        </a:rPr>
                        <a:t> </a:t>
                      </a:r>
                      <a:r>
                        <a:rPr lang="ru-RU" sz="1400" dirty="0">
                          <a:solidFill>
                            <a:srgbClr val="136BB9"/>
                          </a:solidFill>
                          <a:latin typeface="Arial"/>
                          <a:ea typeface="Arial"/>
                          <a:hlinkClick r:id="rId4"/>
                        </a:rPr>
                        <a:t>О сайте Современные уроки биологии</a:t>
                      </a:r>
                      <a:endParaRPr lang="ru-RU" sz="1400" dirty="0">
                        <a:solidFill>
                          <a:srgbClr val="000000"/>
                        </a:solidFill>
                        <a:latin typeface="Arial"/>
                        <a:ea typeface="Arial"/>
                      </a:endParaRPr>
                    </a:p>
                    <a:p>
                      <a:pPr>
                        <a:lnSpc>
                          <a:spcPct val="142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7492BE"/>
                          </a:solidFill>
                          <a:latin typeface="Arial"/>
                          <a:ea typeface="Arial"/>
                        </a:rPr>
                        <a:t>Редактировалось:</a:t>
                      </a:r>
                      <a:r>
                        <a:rPr lang="ru-RU" sz="1400" dirty="0">
                          <a:solidFill>
                            <a:srgbClr val="222222"/>
                          </a:solidFill>
                          <a:latin typeface="Arial"/>
                          <a:ea typeface="Arial"/>
                        </a:rPr>
                        <a:t> 2 раза — последний 5 сентября 2013</a:t>
                      </a:r>
                      <a:endParaRPr lang="ru-RU" sz="1400" dirty="0">
                        <a:solidFill>
                          <a:srgbClr val="000000"/>
                        </a:solidFill>
                        <a:latin typeface="Arial"/>
                        <a:ea typeface="Arial"/>
                      </a:endParaRPr>
                    </a:p>
                  </a:txBody>
                  <a:tcPr marL="63500" marR="63500" marT="63500" marB="635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7" name="image03.jpg"/>
          <p:cNvPicPr/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1643042" y="1357298"/>
            <a:ext cx="1000132" cy="1071570"/>
          </a:xfrm>
          <a:prstGeom prst="rect">
            <a:avLst/>
          </a:prstGeom>
          <a:ln/>
        </p:spPr>
      </p:pic>
      <p:pic>
        <p:nvPicPr>
          <p:cNvPr id="8" name="image20.jpg"/>
          <p:cNvPicPr/>
          <p:nvPr/>
        </p:nvPicPr>
        <p:blipFill>
          <a:blip r:embed="rId6" cstate="print"/>
          <a:srcRect/>
          <a:stretch>
            <a:fillRect/>
          </a:stretch>
        </p:blipFill>
        <p:spPr>
          <a:xfrm>
            <a:off x="714348" y="2643182"/>
            <a:ext cx="4000528" cy="3427368"/>
          </a:xfrm>
          <a:prstGeom prst="rect">
            <a:avLst/>
          </a:prstGeom>
          <a:ln/>
        </p:spPr>
      </p:pic>
      <p:pic>
        <p:nvPicPr>
          <p:cNvPr id="9" name="image19.jpg"/>
          <p:cNvPicPr/>
          <p:nvPr/>
        </p:nvPicPr>
        <p:blipFill>
          <a:blip r:embed="rId7" cstate="screen"/>
          <a:srcRect/>
          <a:stretch>
            <a:fillRect/>
          </a:stretch>
        </p:blipFill>
        <p:spPr>
          <a:xfrm>
            <a:off x="5000628" y="2714620"/>
            <a:ext cx="3929122" cy="3071810"/>
          </a:xfrm>
          <a:prstGeom prst="rect">
            <a:avLst/>
          </a:prstGeom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500042"/>
            <a:ext cx="6965245" cy="1202485"/>
          </a:xfrm>
        </p:spPr>
        <p:txBody>
          <a:bodyPr>
            <a:normAutofit fontScale="90000"/>
          </a:bodyPr>
          <a:lstStyle/>
          <a:p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Использование готовых обучающих программ</a:t>
            </a:r>
            <a:endParaRPr lang="ru-RU" dirty="0"/>
          </a:p>
        </p:txBody>
      </p:sp>
      <p:pic>
        <p:nvPicPr>
          <p:cNvPr id="39937" name="image00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1785926"/>
            <a:ext cx="1500198" cy="1859750"/>
          </a:xfrm>
          <a:prstGeom prst="rect">
            <a:avLst/>
          </a:prstGeom>
          <a:noFill/>
        </p:spPr>
      </p:pic>
      <p:pic>
        <p:nvPicPr>
          <p:cNvPr id="39940" name="image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12" y="1857364"/>
            <a:ext cx="2543175" cy="1905000"/>
          </a:xfrm>
          <a:prstGeom prst="rect">
            <a:avLst/>
          </a:prstGeom>
          <a:noFill/>
        </p:spPr>
      </p:pic>
      <p:pic>
        <p:nvPicPr>
          <p:cNvPr id="8" name="image15.jpg"/>
          <p:cNvPicPr/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428596" y="3857628"/>
            <a:ext cx="2540000" cy="2540000"/>
          </a:xfrm>
          <a:prstGeom prst="rect">
            <a:avLst/>
          </a:prstGeom>
          <a:ln/>
        </p:spPr>
      </p:pic>
      <p:pic>
        <p:nvPicPr>
          <p:cNvPr id="10" name="image04.jpg"/>
          <p:cNvPicPr/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6143636" y="4643446"/>
            <a:ext cx="2540000" cy="1905000"/>
          </a:xfrm>
          <a:prstGeom prst="rect">
            <a:avLst/>
          </a:prstGeom>
          <a:ln/>
        </p:spPr>
      </p:pic>
      <p:pic>
        <p:nvPicPr>
          <p:cNvPr id="11" name="image17.png"/>
          <p:cNvPicPr/>
          <p:nvPr/>
        </p:nvPicPr>
        <p:blipFill>
          <a:blip r:embed="rId6" cstate="print"/>
          <a:srcRect/>
          <a:stretch>
            <a:fillRect/>
          </a:stretch>
        </p:blipFill>
        <p:spPr>
          <a:xfrm>
            <a:off x="5357818" y="4929198"/>
            <a:ext cx="1785940" cy="1643064"/>
          </a:xfrm>
          <a:prstGeom prst="rect">
            <a:avLst/>
          </a:prstGeom>
          <a:ln/>
        </p:spPr>
      </p:pic>
      <p:pic>
        <p:nvPicPr>
          <p:cNvPr id="12" name="image13.gif"/>
          <p:cNvPicPr/>
          <p:nvPr/>
        </p:nvPicPr>
        <p:blipFill>
          <a:blip r:embed="rId7" cstate="print"/>
          <a:srcRect/>
          <a:stretch>
            <a:fillRect/>
          </a:stretch>
        </p:blipFill>
        <p:spPr>
          <a:xfrm>
            <a:off x="3571868" y="2857496"/>
            <a:ext cx="1785940" cy="1785940"/>
          </a:xfrm>
          <a:prstGeom prst="rect">
            <a:avLst/>
          </a:prstGeom>
          <a:ln/>
        </p:spPr>
      </p:pic>
      <p:pic>
        <p:nvPicPr>
          <p:cNvPr id="13" name="image09.g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86446" y="2500306"/>
            <a:ext cx="1714502" cy="17145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://bestvuz.ru/images/avtor/10-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785794"/>
            <a:ext cx="7000924" cy="52506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836712"/>
            <a:ext cx="7772400" cy="893961"/>
          </a:xfrm>
        </p:spPr>
        <p:txBody>
          <a:bodyPr>
            <a:normAutofit/>
          </a:bodyPr>
          <a:lstStyle/>
          <a:p>
            <a:pPr algn="l"/>
            <a:r>
              <a:rPr lang="ru-RU" sz="2400" dirty="0" smtClean="0"/>
              <a:t>Литература и источники: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157371" y="2060848"/>
            <a:ext cx="676875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fontAlgn="base">
              <a:buFont typeface="+mj-lt"/>
              <a:buAutoNum type="arabicPeriod"/>
            </a:pPr>
            <a:r>
              <a:rPr lang="ru-RU" sz="1400" dirty="0"/>
              <a:t>ФГОС. II. Требования к результатам освоения основной образовательной программы основного общего образования - </a:t>
            </a:r>
            <a:r>
              <a:rPr lang="ru-RU" sz="1400" u="sng" dirty="0">
                <a:hlinkClick r:id="rId2"/>
              </a:rPr>
              <a:t>http://fgos.isiorao.ru/upload/FGOS/FGOS_OOO.pdf</a:t>
            </a:r>
            <a:endParaRPr lang="ru-RU" sz="1400" dirty="0"/>
          </a:p>
          <a:p>
            <a:pPr marL="457200" indent="-457200" fontAlgn="base">
              <a:buFont typeface="+mj-lt"/>
              <a:buAutoNum type="arabicPeriod"/>
            </a:pPr>
            <a:r>
              <a:rPr lang="ru-RU" sz="1400" dirty="0"/>
              <a:t>ФГОС. “III. Требования к структуре основной образовательной программы основного общего образования” - </a:t>
            </a:r>
            <a:r>
              <a:rPr lang="ru-RU" sz="1400" u="sng" dirty="0">
                <a:hlinkClick r:id="rId2"/>
              </a:rPr>
              <a:t>http://fgos.isiorao.ru/upload/FGOS/FGOS_OOO.pdf</a:t>
            </a:r>
            <a:endParaRPr lang="ru-RU" sz="1400" dirty="0"/>
          </a:p>
          <a:p>
            <a:pPr marL="457200" indent="-457200" fontAlgn="base">
              <a:buFont typeface="+mj-lt"/>
              <a:buAutoNum type="arabicPeriod"/>
            </a:pPr>
            <a:r>
              <a:rPr lang="ru-RU" sz="1400" dirty="0"/>
              <a:t>Широкова Т. Я. Из опыта работы «Использование компьютерных технологии на уроках биологии» // Портал "</a:t>
            </a:r>
            <a:r>
              <a:rPr lang="ru-RU" sz="1400" dirty="0" err="1"/>
              <a:t>КурганВики</a:t>
            </a:r>
            <a:r>
              <a:rPr lang="ru-RU" sz="1400" dirty="0"/>
              <a:t>" - </a:t>
            </a:r>
            <a:r>
              <a:rPr lang="ru-RU" sz="1400" u="sng" dirty="0">
                <a:hlinkClick r:id="rId3"/>
              </a:rPr>
              <a:t>http://</a:t>
            </a:r>
            <a:r>
              <a:rPr lang="ru-RU" sz="1400" u="sng" dirty="0" smtClean="0">
                <a:hlinkClick r:id="rId3"/>
              </a:rPr>
              <a:t>wikikurgan.orbitel.ru/index.php</a:t>
            </a:r>
            <a:r>
              <a:rPr lang="ru-RU" sz="1400" u="sng" dirty="0" smtClean="0"/>
              <a:t>........</a:t>
            </a:r>
            <a:endParaRPr lang="ru-RU" sz="1400" dirty="0"/>
          </a:p>
          <a:p>
            <a:pPr marL="457200" indent="-457200">
              <a:buFont typeface="+mj-lt"/>
              <a:buAutoNum type="arabicPeriod"/>
            </a:pPr>
            <a:r>
              <a:rPr lang="ru-RU" sz="1400" dirty="0" err="1"/>
              <a:t>Косторных</a:t>
            </a:r>
            <a:r>
              <a:rPr lang="ru-RU" sz="1400" dirty="0"/>
              <a:t> Ю. А. Внедрение инновационных технологий и применение ИКТ на уроках биологии [Текст] / Ю. А. </a:t>
            </a:r>
            <a:r>
              <a:rPr lang="ru-RU" sz="1400" dirty="0" err="1"/>
              <a:t>Косторных</a:t>
            </a:r>
            <a:r>
              <a:rPr lang="ru-RU" sz="1400" dirty="0"/>
              <a:t> // Актуальные вопросы современной педагогики: материалы III </a:t>
            </a:r>
            <a:r>
              <a:rPr lang="ru-RU" sz="1400" dirty="0" err="1"/>
              <a:t>междунар</a:t>
            </a:r>
            <a:r>
              <a:rPr lang="ru-RU" sz="1400" dirty="0"/>
              <a:t>. науч. </a:t>
            </a:r>
            <a:r>
              <a:rPr lang="ru-RU" sz="1400" dirty="0" err="1"/>
              <a:t>конф</a:t>
            </a:r>
            <a:r>
              <a:rPr lang="ru-RU" sz="1400" dirty="0"/>
              <a:t>. (г. Уфа, март 2013 г.).  — Уфа: Лето, 2013. — С. 169-171., также на портале “Молодой ученый” - </a:t>
            </a:r>
            <a:r>
              <a:rPr lang="ru-RU" sz="1400" u="sng" dirty="0">
                <a:hlinkClick r:id="rId4"/>
              </a:rPr>
              <a:t>http://www.moluch.ru/conf/ped/archive/68/3526/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xmlns="" val="2707796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836712"/>
            <a:ext cx="7772400" cy="893961"/>
          </a:xfrm>
        </p:spPr>
        <p:txBody>
          <a:bodyPr>
            <a:normAutofit/>
          </a:bodyPr>
          <a:lstStyle/>
          <a:p>
            <a:pPr algn="l"/>
            <a:r>
              <a:rPr lang="ru-RU" sz="2400" dirty="0" smtClean="0"/>
              <a:t>Дополнительные материалы: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187624" y="1772816"/>
            <a:ext cx="684076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base">
              <a:buFont typeface="+mj-lt"/>
              <a:buAutoNum type="arabicPeriod"/>
            </a:pPr>
            <a:r>
              <a:rPr lang="ru-RU" sz="1600" dirty="0" err="1"/>
              <a:t>Гафыкина</a:t>
            </a:r>
            <a:r>
              <a:rPr lang="ru-RU" sz="1600" dirty="0"/>
              <a:t> Г. В. Использование ИКТ на уроках биологии.  // Фестиваль педагогических идей «Открытый урок» на портале "Первое сентября" - </a:t>
            </a:r>
            <a:r>
              <a:rPr lang="ru-RU" sz="1600" u="sng" dirty="0">
                <a:hlinkClick r:id="rId2"/>
              </a:rPr>
              <a:t>http://festival.1september.ru/articles/606387/</a:t>
            </a:r>
            <a:r>
              <a:rPr lang="ru-RU" sz="1600" dirty="0"/>
              <a:t> </a:t>
            </a:r>
          </a:p>
          <a:p>
            <a:pPr marL="342900" indent="-342900" fontAlgn="base">
              <a:buFont typeface="+mj-lt"/>
              <a:buAutoNum type="arabicPeriod"/>
            </a:pPr>
            <a:r>
              <a:rPr lang="ru-RU" sz="1600" dirty="0"/>
              <a:t>Зимина Л. В. Использование ИКТ в обучении биологии. // Социальная сеть работников образования nsportal.ru - </a:t>
            </a:r>
            <a:r>
              <a:rPr lang="ru-RU" sz="1600" u="sng" dirty="0">
                <a:hlinkClick r:id="rId3"/>
              </a:rPr>
              <a:t>http://nsportal.ru/shkola/biologiya/library/ispolzovanie-ikt-na-urokah-biologii</a:t>
            </a:r>
            <a:endParaRPr lang="ru-RU" sz="1600" dirty="0"/>
          </a:p>
          <a:p>
            <a:pPr marL="342900" indent="-342900" fontAlgn="base">
              <a:buFont typeface="+mj-lt"/>
              <a:buAutoNum type="arabicPeriod"/>
            </a:pPr>
            <a:r>
              <a:rPr lang="ru-RU" sz="1600" dirty="0"/>
              <a:t>Леоненко И.В. Урок биологии с использованием ИКТ // Открытый класс. Сетевые образовательные сообщества  - </a:t>
            </a:r>
            <a:r>
              <a:rPr lang="ru-RU" sz="1600" u="sng" dirty="0">
                <a:hlinkClick r:id="rId4"/>
              </a:rPr>
              <a:t>http://www.openclass.ru/node/34409</a:t>
            </a:r>
            <a:endParaRPr lang="ru-RU" sz="1600" dirty="0"/>
          </a:p>
          <a:p>
            <a:pPr marL="342900" indent="-342900" fontAlgn="base">
              <a:buFont typeface="+mj-lt"/>
              <a:buAutoNum type="arabicPeriod"/>
            </a:pPr>
            <a:r>
              <a:rPr lang="ru-RU" sz="1600" dirty="0"/>
              <a:t>Сайт "Уроки биологии он-</a:t>
            </a:r>
            <a:r>
              <a:rPr lang="ru-RU" sz="1600" dirty="0" err="1"/>
              <a:t>лайн</a:t>
            </a:r>
            <a:r>
              <a:rPr lang="ru-RU" sz="1600" dirty="0"/>
              <a:t>" - </a:t>
            </a:r>
            <a:r>
              <a:rPr lang="ru-RU" sz="1600" u="sng" dirty="0">
                <a:hlinkClick r:id="rId5"/>
              </a:rPr>
              <a:t>http://biology-online.ru/</a:t>
            </a:r>
            <a:endParaRPr lang="ru-RU" sz="1600" dirty="0"/>
          </a:p>
          <a:p>
            <a:pPr marL="342900" indent="-342900" fontAlgn="base">
              <a:buFont typeface="+mj-lt"/>
              <a:buAutoNum type="arabicPeriod"/>
            </a:pPr>
            <a:r>
              <a:rPr lang="ru-RU" sz="1600" dirty="0"/>
              <a:t>Сайт учителя биологии Андриановой А.А. - </a:t>
            </a:r>
            <a:r>
              <a:rPr lang="ru-RU" sz="1600" u="sng" dirty="0">
                <a:hlinkClick r:id="rId6"/>
              </a:rPr>
              <a:t>http://www.albinaandr.siteedit.ru/home</a:t>
            </a:r>
            <a:endParaRPr lang="ru-RU" sz="1600" dirty="0"/>
          </a:p>
          <a:p>
            <a:pPr marL="342900" indent="-342900">
              <a:buFont typeface="+mj-lt"/>
              <a:buAutoNum type="arabicPeriod"/>
            </a:pPr>
            <a:r>
              <a:rPr lang="ru-RU" sz="1600" dirty="0"/>
              <a:t>Блог ИКТ на уроках биологии, автор </a:t>
            </a:r>
            <a:r>
              <a:rPr lang="ru-RU" sz="1600" dirty="0" err="1"/>
              <a:t>Nadezhda</a:t>
            </a:r>
            <a:r>
              <a:rPr lang="ru-RU" sz="1600"/>
              <a:t> </a:t>
            </a:r>
            <a:r>
              <a:rPr lang="ru-RU" sz="1600" smtClean="0"/>
              <a:t>: “</a:t>
            </a:r>
            <a:r>
              <a:rPr lang="ru-RU" sz="1600" dirty="0"/>
              <a:t>Обучающие программы” </a:t>
            </a:r>
            <a:r>
              <a:rPr lang="ru-RU" sz="1600" u="sng" dirty="0">
                <a:hlinkClick r:id="rId7"/>
              </a:rPr>
              <a:t>http://ikt-biology.blogspot.ru/p/blog-page.html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xmlns="" val="1567988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980728"/>
            <a:ext cx="7772400" cy="1470025"/>
          </a:xfrm>
        </p:spPr>
        <p:txBody>
          <a:bodyPr>
            <a:normAutofit/>
          </a:bodyPr>
          <a:lstStyle/>
          <a:p>
            <a:r>
              <a:rPr lang="ru-RU" sz="3600" dirty="0" smtClean="0"/>
              <a:t>Федеральный Государственный Образовательный Стандарт 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2428868"/>
            <a:ext cx="6664824" cy="3350746"/>
          </a:xfrm>
        </p:spPr>
        <p:txBody>
          <a:bodyPr>
            <a:normAutofit fontScale="55000" lnSpcReduction="20000"/>
          </a:bodyPr>
          <a:lstStyle/>
          <a:p>
            <a:pPr algn="l"/>
            <a:r>
              <a:rPr lang="ru-RU" sz="2500" dirty="0">
                <a:solidFill>
                  <a:schemeClr val="tx1"/>
                </a:solidFill>
              </a:rPr>
              <a:t>В разделе “</a:t>
            </a:r>
            <a:r>
              <a:rPr lang="ru-RU" sz="2500" b="1" dirty="0">
                <a:solidFill>
                  <a:schemeClr val="tx1"/>
                </a:solidFill>
              </a:rPr>
              <a:t>III. Требования к структуре основной образовательной программы основного общего образования</a:t>
            </a:r>
            <a:r>
              <a:rPr lang="ru-RU" sz="2500" dirty="0" smtClean="0">
                <a:solidFill>
                  <a:schemeClr val="tx1"/>
                </a:solidFill>
              </a:rPr>
              <a:t>”:</a:t>
            </a:r>
            <a:endParaRPr lang="ru-RU" sz="2500" dirty="0">
              <a:solidFill>
                <a:schemeClr val="tx1"/>
              </a:solidFill>
            </a:endParaRPr>
          </a:p>
          <a:p>
            <a:pPr algn="just"/>
            <a:r>
              <a:rPr lang="ru-RU" sz="2500" dirty="0">
                <a:solidFill>
                  <a:schemeClr val="tx1"/>
                </a:solidFill>
              </a:rPr>
              <a:t>“Основная образовательная программа основного общего образования должна содержать три раздела: целевой, содержательный и организационный</a:t>
            </a:r>
            <a:r>
              <a:rPr lang="ru-RU" sz="2500" dirty="0" smtClean="0">
                <a:solidFill>
                  <a:schemeClr val="tx1"/>
                </a:solidFill>
              </a:rPr>
              <a:t>.</a:t>
            </a:r>
          </a:p>
          <a:p>
            <a:pPr algn="just"/>
            <a:endParaRPr lang="ru-RU" sz="2500" dirty="0">
              <a:solidFill>
                <a:schemeClr val="tx1"/>
              </a:solidFill>
            </a:endParaRPr>
          </a:p>
          <a:p>
            <a:pPr algn="just"/>
            <a:r>
              <a:rPr lang="ru-RU" sz="2500" dirty="0">
                <a:solidFill>
                  <a:schemeClr val="tx1"/>
                </a:solidFill>
              </a:rPr>
              <a:t>Программа развития универсальных учебных действий</a:t>
            </a:r>
            <a:r>
              <a:rPr lang="ru-RU" sz="2500" b="1" dirty="0">
                <a:solidFill>
                  <a:schemeClr val="tx1"/>
                </a:solidFill>
              </a:rPr>
              <a:t>  </a:t>
            </a:r>
            <a:r>
              <a:rPr lang="ru-RU" sz="2500" dirty="0">
                <a:solidFill>
                  <a:schemeClr val="tx1"/>
                </a:solidFill>
              </a:rPr>
              <a:t>(программа формирования </a:t>
            </a:r>
            <a:r>
              <a:rPr lang="ru-RU" sz="2500" dirty="0" err="1">
                <a:solidFill>
                  <a:schemeClr val="tx1"/>
                </a:solidFill>
              </a:rPr>
              <a:t>общеучебных</a:t>
            </a:r>
            <a:r>
              <a:rPr lang="ru-RU" sz="2500" dirty="0">
                <a:solidFill>
                  <a:schemeClr val="tx1"/>
                </a:solidFill>
              </a:rPr>
              <a:t> умений и навыков) на ступени основного общего образования должна быть направлена на формирование и развитие </a:t>
            </a:r>
            <a:r>
              <a:rPr lang="ru-RU" sz="2500" b="1" dirty="0">
                <a:solidFill>
                  <a:schemeClr val="bg2">
                    <a:lumMod val="50000"/>
                  </a:schemeClr>
                </a:solidFill>
              </a:rPr>
              <a:t>компетенции обучающихся</a:t>
            </a:r>
            <a:r>
              <a:rPr lang="ru-RU" sz="2500" dirty="0">
                <a:solidFill>
                  <a:schemeClr val="tx1"/>
                </a:solidFill>
              </a:rPr>
              <a:t> в области использования </a:t>
            </a:r>
            <a:r>
              <a:rPr lang="ru-RU" sz="2500" b="1" dirty="0">
                <a:solidFill>
                  <a:schemeClr val="bg2">
                    <a:lumMod val="50000"/>
                  </a:schemeClr>
                </a:solidFill>
              </a:rPr>
              <a:t>информационно-коммуникационных технологий</a:t>
            </a:r>
            <a:r>
              <a:rPr lang="ru-RU" sz="2500" dirty="0">
                <a:solidFill>
                  <a:schemeClr val="tx1"/>
                </a:solidFill>
              </a:rPr>
              <a:t> на уровне общего пользования, включая владение </a:t>
            </a:r>
            <a:r>
              <a:rPr lang="ru-RU" sz="2500" b="1" dirty="0">
                <a:solidFill>
                  <a:schemeClr val="bg2">
                    <a:lumMod val="50000"/>
                  </a:schemeClr>
                </a:solidFill>
              </a:rPr>
              <a:t>информационно-коммуникационными технологиями</a:t>
            </a:r>
            <a:r>
              <a:rPr lang="ru-RU" sz="2500" dirty="0">
                <a:solidFill>
                  <a:schemeClr val="tx1"/>
                </a:solidFill>
              </a:rPr>
              <a:t>, поиском, построением и передачей информации, презентацией выполненных работ, основами информационной безопасности, умением безопасного использования средств </a:t>
            </a:r>
            <a:r>
              <a:rPr lang="ru-RU" sz="2500" b="1" dirty="0">
                <a:solidFill>
                  <a:schemeClr val="bg2">
                    <a:lumMod val="50000"/>
                  </a:schemeClr>
                </a:solidFill>
              </a:rPr>
              <a:t>информационно-коммуникационных технологий</a:t>
            </a:r>
            <a:r>
              <a:rPr lang="ru-RU" sz="2500" dirty="0">
                <a:solidFill>
                  <a:schemeClr val="bg2">
                    <a:lumMod val="50000"/>
                  </a:schemeClr>
                </a:solidFill>
              </a:rPr>
              <a:t> и сети </a:t>
            </a:r>
            <a:r>
              <a:rPr lang="ru-RU" sz="2500" b="1" dirty="0">
                <a:solidFill>
                  <a:schemeClr val="bg2">
                    <a:lumMod val="50000"/>
                  </a:schemeClr>
                </a:solidFill>
              </a:rPr>
              <a:t>Интернет</a:t>
            </a:r>
            <a:r>
              <a:rPr lang="ru-RU" sz="2500" dirty="0">
                <a:solidFill>
                  <a:schemeClr val="bg2">
                    <a:lumMod val="50000"/>
                  </a:schemeClr>
                </a:solidFill>
              </a:rPr>
              <a:t>.”</a:t>
            </a:r>
          </a:p>
          <a:p>
            <a:pPr algn="l"/>
            <a:endParaRPr lang="ru-RU" dirty="0" smtClean="0">
              <a:solidFill>
                <a:schemeClr val="tx1"/>
              </a:solidFill>
            </a:endParaRPr>
          </a:p>
          <a:p>
            <a:pPr algn="l"/>
            <a:r>
              <a:rPr lang="en-US" dirty="0">
                <a:solidFill>
                  <a:schemeClr val="tx1"/>
                </a:solidFill>
                <a:hlinkClick r:id="rId2"/>
              </a:rPr>
              <a:t>http://</a:t>
            </a:r>
            <a:r>
              <a:rPr lang="en-US" dirty="0" smtClean="0">
                <a:solidFill>
                  <a:schemeClr val="tx1"/>
                </a:solidFill>
                <a:hlinkClick r:id="rId2"/>
              </a:rPr>
              <a:t>fgos.isiorao.ru/upload/FGOS/FGOS_OOO.pdf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620688"/>
            <a:ext cx="7772400" cy="1470025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Преимущества ИКТ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2420888"/>
            <a:ext cx="6736249" cy="2484940"/>
          </a:xfrm>
        </p:spPr>
        <p:txBody>
          <a:bodyPr>
            <a:normAutofit fontScale="92500"/>
          </a:bodyPr>
          <a:lstStyle/>
          <a:p>
            <a:pPr algn="just">
              <a:buFont typeface="Wingdings" pitchFamily="2" charset="2"/>
              <a:buChar char="§"/>
            </a:pPr>
            <a:r>
              <a:rPr lang="ru-RU" dirty="0" smtClean="0">
                <a:solidFill>
                  <a:schemeClr val="tx1"/>
                </a:solidFill>
              </a:rPr>
              <a:t>   позволяет </a:t>
            </a:r>
            <a:r>
              <a:rPr lang="ru-RU" dirty="0">
                <a:solidFill>
                  <a:schemeClr val="tx1"/>
                </a:solidFill>
              </a:rPr>
              <a:t>экономить время на уроке, </a:t>
            </a:r>
            <a:endParaRPr lang="ru-RU" dirty="0" smtClean="0">
              <a:solidFill>
                <a:schemeClr val="tx1"/>
              </a:solidFill>
            </a:endParaRPr>
          </a:p>
          <a:p>
            <a:pPr algn="just">
              <a:buFont typeface="Wingdings" pitchFamily="2" charset="2"/>
              <a:buChar char="§"/>
            </a:pPr>
            <a:r>
              <a:rPr lang="ru-RU" dirty="0" smtClean="0">
                <a:solidFill>
                  <a:schemeClr val="tx1"/>
                </a:solidFill>
              </a:rPr>
              <a:t>   активизировать </a:t>
            </a:r>
            <a:r>
              <a:rPr lang="ru-RU" dirty="0">
                <a:solidFill>
                  <a:schemeClr val="tx1"/>
                </a:solidFill>
              </a:rPr>
              <a:t>познавательную деятельность, </a:t>
            </a:r>
            <a:endParaRPr lang="ru-RU" dirty="0" smtClean="0">
              <a:solidFill>
                <a:schemeClr val="tx1"/>
              </a:solidFill>
            </a:endParaRPr>
          </a:p>
          <a:p>
            <a:pPr algn="just">
              <a:buFont typeface="Wingdings" pitchFamily="2" charset="2"/>
              <a:buChar char="§"/>
            </a:pPr>
            <a:r>
              <a:rPr lang="ru-RU" dirty="0" smtClean="0">
                <a:solidFill>
                  <a:schemeClr val="tx1"/>
                </a:solidFill>
              </a:rPr>
              <a:t>   дает </a:t>
            </a:r>
            <a:r>
              <a:rPr lang="ru-RU" dirty="0">
                <a:solidFill>
                  <a:schemeClr val="tx1"/>
                </a:solidFill>
              </a:rPr>
              <a:t>возможность формировать коммуникативную и информационную компетенции у обучающихся, так как ученики </a:t>
            </a:r>
            <a:r>
              <a:rPr lang="ru-RU" dirty="0" smtClean="0">
                <a:solidFill>
                  <a:schemeClr val="tx1"/>
                </a:solidFill>
              </a:rPr>
              <a:t>становятся </a:t>
            </a:r>
            <a:r>
              <a:rPr lang="ru-RU" dirty="0">
                <a:solidFill>
                  <a:schemeClr val="tx1"/>
                </a:solidFill>
              </a:rPr>
              <a:t>активными участниками урока.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980728"/>
            <a:ext cx="7772400" cy="1470025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Примеры использования ИКТ на уроках биологии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31861" y="2564334"/>
            <a:ext cx="6664254" cy="864666"/>
          </a:xfrm>
        </p:spPr>
        <p:txBody>
          <a:bodyPr>
            <a:normAutofit lnSpcReduction="10000"/>
          </a:bodyPr>
          <a:lstStyle/>
          <a:p>
            <a:r>
              <a:rPr lang="ru-RU" b="1" dirty="0">
                <a:solidFill>
                  <a:schemeClr val="bg2">
                    <a:lumMod val="50000"/>
                  </a:schemeClr>
                </a:solidFill>
              </a:rPr>
              <a:t>Этап проведения урока 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– </a:t>
            </a:r>
          </a:p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изучение  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нового материала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87624" y="3429000"/>
            <a:ext cx="655272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Приемы: </a:t>
            </a:r>
            <a:endParaRPr lang="ru-RU" sz="2000" b="1" dirty="0" smtClean="0"/>
          </a:p>
          <a:p>
            <a:endParaRPr lang="ru-RU" sz="2000" b="1" dirty="0" smtClean="0"/>
          </a:p>
          <a:p>
            <a:pPr algn="just">
              <a:buFont typeface="Arial" pitchFamily="34" charset="0"/>
              <a:buChar char="•"/>
            </a:pPr>
            <a:r>
              <a:rPr lang="ru-RU" sz="2000" dirty="0" smtClean="0"/>
              <a:t> Подбор </a:t>
            </a:r>
            <a:r>
              <a:rPr lang="ru-RU" sz="2000" dirty="0"/>
              <a:t>анимированных объектов по теме урока - видеофрагменты, фото, схемы, проблемные ситуации, динамические изображения, графики и т.д</a:t>
            </a:r>
            <a:r>
              <a:rPr lang="ru-RU" sz="2000" dirty="0" smtClean="0"/>
              <a:t>. </a:t>
            </a:r>
          </a:p>
          <a:p>
            <a:pPr algn="just">
              <a:buFont typeface="Arial" pitchFamily="34" charset="0"/>
              <a:buChar char="•"/>
            </a:pPr>
            <a:r>
              <a:rPr lang="ru-RU" sz="2000" dirty="0" smtClean="0"/>
              <a:t> Создание мультимедийных презентаций.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ol-konf-fragm-0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screen"/>
          <a:stretch>
            <a:fillRect/>
          </a:stretch>
        </p:blipFill>
        <p:spPr>
          <a:xfrm>
            <a:off x="1979712" y="2060848"/>
            <a:ext cx="5010920" cy="3758191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764704"/>
            <a:ext cx="8643998" cy="107157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Видеофрагмент – проблемный вопрос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Пользователь\Мои документы\Работа\Биология\Рисунки по биологии\Зоология\Кишечнополостные\Гидра\f_00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277678" y="2659447"/>
            <a:ext cx="3631046" cy="233721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779912" y="1927930"/>
            <a:ext cx="450284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В озерах, речках, прудах с чистой, прозрачной водой встречается маленькое </a:t>
            </a:r>
          </a:p>
          <a:p>
            <a:r>
              <a:rPr lang="ru-RU" sz="2800" dirty="0" smtClean="0"/>
              <a:t>(всего 5 – 7 мм) полупрозрачное животное – </a:t>
            </a:r>
          </a:p>
          <a:p>
            <a:r>
              <a:rPr lang="ru-RU" sz="2800" i="1" dirty="0" smtClean="0">
                <a:solidFill>
                  <a:srgbClr val="C00000"/>
                </a:solidFill>
              </a:rPr>
              <a:t>полип гидра</a:t>
            </a:r>
            <a:endParaRPr lang="ru-RU" sz="2800" i="1" dirty="0">
              <a:solidFill>
                <a:srgbClr val="C00000"/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15616" y="548680"/>
            <a:ext cx="6965245" cy="120248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Знакомство с неизвестным</a:t>
            </a:r>
            <a:endParaRPr lang="ru-RU" dirty="0"/>
          </a:p>
        </p:txBody>
      </p:sp>
      <p:pic>
        <p:nvPicPr>
          <p:cNvPr id="5" name="Picture 2" descr="C:\Documents and Settings\Пользователь\Мои документы\Работа\Биология\Рисунки по биологии\Зоология\Кишечнополостные\Гидра\f_00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281746" y="2647156"/>
            <a:ext cx="3631046" cy="23372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928662" y="571480"/>
            <a:ext cx="6356908" cy="5500726"/>
            <a:chOff x="-204" y="799"/>
            <a:chExt cx="3520" cy="3357"/>
          </a:xfrm>
        </p:grpSpPr>
        <p:pic>
          <p:nvPicPr>
            <p:cNvPr id="14349" name="Picture 5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-204" y="799"/>
              <a:ext cx="3520" cy="33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50" name="Picture 6"/>
            <p:cNvPicPr>
              <a:picLocks noChangeAspect="1" noChangeArrowheads="1"/>
            </p:cNvPicPr>
            <p:nvPr/>
          </p:nvPicPr>
          <p:blipFill>
            <a:blip r:embed="rId4" cstate="print"/>
            <a:srcRect l="77156" t="21068" r="13547" b="68291"/>
            <a:stretch>
              <a:fillRect/>
            </a:stretch>
          </p:blipFill>
          <p:spPr bwMode="auto">
            <a:xfrm>
              <a:off x="2517" y="799"/>
              <a:ext cx="635" cy="7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51" name="Picture 7"/>
            <p:cNvPicPr>
              <a:picLocks noChangeAspect="1" noChangeArrowheads="1"/>
            </p:cNvPicPr>
            <p:nvPr/>
          </p:nvPicPr>
          <p:blipFill>
            <a:blip r:embed="rId4" cstate="print"/>
            <a:srcRect l="46750" t="41885" r="47438" b="46597"/>
            <a:stretch>
              <a:fillRect/>
            </a:stretch>
          </p:blipFill>
          <p:spPr bwMode="auto">
            <a:xfrm>
              <a:off x="-199" y="2341"/>
              <a:ext cx="397" cy="5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8073" name="WordArt 9"/>
          <p:cNvSpPr>
            <a:spLocks noChangeArrowheads="1" noChangeShapeType="1" noTextEdit="1"/>
          </p:cNvSpPr>
          <p:nvPr/>
        </p:nvSpPr>
        <p:spPr bwMode="auto">
          <a:xfrm>
            <a:off x="1331913" y="476250"/>
            <a:ext cx="215900" cy="2873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19050">
                  <a:solidFill>
                    <a:srgbClr val="FF99CC"/>
                  </a:solidFill>
                  <a:round/>
                  <a:headEnd/>
                  <a:tailEnd/>
                </a:ln>
                <a:solidFill>
                  <a:srgbClr val="FFCCFF"/>
                </a:solidFill>
                <a:latin typeface="Impact"/>
              </a:rPr>
              <a:t>Б</a:t>
            </a:r>
          </a:p>
        </p:txBody>
      </p:sp>
      <p:sp>
        <p:nvSpPr>
          <p:cNvPr id="88077" name="WordArt 13"/>
          <p:cNvSpPr>
            <a:spLocks noChangeArrowheads="1" noChangeShapeType="1" noTextEdit="1"/>
          </p:cNvSpPr>
          <p:nvPr/>
        </p:nvSpPr>
        <p:spPr bwMode="auto">
          <a:xfrm>
            <a:off x="1908175" y="476250"/>
            <a:ext cx="255588" cy="3333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1905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Arial"/>
                <a:cs typeface="Arial"/>
              </a:rPr>
              <a:t>Гл</a:t>
            </a:r>
          </a:p>
        </p:txBody>
      </p:sp>
      <p:sp>
        <p:nvSpPr>
          <p:cNvPr id="88079" name="WordArt 15"/>
          <p:cNvSpPr>
            <a:spLocks noChangeArrowheads="1" noChangeShapeType="1" noTextEdit="1"/>
          </p:cNvSpPr>
          <p:nvPr/>
        </p:nvSpPr>
        <p:spPr bwMode="auto">
          <a:xfrm>
            <a:off x="2051050" y="908050"/>
            <a:ext cx="288925" cy="288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С</a:t>
            </a:r>
          </a:p>
        </p:txBody>
      </p:sp>
      <p:sp>
        <p:nvSpPr>
          <p:cNvPr id="88081" name="WordArt 17"/>
          <p:cNvSpPr>
            <a:spLocks noChangeArrowheads="1" noChangeShapeType="1" noTextEdit="1"/>
          </p:cNvSpPr>
          <p:nvPr/>
        </p:nvSpPr>
        <p:spPr bwMode="auto">
          <a:xfrm>
            <a:off x="2411413" y="1700213"/>
            <a:ext cx="161925" cy="2619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317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в</a:t>
            </a:r>
          </a:p>
        </p:txBody>
      </p:sp>
      <p:sp>
        <p:nvSpPr>
          <p:cNvPr id="88084" name="WordArt 20"/>
          <p:cNvSpPr>
            <a:spLocks noChangeArrowheads="1" noChangeShapeType="1" noTextEdit="1"/>
          </p:cNvSpPr>
          <p:nvPr/>
        </p:nvSpPr>
        <p:spPr bwMode="auto">
          <a:xfrm>
            <a:off x="3419475" y="1844675"/>
            <a:ext cx="161925" cy="2619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317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в</a:t>
            </a:r>
          </a:p>
        </p:txBody>
      </p:sp>
      <p:sp>
        <p:nvSpPr>
          <p:cNvPr id="14348" name="Rectangle 4"/>
          <p:cNvSpPr>
            <a:spLocks noGrp="1" noChangeArrowheads="1"/>
          </p:cNvSpPr>
          <p:nvPr>
            <p:ph type="title"/>
          </p:nvPr>
        </p:nvSpPr>
        <p:spPr>
          <a:xfrm>
            <a:off x="6072198" y="214290"/>
            <a:ext cx="2027228" cy="928694"/>
          </a:xfrm>
          <a:solidFill>
            <a:schemeClr val="bg1"/>
          </a:solidFill>
        </p:spPr>
        <p:txBody>
          <a:bodyPr>
            <a:noAutofit/>
          </a:bodyPr>
          <a:lstStyle/>
          <a:p>
            <a:pPr eaLnBrk="1" hangingPunct="1"/>
            <a:r>
              <a:rPr lang="ru-RU" sz="2800" dirty="0" smtClean="0">
                <a:solidFill>
                  <a:srgbClr val="000099"/>
                </a:solidFill>
              </a:rPr>
              <a:t>Работа нефрона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10000" accel="50000" decel="5000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1319 2.22222E-6 C 0.04635 -0.00394 0.07951 -0.00787 0.09253 -0.00209 C 0.10555 0.0037 0.09357 0.02407 0.09114 0.03518 C 0.08871 0.04629 0.0809 0.05347 0.07777 0.06458 C 0.07465 0.07569 0.07118 0.09051 0.07187 0.10185 C 0.07256 0.11319 0.07829 0.12315 0.08229 0.13333 C 0.08628 0.14352 0.08958 0.15555 0.09548 0.16273 C 0.10138 0.16991 0.10868 0.17222 0.11753 0.17639 C 0.12638 0.18055 0.13541 0.1868 0.14843 0.18819 C 0.16145 0.18958 0.18246 0.18958 0.19548 0.18426 C 0.2085 0.17893 0.21857 0.16551 0.22638 0.15671 C 0.2342 0.14791 0.23993 0.14074 0.24253 0.13125 C 0.24513 0.12176 0.24253 0.1081 0.24253 0.1 C 0.24253 0.0919 0.24357 0.08912 0.24253 0.08217 C 0.24149 0.07523 0.23923 0.06828 0.23663 0.05879 C 0.23402 0.0493 0.22864 0.03495 0.22638 0.02546 C 0.22413 0.01597 0.22152 0.00741 0.22343 0.00185 C 0.22534 -0.00371 0.22829 -0.00602 0.23819 -0.00787 C 0.24809 -0.00972 0.26909 -0.00972 0.28229 -0.00996 C 0.29548 -0.01019 0.30555 -0.01019 0.31753 -0.00996 C 0.32951 -0.00972 0.34739 -0.01412 0.35434 -0.00787 C 0.36128 -0.00162 0.35816 0.00926 0.35868 0.02731 C 0.3592 0.04537 0.35711 0.07801 0.35729 0.1 C 0.35746 0.12199 0.3592 0.13194 0.36024 0.15879 C 0.36128 0.18565 0.36319 0.23148 0.36319 0.26065 C 0.36319 0.28981 0.36718 0.31967 0.36024 0.33333 C 0.35329 0.34699 0.33732 0.34166 0.32187 0.34305 C 0.30642 0.34444 0.28559 0.3419 0.26753 0.3412 C 0.24947 0.34051 0.24114 0.33912 0.21319 0.33912 C 0.18524 0.33912 0.12048 0.33102 0.09982 0.3412 C 0.07916 0.35139 0.09201 0.37546 0.08958 0.4 C 0.08715 0.42453 0.08524 0.45139 0.08524 0.48819 C 0.08524 0.525 0.08854 0.57916 0.08958 0.62153 C 0.09062 0.66389 0.075 0.7206 0.09114 0.74305 C 0.10729 0.76551 0.16197 0.75486 0.18663 0.75671 C 0.21128 0.75856 0.21944 0.75509 0.23958 0.75486 C 0.25972 0.75463 0.28402 0.75463 0.30729 0.75486 C 0.33055 0.75509 0.35625 0.75741 0.37934 0.75671 C 0.40225 0.75602 0.42222 0.75185 0.44531 0.75092 C 0.46875 0.75 0.50347 0.75231 0.51875 0.75092 C 0.5342 0.74953 0.53402 0.74838 0.53819 0.74305 C 0.54201 0.73773 0.54184 0.72754 0.54236 0.71944 C 0.54305 0.71134 0.54236 0.70278 0.54236 0.69398 C 0.54236 0.68518 0.54236 0.67129 0.54236 0.66666 " pathEditMode="fixed" rAng="0" ptsTypes="aaaaaaaaaaaaaaaaaaaaaaaaaaaaaaaaaaaaaaaaaaaa">
                                      <p:cBhvr>
                                        <p:cTn id="6" dur="5000" fill="hold"/>
                                        <p:tgtEl>
                                          <p:spTgt spid="880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5" y="3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repeatCount="10000" accel="50000" decel="5000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0174 0.00139 C 0.01354 -0.00093 0.02535 -0.00324 0.0283 0.00139 C 0.03125 0.00602 0.02309 0.01713 0.01944 0.02894 C 0.0158 0.04074 0.00781 0.05903 0.00625 0.07199 C 0.00469 0.08495 0.0092 0.09745 0.01059 0.10718 C 0.01198 0.1169 0.0125 0.12222 0.0151 0.13079 C 0.01771 0.13935 0.02066 0.15023 0.02674 0.15833 C 0.03281 0.16644 0.0441 0.17454 0.05174 0.17986 C 0.05937 0.18519 0.06719 0.18472 0.0724 0.18958 C 0.0776 0.19444 0.08142 0.20023 0.08264 0.20926 C 0.08385 0.21829 0.07986 0.23264 0.07969 0.24444 C 0.07951 0.25625 0.08125 0.26505 0.08125 0.27986 C 0.08125 0.29468 0.07986 0.31667 0.07969 0.33287 C 0.07951 0.34907 0.07969 0.36042 0.07969 0.37778 C 0.07969 0.39514 0.07969 0.41944 0.07969 0.43681 C 0.07969 0.45417 0.07969 0.45718 0.07969 0.48171 C 0.07969 0.50625 0.07969 0.55602 0.07969 0.5838 C 0.07969 0.61157 0.07969 0.61898 0.07969 0.64838 C 0.07969 0.67778 0.07917 0.73565 0.07969 0.76019 C 0.08021 0.78472 0.07778 0.78796 0.08264 0.7956 C 0.0875 0.80324 0.10017 0.8044 0.1092 0.80532 C 0.11823 0.80625 0.13212 0.8088 0.13715 0.80139 C 0.14219 0.79398 0.12708 0.76736 0.1401 0.76019 C 0.15312 0.75301 0.19184 0.75903 0.2151 0.75833 C 0.23837 0.75764 0.25816 0.75648 0.27969 0.75625 C 0.30121 0.75602 0.3184 0.75694 0.34444 0.75625 C 0.37049 0.75556 0.41649 0.75741 0.43559 0.75231 C 0.45469 0.74722 0.45434 0.73681 0.4592 0.725 C 0.46406 0.71319 0.46389 0.69977 0.4651 0.68171 C 0.46632 0.66366 0.46389 0.63519 0.46649 0.61713 C 0.4691 0.59907 0.47743 0.58218 0.48038 0.57292 " pathEditMode="fixed" rAng="0" ptsTypes="aaaaaaaaaaaaaaaaaaaaaaaaaaaaaaa">
                                      <p:cBhvr>
                                        <p:cTn id="10" dur="5000" fill="hold"/>
                                        <p:tgtEl>
                                          <p:spTgt spid="880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9" y="4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repeatCount="10000" accel="50000" decel="5000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2.77778E-7 5.55556E-6 C -0.00329 0.02292 -0.00642 0.04584 -0.0059 0.06089 C -0.00538 0.07593 -0.0026 0.08241 0.00296 0.09028 C 0.00851 0.09815 0.01789 0.10163 0.02796 0.10788 C 0.03803 0.11413 0.05469 0.12177 0.0632 0.12755 C 0.07171 0.13334 0.07726 0.13496 0.07952 0.14306 C 0.08178 0.15116 0.07674 0.16667 0.07657 0.1764 C 0.07639 0.18612 0.07778 0.18357 0.07796 0.20186 C 0.07813 0.22015 0.07744 0.26482 0.07796 0.28635 C 0.07848 0.30788 0.08039 0.30186 0.08091 0.33149 C 0.08143 0.36112 0.0816 0.43079 0.08091 0.46482 C 0.08021 0.49885 0.07778 0.50973 0.07657 0.53519 C 0.07535 0.56065 0.07362 0.58658 0.07362 0.6176 C 0.07362 0.64839 0.07362 0.70116 0.07657 0.71968 C 0.07952 0.7382 0.08403 0.72755 0.09115 0.7294 C 0.09827 0.73126 0.10973 0.73149 0.1191 0.73149 C 0.12848 0.73149 0.13316 0.72917 0.14705 0.7294 C 0.16094 0.72964 0.18525 0.7338 0.20296 0.73334 C 0.22066 0.73265 0.24028 0.72501 0.25296 0.72547 C 0.26563 0.7257 0.2698 0.73612 0.27952 0.73519 C 0.28924 0.73427 0.30382 0.72478 0.31181 0.71968 C 0.3198 0.71436 0.32448 0.71343 0.32796 0.70371 C 0.33143 0.69445 0.3323 0.67408 0.33247 0.66274 C 0.33264 0.6514 0.33056 0.64862 0.32952 0.63519 C 0.32848 0.62177 0.32674 0.60001 0.32657 0.58241 C 0.32639 0.56482 0.32796 0.54908 0.32796 0.5294 C 0.32796 0.50973 0.32639 0.48635 0.32657 0.46482 C 0.32674 0.44329 0.32848 0.42871 0.32952 0.40001 C 0.33056 0.3713 0.33195 0.32015 0.33247 0.29214 C 0.33299 0.26413 0.3316 0.24908 0.33247 0.23149 C 0.33334 0.2139 0.33438 0.20116 0.3382 0.18635 C 0.34202 0.17153 0.34809 0.15394 0.35591 0.14306 C 0.36372 0.13218 0.37483 0.12709 0.38542 0.12153 C 0.39601 0.11598 0.40643 0.11158 0.4191 0.10973 C 0.43178 0.10788 0.45 0.1095 0.46181 0.10973 C 0.47362 0.10996 0.48021 0.10927 0.48976 0.11181 C 0.49931 0.11436 0.51077 0.12061 0.5191 0.12547 C 0.52744 0.13033 0.53507 0.13658 0.53976 0.14121 C 0.54445 0.14584 0.54393 0.14746 0.54705 0.15302 C 0.55018 0.15857 0.55539 0.16482 0.55886 0.17454 C 0.56233 0.18427 0.56528 0.2007 0.56771 0.21181 C 0.57014 0.22292 0.5724 0.23079 0.57362 0.24121 C 0.57483 0.25163 0.57448 0.26181 0.575 0.27454 C 0.57553 0.28728 0.57605 0.30464 0.57657 0.3176 C 0.57709 0.33056 0.57674 0.3419 0.57796 0.35302 C 0.57917 0.36413 0.58316 0.37223 0.58386 0.38427 C 0.58455 0.3963 0.58264 0.41436 0.58247 0.42547 C 0.5823 0.43658 0.58247 0.44399 0.58247 0.45093 C 0.58247 0.45788 0.58247 0.46042 0.58247 0.46667 C 0.58247 0.47292 0.5823 0.48195 0.58247 0.4882 C 0.58264 0.49445 0.58316 0.49839 0.58386 0.50394 C 0.58455 0.5095 0.58559 0.51552 0.58681 0.52153 " pathEditMode="fixed" ptsTypes="aaaaaaaaaaaaaaaaaaaaaaaaaaaaaaaaaaaaaaaaaaaaaaaaaaaA">
                                      <p:cBhvr>
                                        <p:cTn id="14" dur="5000" fill="hold"/>
                                        <p:tgtEl>
                                          <p:spTgt spid="880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repeatCount="5000" accel="50000" decel="5000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14219 -0.03935 C 0.15434 -0.03658 0.16649 -0.03357 0.17014 -0.0257 C 0.17378 -0.01783 0.16962 -0.0044 0.16424 0.00764 C 0.15885 0.01967 0.14809 0.03611 0.13767 0.04676 C 0.12726 0.05741 0.1125 0.06528 0.10104 0.07222 C 0.08958 0.07916 0.07604 0.08079 0.06858 0.08796 C 0.06111 0.09514 0.05937 0.10648 0.05677 0.11551 C 0.05417 0.12454 0.05295 0.13171 0.05243 0.14282 C 0.05191 0.15393 0.05382 0.17037 0.05382 0.18217 C 0.05382 0.19398 0.0533 0.19907 0.05243 0.21342 C 0.05156 0.22778 0.04861 0.24606 0.04809 0.26829 C 0.04757 0.29051 0.04948 0.32546 0.04948 0.34676 C 0.04948 0.36805 0.04913 0.37662 0.04809 0.39583 C 0.04705 0.41504 0.04427 0.44282 0.04358 0.4625 C 0.04288 0.48217 0.0441 0.49907 0.04358 0.51342 C 0.04306 0.52754 0.0408 0.53634 0.04062 0.54861 C 0.04045 0.56134 0.04149 0.57454 0.04219 0.58796 C 0.04288 0.60139 0.03299 0.62106 0.04514 0.62916 C 0.05729 0.63704 0.09635 0.63611 0.11562 0.63704 C 0.1349 0.63773 0.15243 0.64028 0.16128 0.63495 C 0.17014 0.62963 0.16736 0.61366 0.16858 0.60555 C 0.16979 0.59745 0.16215 0.5912 0.16858 0.58611 C 0.175 0.58102 0.19115 0.57523 0.20677 0.5743 C 0.2224 0.57315 0.23698 0.58009 0.26267 0.58009 C 0.28837 0.58009 0.33698 0.57523 0.36128 0.5743 C 0.38559 0.57315 0.40052 0.5743 0.40833 0.5743 " pathEditMode="fixed" rAng="0" ptsTypes="aaaaaaaaaaaaaaaaaaaaaaaaaa">
                                      <p:cBhvr>
                                        <p:cTn id="18" dur="5000" fill="hold"/>
                                        <p:tgtEl>
                                          <p:spTgt spid="880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34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repeatCount="5000" accel="5000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2.96296E-6 C 0.00243 0.01204 0.00504 0.02431 0.00434 0.03148 C 0.00365 0.03866 0.00243 0.03866 -0.00434 0.04329 C -0.01111 0.04792 -0.02847 0.05209 -0.0368 0.05903 C -0.04514 0.06598 -0.05052 0.07547 -0.05434 0.08449 C -0.05816 0.09352 -0.05903 0.10348 -0.06024 0.11389 C -0.06146 0.12431 -0.0618 0.1338 -0.0618 0.14723 C -0.0618 0.16065 -0.05903 0.17986 -0.06024 0.19422 C -0.06146 0.20857 -0.06857 0.21435 -0.06909 0.23334 C -0.06962 0.25232 -0.06423 0.29051 -0.06319 0.30787 C -0.06215 0.32523 -0.06319 0.32639 -0.06319 0.33727 C -0.06319 0.34815 -0.06319 0.35926 -0.06319 0.37269 C -0.06319 0.38611 -0.06267 0.40834 -0.06319 0.41783 C -0.06371 0.42732 -0.0658 0.42084 -0.06614 0.42963 C -0.06649 0.43843 -0.06493 0.46111 -0.06475 0.4706 C -0.06458 0.4801 -0.06458 0.475 -0.06475 0.48635 C -0.06493 0.49769 -0.06684 0.52199 -0.06614 0.53935 C -0.06545 0.55672 -0.06267 0.58172 -0.06024 0.59028 C -0.05781 0.59885 -0.05642 0.59028 -0.05156 0.59028 C -0.0467 0.59028 -0.05295 0.58866 -0.0309 0.59028 C -0.00885 0.5919 0.05643 0.59977 0.08091 0.6 C 0.10538 0.60023 0.10538 0.59398 0.11615 0.59236 C 0.12691 0.59074 0.13542 0.59098 0.14566 0.59028 C 0.15591 0.58959 0.1691 0.59144 0.17795 0.58843 C 0.18681 0.58542 0.19497 0.58357 0.19844 0.57269 C 0.20191 0.56181 0.19896 0.54422 0.19844 0.52361 C 0.19792 0.50301 0.1974 0.47153 0.19566 0.44908 C 0.19393 0.42662 0.18993 0.40764 0.1882 0.38843 C 0.18646 0.36922 0.18577 0.35648 0.18525 0.33334 C 0.18472 0.31019 0.18455 0.27199 0.18525 0.24908 C 0.18594 0.22616 0.18924 0.21366 0.18976 0.1963 C 0.19028 0.17894 0.18629 0.1632 0.1882 0.14514 C 0.19011 0.12709 0.19792 0.10695 0.20139 0.08843 C 0.20486 0.06991 0.20573 0.04607 0.20886 0.03334 C 0.21198 0.0206 0.21302 0.01922 0.22066 0.01181 C 0.2283 0.0044 0.24497 -0.00532 0.25434 -0.01157 C 0.26372 -0.01782 0.26563 -0.02315 0.27639 -0.02546 C 0.28716 -0.02777 0.30591 -0.02615 0.3191 -0.02546 C 0.33229 -0.02477 0.34653 -0.02477 0.35591 -0.02152 C 0.36528 -0.01828 0.37014 -0.01203 0.375 -0.00578 C 0.37986 0.00047 0.37865 0.01088 0.38525 0.01574 C 0.39184 0.0206 0.40764 0.01505 0.41476 0.02361 C 0.42188 0.03218 0.42431 0.05371 0.42795 0.06667 C 0.4316 0.07963 0.4349 0.08797 0.43681 0.10209 C 0.43872 0.11621 0.43854 0.13056 0.43976 0.15116 C 0.44097 0.17176 0.44358 0.20417 0.4441 0.2257 C 0.44462 0.24723 0.44288 0.27153 0.44271 0.28056 " pathEditMode="fixed" rAng="0" ptsTypes="aaaaaaaaaaaaaaaaaaaaaaaaaaaaaaaaaaaaaaaaaaaaaaa">
                                      <p:cBhvr>
                                        <p:cTn id="20" dur="5000" fill="hold"/>
                                        <p:tgtEl>
                                          <p:spTgt spid="880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8" y="2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73" grpId="0" animBg="1"/>
      <p:bldP spid="88077" grpId="0" animBg="1"/>
      <p:bldP spid="88079" grpId="0" animBg="1"/>
      <p:bldP spid="88081" grpId="0" animBg="1"/>
      <p:bldP spid="8808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0773" y="583439"/>
            <a:ext cx="6965245" cy="1202485"/>
          </a:xfrm>
        </p:spPr>
        <p:txBody>
          <a:bodyPr>
            <a:normAutofit/>
          </a:bodyPr>
          <a:lstStyle/>
          <a:p>
            <a:r>
              <a:rPr lang="ru-RU" sz="4000" dirty="0" smtClean="0"/>
              <a:t>Сравнительные схемы</a:t>
            </a:r>
            <a:endParaRPr lang="ru-RU" sz="4000" dirty="0"/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428596" y="1428736"/>
            <a:ext cx="8229600" cy="2357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365125" indent="-254000">
              <a:spcBef>
                <a:spcPts val="300"/>
              </a:spcBef>
              <a:buClrTx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sz="6600" b="1" dirty="0" smtClean="0">
                <a:solidFill>
                  <a:srgbClr val="FF0000"/>
                </a:solidFill>
                <a:latin typeface="Georgia" pitchFamily="16" charset="0"/>
              </a:rPr>
              <a:t> ДНК</a:t>
            </a:r>
            <a:endParaRPr lang="ru-RU" sz="6600" b="1" dirty="0">
              <a:solidFill>
                <a:srgbClr val="FF0000"/>
              </a:solidFill>
              <a:latin typeface="Georgia" pitchFamily="16" charset="0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428596" y="3938574"/>
            <a:ext cx="8229600" cy="21875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365125" indent="-254000">
              <a:spcBef>
                <a:spcPts val="300"/>
              </a:spcBef>
              <a:buClrTx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sz="6600" b="1" dirty="0" smtClean="0">
                <a:solidFill>
                  <a:srgbClr val="FF0000"/>
                </a:solidFill>
                <a:latin typeface="Georgia" pitchFamily="16" charset="0"/>
              </a:rPr>
              <a:t> РНК</a:t>
            </a:r>
            <a:endParaRPr lang="ru-RU" sz="6600" b="1" dirty="0">
              <a:solidFill>
                <a:srgbClr val="FF0000"/>
              </a:solidFill>
              <a:latin typeface="Georgia" pitchFamily="16" charset="0"/>
            </a:endParaRPr>
          </a:p>
        </p:txBody>
      </p:sp>
      <p:sp>
        <p:nvSpPr>
          <p:cNvPr id="8" name="Oval 4"/>
          <p:cNvSpPr>
            <a:spLocks noChangeArrowheads="1"/>
          </p:cNvSpPr>
          <p:nvPr/>
        </p:nvSpPr>
        <p:spPr bwMode="auto">
          <a:xfrm>
            <a:off x="1257271" y="2571736"/>
            <a:ext cx="1571625" cy="1000125"/>
          </a:xfrm>
          <a:prstGeom prst="ellipse">
            <a:avLst/>
          </a:prstGeom>
          <a:solidFill>
            <a:srgbClr val="92D050"/>
          </a:solidFill>
          <a:ln w="19080">
            <a:solidFill>
              <a:srgbClr val="3B3B64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" name="AutoShape 5"/>
          <p:cNvSpPr>
            <a:spLocks noChangeArrowheads="1"/>
          </p:cNvSpPr>
          <p:nvPr/>
        </p:nvSpPr>
        <p:spPr bwMode="auto">
          <a:xfrm>
            <a:off x="2936052" y="1714486"/>
            <a:ext cx="2500312" cy="1857375"/>
          </a:xfrm>
          <a:prstGeom prst="pentagon">
            <a:avLst/>
          </a:prstGeom>
          <a:solidFill>
            <a:srgbClr val="33CCCC"/>
          </a:solidFill>
          <a:ln w="19080">
            <a:solidFill>
              <a:srgbClr val="3B3B64"/>
            </a:solidFill>
            <a:miter lim="800000"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 b="1" dirty="0" err="1">
                <a:solidFill>
                  <a:srgbClr val="000000"/>
                </a:solidFill>
                <a:latin typeface="Georgia" pitchFamily="16" charset="0"/>
              </a:rPr>
              <a:t>Дезокси-рибоза</a:t>
            </a:r>
            <a:endParaRPr lang="ru-RU" sz="2400" b="1" dirty="0">
              <a:solidFill>
                <a:srgbClr val="000000"/>
              </a:solidFill>
              <a:latin typeface="Georgia" pitchFamily="16" charset="0"/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5629982" y="1857361"/>
            <a:ext cx="2714625" cy="1714500"/>
          </a:xfrm>
          <a:prstGeom prst="rect">
            <a:avLst/>
          </a:prstGeom>
          <a:solidFill>
            <a:srgbClr val="FFC000"/>
          </a:solidFill>
          <a:ln w="19080">
            <a:solidFill>
              <a:srgbClr val="3B3B64"/>
            </a:solidFill>
            <a:miter lim="800000"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 dirty="0" err="1">
                <a:solidFill>
                  <a:srgbClr val="000000"/>
                </a:solidFill>
                <a:latin typeface="Georgia" pitchFamily="16" charset="0"/>
              </a:rPr>
              <a:t>Аденин</a:t>
            </a:r>
            <a:r>
              <a:rPr lang="ru-RU" sz="2400" dirty="0">
                <a:solidFill>
                  <a:srgbClr val="000000"/>
                </a:solidFill>
                <a:latin typeface="Georgia" pitchFamily="16" charset="0"/>
              </a:rPr>
              <a:t>, </a:t>
            </a:r>
            <a:r>
              <a:rPr lang="ru-RU" sz="2400" b="1" u="sng" dirty="0" err="1">
                <a:solidFill>
                  <a:srgbClr val="000000"/>
                </a:solidFill>
                <a:latin typeface="Georgia" pitchFamily="16" charset="0"/>
              </a:rPr>
              <a:t>тимин</a:t>
            </a:r>
            <a:r>
              <a:rPr lang="ru-RU" sz="2400" dirty="0">
                <a:solidFill>
                  <a:srgbClr val="000000"/>
                </a:solidFill>
                <a:latin typeface="Georgia" pitchFamily="16" charset="0"/>
              </a:rPr>
              <a:t>, гуанин, </a:t>
            </a:r>
            <a:r>
              <a:rPr lang="ru-RU" sz="2400" dirty="0" err="1">
                <a:solidFill>
                  <a:srgbClr val="000000"/>
                </a:solidFill>
                <a:latin typeface="Georgia" pitchFamily="16" charset="0"/>
              </a:rPr>
              <a:t>цитозин</a:t>
            </a:r>
            <a:endParaRPr lang="ru-RU" sz="2400" dirty="0">
              <a:solidFill>
                <a:srgbClr val="000000"/>
              </a:solidFill>
              <a:latin typeface="Georgia" pitchFamily="16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 dirty="0">
                <a:solidFill>
                  <a:srgbClr val="000000"/>
                </a:solidFill>
                <a:latin typeface="Georgia" pitchFamily="16" charset="0"/>
              </a:rPr>
              <a:t>(А</a:t>
            </a:r>
            <a:r>
              <a:rPr lang="ru-RU" sz="2400" b="1" dirty="0">
                <a:solidFill>
                  <a:srgbClr val="000000"/>
                </a:solidFill>
                <a:latin typeface="Georgia" pitchFamily="16" charset="0"/>
              </a:rPr>
              <a:t>Т</a:t>
            </a:r>
            <a:r>
              <a:rPr lang="ru-RU" sz="2400" dirty="0">
                <a:solidFill>
                  <a:srgbClr val="000000"/>
                </a:solidFill>
                <a:latin typeface="Georgia" pitchFamily="16" charset="0"/>
              </a:rPr>
              <a:t>ГЦ)</a:t>
            </a:r>
          </a:p>
        </p:txBody>
      </p:sp>
      <p:sp>
        <p:nvSpPr>
          <p:cNvPr id="11" name="Oval 7"/>
          <p:cNvSpPr>
            <a:spLocks noChangeArrowheads="1"/>
          </p:cNvSpPr>
          <p:nvPr/>
        </p:nvSpPr>
        <p:spPr bwMode="auto">
          <a:xfrm>
            <a:off x="1185834" y="5214924"/>
            <a:ext cx="1571625" cy="1000125"/>
          </a:xfrm>
          <a:prstGeom prst="ellipse">
            <a:avLst/>
          </a:prstGeom>
          <a:solidFill>
            <a:srgbClr val="92D050"/>
          </a:solidFill>
          <a:ln w="19080">
            <a:solidFill>
              <a:srgbClr val="3B3B64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" name="AutoShape 8"/>
          <p:cNvSpPr>
            <a:spLocks noChangeArrowheads="1"/>
          </p:cNvSpPr>
          <p:nvPr/>
        </p:nvSpPr>
        <p:spPr bwMode="auto">
          <a:xfrm>
            <a:off x="2757459" y="4286236"/>
            <a:ext cx="2500313" cy="1857375"/>
          </a:xfrm>
          <a:prstGeom prst="pentagon">
            <a:avLst/>
          </a:prstGeom>
          <a:solidFill>
            <a:srgbClr val="33CCCC"/>
          </a:solidFill>
          <a:ln w="19080">
            <a:solidFill>
              <a:srgbClr val="3B3B64"/>
            </a:solidFill>
            <a:miter lim="800000"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 b="1">
                <a:solidFill>
                  <a:srgbClr val="000000"/>
                </a:solidFill>
                <a:latin typeface="Georgia" pitchFamily="16" charset="0"/>
              </a:rPr>
              <a:t>Рибоза</a:t>
            </a: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5618522" y="4429111"/>
            <a:ext cx="2714625" cy="1714500"/>
          </a:xfrm>
          <a:prstGeom prst="rect">
            <a:avLst/>
          </a:prstGeom>
          <a:solidFill>
            <a:srgbClr val="FFC000"/>
          </a:solidFill>
          <a:ln w="19080">
            <a:solidFill>
              <a:srgbClr val="3B3B64"/>
            </a:solidFill>
            <a:miter lim="800000"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 dirty="0" err="1">
                <a:solidFill>
                  <a:srgbClr val="000000"/>
                </a:solidFill>
                <a:latin typeface="Georgia" pitchFamily="16" charset="0"/>
              </a:rPr>
              <a:t>Аденин,</a:t>
            </a:r>
            <a:r>
              <a:rPr lang="ru-RU" sz="2400" b="1" u="sng" dirty="0" err="1">
                <a:solidFill>
                  <a:srgbClr val="000000"/>
                </a:solidFill>
                <a:latin typeface="Georgia" pitchFamily="16" charset="0"/>
              </a:rPr>
              <a:t>урацил</a:t>
            </a:r>
            <a:r>
              <a:rPr lang="ru-RU" sz="2400" dirty="0">
                <a:solidFill>
                  <a:srgbClr val="000000"/>
                </a:solidFill>
                <a:latin typeface="Georgia" pitchFamily="16" charset="0"/>
              </a:rPr>
              <a:t>, гуанин, </a:t>
            </a:r>
            <a:r>
              <a:rPr lang="ru-RU" sz="2400" dirty="0" err="1">
                <a:solidFill>
                  <a:srgbClr val="000000"/>
                </a:solidFill>
                <a:latin typeface="Georgia" pitchFamily="16" charset="0"/>
              </a:rPr>
              <a:t>цитозин</a:t>
            </a:r>
            <a:endParaRPr lang="ru-RU" sz="2400" dirty="0">
              <a:solidFill>
                <a:srgbClr val="000000"/>
              </a:solidFill>
              <a:latin typeface="Georgia" pitchFamily="16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 dirty="0">
                <a:solidFill>
                  <a:srgbClr val="000000"/>
                </a:solidFill>
                <a:latin typeface="Georgia" pitchFamily="16" charset="0"/>
              </a:rPr>
              <a:t>(А</a:t>
            </a:r>
            <a:r>
              <a:rPr lang="ru-RU" sz="2400" b="1" dirty="0">
                <a:solidFill>
                  <a:srgbClr val="000000"/>
                </a:solidFill>
                <a:latin typeface="Georgia" pitchFamily="16" charset="0"/>
              </a:rPr>
              <a:t>У</a:t>
            </a:r>
            <a:r>
              <a:rPr lang="ru-RU" sz="2400" dirty="0">
                <a:solidFill>
                  <a:srgbClr val="000000"/>
                </a:solidFill>
                <a:latin typeface="Georgia" pitchFamily="16" charset="0"/>
              </a:rPr>
              <a:t>ГЦ)</a:t>
            </a:r>
          </a:p>
        </p:txBody>
      </p:sp>
      <p:sp>
        <p:nvSpPr>
          <p:cNvPr id="14" name="Line 10"/>
          <p:cNvSpPr>
            <a:spLocks noChangeShapeType="1"/>
          </p:cNvSpPr>
          <p:nvPr/>
        </p:nvSpPr>
        <p:spPr bwMode="auto">
          <a:xfrm flipV="1">
            <a:off x="2828896" y="2420888"/>
            <a:ext cx="107156" cy="652498"/>
          </a:xfrm>
          <a:prstGeom prst="line">
            <a:avLst/>
          </a:prstGeom>
          <a:noFill/>
          <a:ln w="9360">
            <a:solidFill>
              <a:srgbClr val="53548A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5" name="Line 11"/>
          <p:cNvSpPr>
            <a:spLocks noChangeShapeType="1"/>
          </p:cNvSpPr>
          <p:nvPr/>
        </p:nvSpPr>
        <p:spPr bwMode="auto">
          <a:xfrm>
            <a:off x="5338676" y="2420888"/>
            <a:ext cx="285750" cy="4763"/>
          </a:xfrm>
          <a:prstGeom prst="line">
            <a:avLst/>
          </a:prstGeom>
          <a:noFill/>
          <a:ln w="9360">
            <a:solidFill>
              <a:srgbClr val="53548A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6" name="Line 12"/>
          <p:cNvSpPr>
            <a:spLocks noChangeShapeType="1"/>
          </p:cNvSpPr>
          <p:nvPr/>
        </p:nvSpPr>
        <p:spPr bwMode="auto">
          <a:xfrm flipV="1">
            <a:off x="2607411" y="4981532"/>
            <a:ext cx="178594" cy="463691"/>
          </a:xfrm>
          <a:prstGeom prst="line">
            <a:avLst/>
          </a:prstGeom>
          <a:noFill/>
          <a:ln w="9360">
            <a:solidFill>
              <a:srgbClr val="53548A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7" name="Line 13"/>
          <p:cNvSpPr>
            <a:spLocks noChangeShapeType="1"/>
          </p:cNvSpPr>
          <p:nvPr/>
        </p:nvSpPr>
        <p:spPr bwMode="auto">
          <a:xfrm>
            <a:off x="5241868" y="5003772"/>
            <a:ext cx="357187" cy="4762"/>
          </a:xfrm>
          <a:prstGeom prst="line">
            <a:avLst/>
          </a:prstGeom>
          <a:noFill/>
          <a:ln w="9360">
            <a:solidFill>
              <a:srgbClr val="53548A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c7b0d3408355abe02e8e31d2f4ae5ef239f410d8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Смокинг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371</TotalTime>
  <Words>1402</Words>
  <Application>Microsoft Office PowerPoint</Application>
  <PresentationFormat>Экран (4:3)</PresentationFormat>
  <Paragraphs>190</Paragraphs>
  <Slides>26</Slides>
  <Notes>2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Кнопка</vt:lpstr>
      <vt:lpstr>Использование ЭОР, компьютерных и  сетевых  технологий на уроках.   Опыт работы учителя биологии </vt:lpstr>
      <vt:lpstr>Федеральный Государственный Образовательный Стандарт </vt:lpstr>
      <vt:lpstr>Федеральный Государственный Образовательный Стандарт </vt:lpstr>
      <vt:lpstr>Преимущества ИКТ</vt:lpstr>
      <vt:lpstr>Примеры использования ИКТ на уроках биологии</vt:lpstr>
      <vt:lpstr>Видеофрагмент – проблемный вопрос</vt:lpstr>
      <vt:lpstr>Знакомство с неизвестным</vt:lpstr>
      <vt:lpstr>Работа нефрона</vt:lpstr>
      <vt:lpstr>Сравнительные схемы</vt:lpstr>
      <vt:lpstr>Примеры использования ИКТ на уроках биологии</vt:lpstr>
      <vt:lpstr>Тест по теме: Черви</vt:lpstr>
      <vt:lpstr>Задание: обозначить рисунок (Тема «Фотосинтез.  Дыхание растений»)</vt:lpstr>
      <vt:lpstr>Задание: Укажите наименование объекта и его функции. (Тема: Нуклеиновые кислоты)</vt:lpstr>
      <vt:lpstr>Примеры использования ИКТ на уроках биологии</vt:lpstr>
      <vt:lpstr>Выявите особенности насекомых, позволившие им стать процветающей группой животных.</vt:lpstr>
      <vt:lpstr>Слайд 16</vt:lpstr>
      <vt:lpstr>Найди лишнее и объясни</vt:lpstr>
      <vt:lpstr>Словесные пропорции</vt:lpstr>
      <vt:lpstr>Примеры использования ИКТ на уроках биологии</vt:lpstr>
      <vt:lpstr>Личный опыт </vt:lpstr>
      <vt:lpstr>Личный опыт </vt:lpstr>
      <vt:lpstr>Уроки биологии on-line</vt:lpstr>
      <vt:lpstr>Использование готовых обучающих программ</vt:lpstr>
      <vt:lpstr>Слайд 24</vt:lpstr>
      <vt:lpstr>Литература и источники:</vt:lpstr>
      <vt:lpstr>Дополнительные материалы: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Сидоренко Ирина Александровна  Использование ЭОР, компьютерных и сетевых  технологий на уроках.   Опыт работы учителя биологии</dc:title>
  <dc:creator>Даниил</dc:creator>
  <cp:lastModifiedBy>Даниил</cp:lastModifiedBy>
  <cp:revision>34</cp:revision>
  <dcterms:created xsi:type="dcterms:W3CDTF">2014-03-10T14:04:58Z</dcterms:created>
  <dcterms:modified xsi:type="dcterms:W3CDTF">2015-01-05T13:02:55Z</dcterms:modified>
</cp:coreProperties>
</file>