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Default Extension="xlsx" ContentType="application/vnd.openxmlformats-officedocument.spreadsheetml.sheet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791" r:id="rId1"/>
  </p:sldMasterIdLst>
  <p:notesMasterIdLst>
    <p:notesMasterId r:id="rId15"/>
  </p:notesMasterIdLst>
  <p:sldIdLst>
    <p:sldId id="257" r:id="rId2"/>
    <p:sldId id="258" r:id="rId3"/>
    <p:sldId id="259" r:id="rId4"/>
    <p:sldId id="256" r:id="rId5"/>
    <p:sldId id="264" r:id="rId6"/>
    <p:sldId id="266" r:id="rId7"/>
    <p:sldId id="265" r:id="rId8"/>
    <p:sldId id="262" r:id="rId9"/>
    <p:sldId id="269" r:id="rId10"/>
    <p:sldId id="263" r:id="rId11"/>
    <p:sldId id="261" r:id="rId12"/>
    <p:sldId id="268" r:id="rId13"/>
    <p:sldId id="267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style val="38"/>
  <c:chart>
    <c:title>
      <c:tx>
        <c:rich>
          <a:bodyPr/>
          <a:lstStyle/>
          <a:p>
            <a:pPr>
              <a:defRPr/>
            </a:pPr>
            <a:r>
              <a:rPr lang="ru-RU" sz="2000" dirty="0" smtClean="0"/>
              <a:t>Структура земельных угодий Уральского экономического района</a:t>
            </a:r>
            <a:endParaRPr lang="ru-RU" sz="2000" dirty="0"/>
          </a:p>
        </c:rich>
      </c:tx>
      <c:layout/>
    </c:title>
    <c:view3D>
      <c:rAngAx val="1"/>
    </c:view3D>
    <c:plotArea>
      <c:layout>
        <c:manualLayout>
          <c:layoutTarget val="inner"/>
          <c:xMode val="edge"/>
          <c:yMode val="edge"/>
          <c:x val="1.6161503045234404E-2"/>
          <c:y val="0.1350502407839469"/>
          <c:w val="0.96767699390953144"/>
          <c:h val="0.71295766486913614"/>
        </c:manualLayout>
      </c:layout>
      <c:bar3DChart>
        <c:barDir val="col"/>
        <c:grouping val="stacked"/>
        <c:ser>
          <c:idx val="0"/>
          <c:order val="0"/>
          <c:tx>
            <c:strRef>
              <c:f>Лист1!$B$1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4">
                    <a:shade val="45000"/>
                    <a:satMod val="155000"/>
                  </a:schemeClr>
                </a:gs>
                <a:gs pos="60000">
                  <a:schemeClr val="accent4">
                    <a:shade val="95000"/>
                    <a:satMod val="150000"/>
                  </a:schemeClr>
                </a:gs>
                <a:gs pos="100000">
                  <a:schemeClr val="accent4">
                    <a:tint val="87000"/>
                    <a:satMod val="250000"/>
                  </a:schemeClr>
                </a:gs>
              </a:gsLst>
              <a:lin ang="16200000" scaled="0"/>
            </a:gradFill>
            <a:ln>
              <a:noFill/>
            </a:ln>
            <a:effectLst>
              <a:outerShdw blurRad="65500" dist="38100" dir="5400000" rotWithShape="0">
                <a:srgbClr val="000000">
                  <a:alpha val="40000"/>
                </a:srgbClr>
              </a:outerShdw>
            </a:effectLst>
            <a:scene3d>
              <a:camera prst="orthographicFront" fov="0">
                <a:rot lat="0" lon="0" rev="0"/>
              </a:camera>
              <a:lightRig rig="contrasting" dir="t">
                <a:rot lat="0" lon="0" rev="12000000"/>
              </a:lightRig>
            </a:scene3d>
            <a:sp3d prstMaterial="powder">
              <a:bevelT h="50800"/>
            </a:sp3d>
          </c:spPr>
          <c:dLbls>
            <c:dLbl>
              <c:idx val="0"/>
              <c:layout>
                <c:manualLayout>
                  <c:x val="3.3766204018094402E-2"/>
                  <c:y val="-0.36882756195283384"/>
                </c:manualLayout>
              </c:layout>
              <c:showVal val="1"/>
            </c:dLbl>
            <c:dLbl>
              <c:idx val="1"/>
              <c:layout>
                <c:manualLayout>
                  <c:x val="1.8878923911247261E-2"/>
                  <c:y val="-0.2542879529775488"/>
                </c:manualLayout>
              </c:layout>
              <c:showVal val="1"/>
            </c:dLbl>
            <c:dLbl>
              <c:idx val="2"/>
              <c:layout>
                <c:manualLayout>
                  <c:x val="2.0452167570517873E-2"/>
                  <c:y val="-0.20253022803521573"/>
                </c:manualLayout>
              </c:layout>
              <c:showVal val="1"/>
            </c:dLbl>
            <c:dLbl>
              <c:idx val="3"/>
              <c:layout>
                <c:manualLayout>
                  <c:x val="3.7757847822494535E-2"/>
                  <c:y val="-0.24078593777520113"/>
                </c:manualLayout>
              </c:layout>
              <c:showVal val="1"/>
            </c:dLbl>
            <c:txPr>
              <a:bodyPr/>
              <a:lstStyle/>
              <a:p>
                <a:pPr>
                  <a:defRPr b="1"/>
                </a:pPr>
                <a:endParaRPr lang="ru-RU"/>
              </a:p>
            </c:txPr>
            <c:showVal val="1"/>
          </c:dLbls>
          <c:cat>
            <c:strRef>
              <c:f>Лист1!$A$2:$A$5</c:f>
              <c:strCache>
                <c:ptCount val="4"/>
                <c:pt idx="0">
                  <c:v>леса</c:v>
                </c:pt>
                <c:pt idx="1">
                  <c:v>пашни</c:v>
                </c:pt>
                <c:pt idx="2">
                  <c:v>кормовые угодья</c:v>
                </c:pt>
                <c:pt idx="3">
                  <c:v>прочие земли</c:v>
                </c:pt>
              </c:strCache>
            </c:strRef>
          </c:cat>
          <c:val>
            <c:numRef>
              <c:f>Лист1!$B$2:$B$5</c:f>
              <c:numCache>
                <c:formatCode>0.00%</c:formatCode>
                <c:ptCount val="4"/>
                <c:pt idx="0">
                  <c:v>0.48500000000000015</c:v>
                </c:pt>
                <c:pt idx="1">
                  <c:v>0.26800000000000002</c:v>
                </c:pt>
                <c:pt idx="2">
                  <c:v>0.16500000000000006</c:v>
                </c:pt>
                <c:pt idx="3">
                  <c:v>8.2000000000000003E-2</c:v>
                </c:pt>
              </c:numCache>
            </c:numRef>
          </c:val>
        </c:ser>
        <c:gapWidth val="75"/>
        <c:shape val="cylinder"/>
        <c:axId val="65611264"/>
        <c:axId val="65612800"/>
        <c:axId val="0"/>
      </c:bar3DChart>
      <c:catAx>
        <c:axId val="65611264"/>
        <c:scaling>
          <c:orientation val="minMax"/>
        </c:scaling>
        <c:axPos val="b"/>
        <c:majorTickMark val="none"/>
        <c:tickLblPos val="nextTo"/>
        <c:txPr>
          <a:bodyPr/>
          <a:lstStyle/>
          <a:p>
            <a:pPr>
              <a:defRPr sz="1900" b="1" baseline="0">
                <a:solidFill>
                  <a:schemeClr val="tx1"/>
                </a:solidFill>
                <a:latin typeface="+mj-lt"/>
              </a:defRPr>
            </a:pPr>
            <a:endParaRPr lang="ru-RU"/>
          </a:p>
        </c:txPr>
        <c:crossAx val="65612800"/>
        <c:crosses val="autoZero"/>
        <c:auto val="1"/>
        <c:lblAlgn val="ctr"/>
        <c:lblOffset val="100"/>
      </c:catAx>
      <c:valAx>
        <c:axId val="65612800"/>
        <c:scaling>
          <c:orientation val="minMax"/>
        </c:scaling>
        <c:delete val="1"/>
        <c:axPos val="l"/>
        <c:majorGridlines/>
        <c:numFmt formatCode="0.00%" sourceLinked="1"/>
        <c:majorTickMark val="none"/>
        <c:tickLblPos val="none"/>
        <c:crossAx val="65611264"/>
        <c:crosses val="autoZero"/>
        <c:crossBetween val="between"/>
      </c:valAx>
    </c:plotArea>
    <c:plotVisOnly val="1"/>
  </c:chart>
  <c:spPr>
    <a:solidFill>
      <a:schemeClr val="tx2">
        <a:lumMod val="25000"/>
        <a:lumOff val="75000"/>
      </a:schemeClr>
    </a:solidFill>
  </c:spPr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DE87FB-9315-4612-AAAB-FC34A54E1D6B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D37721-25F3-4539-98B7-9C4887C14F2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5D37721-25F3-4539-98B7-9C4887C14F2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625" y="228600"/>
            <a:ext cx="854075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301625" y="1600200"/>
            <a:ext cx="4194175" cy="449897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194175" cy="2173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648200" y="3925888"/>
            <a:ext cx="4194175" cy="21732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82D6E2-7CE2-4BE7-84D4-E995000E0DB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16.03.2014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2" r:id="rId1"/>
    <p:sldLayoutId id="2147483793" r:id="rId2"/>
    <p:sldLayoutId id="2147483794" r:id="rId3"/>
    <p:sldLayoutId id="2147483795" r:id="rId4"/>
    <p:sldLayoutId id="2147483796" r:id="rId5"/>
    <p:sldLayoutId id="2147483797" r:id="rId6"/>
    <p:sldLayoutId id="2147483798" r:id="rId7"/>
    <p:sldLayoutId id="2147483799" r:id="rId8"/>
    <p:sldLayoutId id="2147483800" r:id="rId9"/>
    <p:sldLayoutId id="2147483801" r:id="rId10"/>
    <p:sldLayoutId id="2147483802" r:id="rId11"/>
    <p:sldLayoutId id="2147483803" r:id="rId12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jpeg"/><Relationship Id="rId3" Type="http://schemas.openxmlformats.org/officeDocument/2006/relationships/image" Target="../media/image18.jpeg"/><Relationship Id="rId7" Type="http://schemas.openxmlformats.org/officeDocument/2006/relationships/image" Target="../media/image22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1.jpeg"/><Relationship Id="rId5" Type="http://schemas.openxmlformats.org/officeDocument/2006/relationships/image" Target="../media/image20.jpeg"/><Relationship Id="rId10" Type="http://schemas.openxmlformats.org/officeDocument/2006/relationships/image" Target="../media/image25.jpeg"/><Relationship Id="rId4" Type="http://schemas.openxmlformats.org/officeDocument/2006/relationships/image" Target="../media/image19.jpeg"/><Relationship Id="rId9" Type="http://schemas.openxmlformats.org/officeDocument/2006/relationships/image" Target="../media/image24.jpe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12" Type="http://schemas.openxmlformats.org/officeDocument/2006/relationships/image" Target="../media/image10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11" Type="http://schemas.openxmlformats.org/officeDocument/2006/relationships/hyperlink" Target="http://www.gazeta.ru/2007/04/24/images/i4_237513_431_s17068.jpg" TargetMode="External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jpeg"/><Relationship Id="rId9" Type="http://schemas.openxmlformats.org/officeDocument/2006/relationships/image" Target="../media/image8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13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одзаголовок 10"/>
          <p:cNvSpPr>
            <a:spLocks noGrp="1"/>
          </p:cNvSpPr>
          <p:nvPr>
            <p:ph type="subTitle" idx="1"/>
          </p:nvPr>
        </p:nvSpPr>
        <p:spPr>
          <a:xfrm>
            <a:off x="722376" y="3857628"/>
            <a:ext cx="7772400" cy="7418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solidFill>
                  <a:schemeClr val="tx1"/>
                </a:solidFill>
              </a:rPr>
              <a:t>Географическое положение, природные условия и ресурсы.</a:t>
            </a:r>
            <a:endParaRPr lang="ru-RU" sz="2800" b="1" dirty="0">
              <a:solidFill>
                <a:schemeClr val="tx1"/>
              </a:solidFill>
            </a:endParaRPr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sz="4400" b="1" dirty="0" smtClean="0">
                <a:solidFill>
                  <a:schemeClr val="tx1"/>
                </a:solidFill>
              </a:rPr>
              <a:t>Уральский экономический район</a:t>
            </a:r>
            <a:endParaRPr lang="ru-RU" sz="4400" b="1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000628" y="5429264"/>
            <a:ext cx="364333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 smtClean="0"/>
              <a:t>Малярчук Л.В.</a:t>
            </a:r>
          </a:p>
          <a:p>
            <a:pPr algn="ctr"/>
            <a:r>
              <a:rPr lang="ru-RU" sz="1400" dirty="0" smtClean="0"/>
              <a:t>Учитель географии ГБОУ СОШ №1238</a:t>
            </a:r>
          </a:p>
          <a:p>
            <a:pPr algn="ctr"/>
            <a:r>
              <a:rPr lang="ru-RU" sz="1400" dirty="0" smtClean="0"/>
              <a:t>Москва</a:t>
            </a:r>
            <a:endParaRPr lang="ru-RU" sz="1400" dirty="0" smtClean="0"/>
          </a:p>
          <a:p>
            <a:endParaRPr lang="ru-RU" sz="14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428992" y="1571612"/>
            <a:ext cx="1851696" cy="277200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" name="Прямоугольник 4"/>
          <p:cNvSpPr/>
          <p:nvPr/>
        </p:nvSpPr>
        <p:spPr>
          <a:xfrm>
            <a:off x="2500298" y="4214819"/>
            <a:ext cx="3500462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1400" b="1" dirty="0" smtClean="0"/>
              <a:t> </a:t>
            </a:r>
          </a:p>
          <a:p>
            <a:pPr algn="ctr"/>
            <a:r>
              <a:rPr lang="ru-RU" sz="1400" b="1" dirty="0" smtClean="0"/>
              <a:t>Александр Евгеньевич Ферсман</a:t>
            </a:r>
            <a:br>
              <a:rPr lang="ru-RU" sz="1400" b="1" dirty="0" smtClean="0"/>
            </a:br>
            <a:r>
              <a:rPr lang="ru-RU" sz="1400" b="1" dirty="0" smtClean="0"/>
              <a:t>(1883-1945)</a:t>
            </a:r>
            <a:endParaRPr lang="ru-RU" sz="1400" dirty="0"/>
          </a:p>
        </p:txBody>
      </p:sp>
      <p:pic>
        <p:nvPicPr>
          <p:cNvPr id="22533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85720" y="1928802"/>
            <a:ext cx="2857499" cy="21431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4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286512" y="500042"/>
            <a:ext cx="2483303" cy="195682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5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715008" y="2643182"/>
            <a:ext cx="2786082" cy="184845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6" name="Picture 8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714348" y="3786190"/>
            <a:ext cx="2000264" cy="272763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7" name="Picture 9"/>
          <p:cNvPicPr>
            <a:picLocks noChangeAspect="1" noChangeArrowheads="1"/>
          </p:cNvPicPr>
          <p:nvPr/>
        </p:nvPicPr>
        <p:blipFill>
          <a:blip r:embed="rId7" cstate="print"/>
          <a:stretch>
            <a:fillRect/>
          </a:stretch>
        </p:blipFill>
        <p:spPr bwMode="auto">
          <a:xfrm>
            <a:off x="214282" y="285728"/>
            <a:ext cx="2235886" cy="142876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857884" y="4786322"/>
            <a:ext cx="2718981" cy="17859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071802" y="5072074"/>
            <a:ext cx="2428892" cy="1452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2538" name="Picture 10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786050" y="357166"/>
            <a:ext cx="3000396" cy="107157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57950" y="571480"/>
            <a:ext cx="2286016" cy="15001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TextBox 3"/>
          <p:cNvSpPr txBox="1"/>
          <p:nvPr/>
        </p:nvSpPr>
        <p:spPr>
          <a:xfrm>
            <a:off x="2500298" y="785794"/>
            <a:ext cx="363272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3200" b="1" dirty="0" smtClean="0"/>
              <a:t>  Рекомендую:</a:t>
            </a:r>
            <a:endParaRPr lang="ru-RU" sz="3200" b="1" dirty="0"/>
          </a:p>
        </p:txBody>
      </p:sp>
      <p:sp>
        <p:nvSpPr>
          <p:cNvPr id="6" name="Прямоугольник 5"/>
          <p:cNvSpPr/>
          <p:nvPr/>
        </p:nvSpPr>
        <p:spPr>
          <a:xfrm>
            <a:off x="2857488" y="2413338"/>
            <a:ext cx="5572164" cy="1600438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sz="1600" b="1" i="1" dirty="0" smtClean="0"/>
              <a:t>"Это фильм об уральской цивилизации, о том, что этот кусок является не чем-то в России, а самой Россией, а том, что Урал – это действительно хребет России",</a:t>
            </a:r>
            <a:r>
              <a:rPr lang="ru-RU" sz="1600" b="1" dirty="0" smtClean="0"/>
              <a:t> </a:t>
            </a:r>
          </a:p>
          <a:p>
            <a:pPr algn="r"/>
            <a:r>
              <a:rPr lang="ru-RU" sz="1600" b="1" dirty="0" smtClean="0"/>
              <a:t> Леонид Парфенов.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2643174" y="1428736"/>
            <a:ext cx="378621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Фильм Леонида Парфёнова об Урале- «Хребет России»</a:t>
            </a:r>
            <a:endParaRPr lang="ru-RU" b="1" dirty="0"/>
          </a:p>
        </p:txBody>
      </p:sp>
      <p:sp>
        <p:nvSpPr>
          <p:cNvPr id="8" name="TextBox 7"/>
          <p:cNvSpPr txBox="1"/>
          <p:nvPr/>
        </p:nvSpPr>
        <p:spPr>
          <a:xfrm>
            <a:off x="4857752" y="3929066"/>
            <a:ext cx="3286148" cy="2031325"/>
          </a:xfrm>
          <a:prstGeom prst="rect">
            <a:avLst/>
          </a:prstGeom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 anchor="ctr">
            <a:spAutoFit/>
          </a:bodyPr>
          <a:lstStyle/>
          <a:p>
            <a:r>
              <a:rPr lang="ru-RU" b="1" dirty="0" smtClean="0"/>
              <a:t>Статистика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ru.wikipedia.org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ru-RU" dirty="0" smtClean="0">
                <a:solidFill>
                  <a:schemeClr val="tx1"/>
                </a:solidFill>
              </a:rPr>
              <a:t>www.gks.ru 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http://georus.by.ru/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http://www.terrus.ru/cgi-bin/allrussia/v3_index.pl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500034" y="500042"/>
            <a:ext cx="1928826" cy="3416320"/>
          </a:xfrm>
          <a:prstGeom prst="rect">
            <a:avLst/>
          </a:prstGeom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/>
                </a:solidFill>
              </a:rPr>
              <a:t>Уникальные объекты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http://www.artemkurchenko.ru/</a:t>
            </a:r>
            <a:endParaRPr lang="ru-RU" dirty="0" smtClean="0">
              <a:solidFill>
                <a:schemeClr val="tx1"/>
              </a:solidFill>
            </a:endParaRPr>
          </a:p>
          <a:p>
            <a:pPr>
              <a:buFont typeface="Arial" pitchFamily="34" charset="0"/>
              <a:buChar char="•"/>
            </a:pPr>
            <a:r>
              <a:rPr lang="en-US" dirty="0" smtClean="0">
                <a:solidFill>
                  <a:schemeClr val="tx1"/>
                </a:solidFill>
              </a:rPr>
              <a:t>http://travel-siberia.ru/int/1041-priroda-nacionalnyx-parkov-urala.html</a:t>
            </a:r>
            <a:endParaRPr lang="ru-RU" dirty="0" smtClean="0">
              <a:solidFill>
                <a:schemeClr val="tx1"/>
              </a:solidFill>
            </a:endParaRP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1928794" y="3786190"/>
            <a:ext cx="2357454" cy="2154436"/>
          </a:xfrm>
          <a:prstGeom prst="rect">
            <a:avLst/>
          </a:prstGeom>
          <a:ln/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tx1"/>
                </a:solidFill>
              </a:rPr>
              <a:t>Фотографии</a:t>
            </a:r>
          </a:p>
          <a:p>
            <a:pPr algn="ctr">
              <a:buFont typeface="Arial" pitchFamily="34" charset="0"/>
              <a:buChar char="•"/>
            </a:pPr>
            <a:r>
              <a:rPr lang="en-US" sz="1600" dirty="0" smtClean="0"/>
              <a:t>nordural.ru/album/</a:t>
            </a:r>
            <a:endParaRPr lang="ru-RU" sz="1600" dirty="0" smtClean="0"/>
          </a:p>
          <a:p>
            <a:pPr algn="ctr"/>
            <a:r>
              <a:rPr lang="en-US" sz="1600" dirty="0" err="1" smtClean="0"/>
              <a:t>uralskie_gory</a:t>
            </a:r>
            <a:r>
              <a:rPr lang="en-US" sz="1600" dirty="0" smtClean="0"/>
              <a:t>/</a:t>
            </a:r>
            <a:endParaRPr lang="ru-RU" sz="1600" dirty="0" smtClean="0">
              <a:solidFill>
                <a:schemeClr val="tx1"/>
              </a:solidFill>
            </a:endParaRPr>
          </a:p>
          <a:p>
            <a:pPr algn="ctr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http://www.photosight.ru/photo/alone/3065257/</a:t>
            </a:r>
          </a:p>
          <a:p>
            <a:pPr algn="ctr">
              <a:buFont typeface="Arial" pitchFamily="34" charset="0"/>
              <a:buChar char="•"/>
            </a:pPr>
            <a:r>
              <a:rPr lang="ru-RU" sz="1600" dirty="0" smtClean="0">
                <a:solidFill>
                  <a:schemeClr val="tx1"/>
                </a:solidFill>
              </a:rPr>
              <a:t>http://fotki.yandex.ru/ </a:t>
            </a:r>
            <a:endParaRPr lang="ru-RU" sz="16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714356"/>
            <a:ext cx="8572560" cy="5322794"/>
          </a:xfrm>
        </p:spPr>
        <p:txBody>
          <a:bodyPr>
            <a:noAutofit/>
          </a:bodyPr>
          <a:lstStyle/>
          <a:p>
            <a:r>
              <a:rPr lang="ru-RU" sz="2800" dirty="0" smtClean="0">
                <a:solidFill>
                  <a:schemeClr val="tx1"/>
                </a:solidFill>
                <a:effectLst/>
              </a:rPr>
              <a:t>Урал - район старого освоения  и по мнению многих специалистов большинство месторождений истощены, но академик А.Е. Ферсман писал, что Уральские горы - это только часть огромного геологического образования, границы которого не установлены.</a:t>
            </a:r>
            <a:br>
              <a:rPr lang="ru-RU" sz="2800" dirty="0" smtClean="0">
                <a:solidFill>
                  <a:schemeClr val="tx1"/>
                </a:solidFill>
                <a:effectLst/>
              </a:rPr>
            </a:br>
            <a:r>
              <a:rPr lang="ru-RU" sz="2800" dirty="0" smtClean="0">
                <a:solidFill>
                  <a:schemeClr val="tx1"/>
                </a:solidFill>
                <a:effectLst/>
              </a:rPr>
              <a:t>Исходя из данного высказывания,  как вы считаете</a:t>
            </a:r>
            <a:r>
              <a:rPr lang="ru-RU" sz="2800" i="1" dirty="0" smtClean="0">
                <a:solidFill>
                  <a:schemeClr val="tx1"/>
                </a:solidFill>
                <a:effectLst/>
              </a:rPr>
              <a:t>, </a:t>
            </a:r>
            <a:r>
              <a:rPr lang="ru-RU" sz="2800" i="1" dirty="0" smtClean="0">
                <a:solidFill>
                  <a:srgbClr val="C00000"/>
                </a:solidFill>
                <a:effectLst/>
              </a:rPr>
              <a:t>каким путём можно расширить минерально-сырьевую базу Урала? </a:t>
            </a:r>
            <a:endParaRPr lang="ru-RU" sz="2800" i="1" dirty="0">
              <a:solidFill>
                <a:srgbClr val="C00000"/>
              </a:solidFill>
              <a:effectLst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tretch>
            <a:fillRect/>
          </a:stretch>
        </p:blipFill>
        <p:spPr bwMode="auto">
          <a:xfrm>
            <a:off x="0" y="0"/>
            <a:ext cx="9144000" cy="6857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sz="half" idx="4294967295"/>
          </p:nvPr>
        </p:nvSpPr>
        <p:spPr>
          <a:xfrm>
            <a:off x="0" y="530225"/>
            <a:ext cx="8143875" cy="5327650"/>
          </a:xfrm>
        </p:spPr>
        <p:txBody>
          <a:bodyPr>
            <a:normAutofit fontScale="92500" lnSpcReduction="20000"/>
          </a:bodyPr>
          <a:lstStyle/>
          <a:p>
            <a:pPr algn="ctr">
              <a:lnSpc>
                <a:spcPct val="120000"/>
              </a:lnSpc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Гранит. Родник. И тонкая березка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 в пестрых травах весь альпийский луг…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А с высоты – от Карского до Орска –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Ты словно выгнутый – в руках железных – лук.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 там, где дули снеговые пурги,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 замерзали в поле ямщики, - 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Царит всевластно воля металлурга,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 тянут нитку в ночь газовщики.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 сто племен соединив по-братски,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Скрестив пути воздушных большаков,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Кристаллятся кварталы Соликамска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600" b="1" dirty="0" err="1" smtClean="0">
                <a:latin typeface="Times New Roman" pitchFamily="18" charset="0"/>
                <a:cs typeface="Times New Roman" pitchFamily="18" charset="0"/>
              </a:rPr>
              <a:t>розовый</a:t>
            </a: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 рассвет Березняков.</a:t>
            </a:r>
            <a:br>
              <a:rPr lang="ru-RU" sz="2600" b="1" dirty="0" smtClean="0">
                <a:latin typeface="Times New Roman" pitchFamily="18" charset="0"/>
                <a:cs typeface="Times New Roman" pitchFamily="18" charset="0"/>
              </a:rPr>
            </a:br>
            <a:endParaRPr lang="ru-RU" sz="2600" b="1" dirty="0" smtClean="0">
              <a:latin typeface="Times New Roman" pitchFamily="18" charset="0"/>
              <a:cs typeface="Times New Roman" pitchFamily="18" charset="0"/>
            </a:endParaRPr>
          </a:p>
          <a:p>
            <a:pPr algn="r">
              <a:lnSpc>
                <a:spcPct val="120000"/>
              </a:lnSpc>
              <a:buNone/>
            </a:pPr>
            <a:r>
              <a:rPr lang="ru-RU" sz="2600" b="1" dirty="0" smtClean="0">
                <a:latin typeface="Times New Roman" pitchFamily="18" charset="0"/>
                <a:cs typeface="Times New Roman" pitchFamily="18" charset="0"/>
              </a:rPr>
              <a:t>Я. Белинский</a:t>
            </a:r>
          </a:p>
          <a:p>
            <a:pPr algn="ctr">
              <a:lnSpc>
                <a:spcPct val="170000"/>
              </a:lnSpc>
              <a:buNone/>
            </a:pPr>
            <a:endParaRPr lang="ru-RU" sz="16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7" name="Picture 7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57554" y="4786323"/>
            <a:ext cx="1357322" cy="178595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8" name="Рисунок 7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57752" y="3286124"/>
            <a:ext cx="4000496" cy="321471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57158" y="428604"/>
            <a:ext cx="3336592" cy="188011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000628" y="357166"/>
            <a:ext cx="3751770" cy="28575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6215074" y="2428868"/>
            <a:ext cx="2643174" cy="2122617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7" name="Рисунок 6"/>
          <p:cNvPicPr/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285720" y="2357430"/>
            <a:ext cx="2786114" cy="207170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126" name="Picture 6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3643306" y="500042"/>
            <a:ext cx="1500198" cy="2001826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0" name="Рисунок 9"/>
          <p:cNvPicPr/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2428860" y="2143116"/>
            <a:ext cx="3857652" cy="2786082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21" name="Picture 30" descr="Картинка 25 из 668">
            <a:hlinkClick r:id="rId11"/>
          </p:cNvPr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214283" y="4500570"/>
            <a:ext cx="2786082" cy="2001685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" descr="C:\Documents and Settings\Оксана Владимировна\Рабочий стол\Жанна урок\Урал\Старинная карта.jpe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71604" y="3857628"/>
            <a:ext cx="2714644" cy="2147174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7170" name="Rectangle 3"/>
          <p:cNvSpPr>
            <a:spLocks noGrp="1" noRot="1" noChangeArrowheads="1"/>
          </p:cNvSpPr>
          <p:nvPr>
            <p:ph type="body" sz="half" idx="1"/>
          </p:nvPr>
        </p:nvSpPr>
        <p:spPr>
          <a:xfrm>
            <a:off x="3214678" y="785794"/>
            <a:ext cx="5400675" cy="4949825"/>
          </a:xfrm>
        </p:spPr>
        <p:txBody>
          <a:bodyPr>
            <a:normAutofit/>
          </a:bodyPr>
          <a:lstStyle/>
          <a:p>
            <a:pPr algn="r" eaLnBrk="1" hangingPunct="1">
              <a:buFont typeface="Arial" charset="0"/>
              <a:buNone/>
            </a:pPr>
            <a:endParaRPr lang="ru-RU" sz="2400" b="1" dirty="0" smtClean="0"/>
          </a:p>
          <a:p>
            <a:pPr algn="r" eaLnBrk="1" hangingPunct="1">
              <a:buFont typeface="Arial" charset="0"/>
              <a:buNone/>
            </a:pPr>
            <a:endParaRPr lang="ru-RU" sz="2400" b="1" dirty="0" smtClean="0"/>
          </a:p>
          <a:p>
            <a:pPr algn="r" eaLnBrk="1" hangingPunct="1">
              <a:buFont typeface="Arial" charset="0"/>
              <a:buNone/>
            </a:pPr>
            <a:endParaRPr lang="ru-RU" sz="2400" b="1" dirty="0" smtClean="0"/>
          </a:p>
          <a:p>
            <a:pPr algn="r" eaLnBrk="1" hangingPunct="1">
              <a:buFont typeface="Arial" charset="0"/>
              <a:buNone/>
            </a:pPr>
            <a:endParaRPr lang="ru-RU" sz="2400" b="1" dirty="0" smtClean="0"/>
          </a:p>
          <a:p>
            <a:pPr algn="r" eaLnBrk="1" hangingPunct="1">
              <a:buFont typeface="Arial" charset="0"/>
              <a:buNone/>
            </a:pPr>
            <a:endParaRPr lang="ru-RU" sz="2400" b="1" dirty="0" smtClean="0"/>
          </a:p>
          <a:p>
            <a:pPr algn="r" eaLnBrk="1" hangingPunct="1">
              <a:buFont typeface="Arial" charset="0"/>
              <a:buNone/>
            </a:pPr>
            <a:endParaRPr lang="ru-RU" sz="2400" b="1" dirty="0" smtClean="0"/>
          </a:p>
          <a:p>
            <a:pPr algn="r" eaLnBrk="1" hangingPunct="1">
              <a:buFont typeface="Arial" charset="0"/>
              <a:buNone/>
            </a:pPr>
            <a:endParaRPr lang="ru-RU" sz="2400" b="1" dirty="0" smtClean="0"/>
          </a:p>
        </p:txBody>
      </p:sp>
      <p:pic>
        <p:nvPicPr>
          <p:cNvPr id="5" name="Содержимое 9"/>
          <p:cNvPicPr>
            <a:picLocks noGrp="1"/>
          </p:cNvPicPr>
          <p:nvPr>
            <p:ph sz="quarter" idx="2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00034" y="500042"/>
            <a:ext cx="2781300" cy="3262313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2714612" y="2857496"/>
            <a:ext cx="2786082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/>
              <a:t>Василий Никитич Татищев</a:t>
            </a:r>
          </a:p>
          <a:p>
            <a:pPr algn="ctr"/>
            <a:r>
              <a:rPr lang="ru-RU" b="1" dirty="0" smtClean="0"/>
              <a:t>(1686—1750)</a:t>
            </a:r>
            <a:endParaRPr lang="ru-RU" b="1" dirty="0"/>
          </a:p>
        </p:txBody>
      </p:sp>
      <p:pic>
        <p:nvPicPr>
          <p:cNvPr id="7" name="Рисунок 6"/>
          <p:cNvPicPr/>
          <p:nvPr/>
        </p:nvPicPr>
        <p:blipFill>
          <a:blip r:embed="rId4" cstate="print"/>
          <a:srcRect r="154"/>
          <a:stretch>
            <a:fillRect/>
          </a:stretch>
        </p:blipFill>
        <p:spPr bwMode="auto">
          <a:xfrm>
            <a:off x="5357818" y="428604"/>
            <a:ext cx="3071834" cy="600079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lum bright="-10000" contrast="30000"/>
          </a:blip>
          <a:srcRect/>
          <a:stretch>
            <a:fillRect/>
          </a:stretch>
        </p:blipFill>
        <p:spPr bwMode="auto">
          <a:xfrm>
            <a:off x="785785" y="500042"/>
            <a:ext cx="4922945" cy="532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TextBox 3"/>
          <p:cNvSpPr txBox="1"/>
          <p:nvPr/>
        </p:nvSpPr>
        <p:spPr>
          <a:xfrm>
            <a:off x="5857884" y="2285992"/>
            <a:ext cx="2571768" cy="1477328"/>
          </a:xfrm>
          <a:prstGeom prst="rect">
            <a:avLst/>
          </a:prstGeom>
        </p:spPr>
        <p:style>
          <a:lnRef idx="1">
            <a:schemeClr val="dk1"/>
          </a:lnRef>
          <a:fillRef idx="1001">
            <a:schemeClr val="lt2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endParaRPr lang="ru-RU" b="1" dirty="0" smtClean="0"/>
          </a:p>
          <a:p>
            <a:pPr algn="ctr"/>
            <a:r>
              <a:rPr lang="ru-RU" b="1" dirty="0" smtClean="0"/>
              <a:t>ПЛОЩАДЬ РАЙОНА</a:t>
            </a:r>
          </a:p>
          <a:p>
            <a:pPr algn="ctr"/>
            <a:r>
              <a:rPr lang="ru-RU" b="1" dirty="0" smtClean="0"/>
              <a:t>824 ТЫС.КВ.КМ.	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02920" y="428604"/>
            <a:ext cx="8183880" cy="928694"/>
          </a:xfrm>
        </p:spPr>
        <p:txBody>
          <a:bodyPr/>
          <a:lstStyle/>
          <a:p>
            <a:pPr algn="ctr"/>
            <a:r>
              <a:rPr lang="ru-RU" b="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План характеристики ЭГП</a:t>
            </a:r>
            <a:endParaRPr lang="ru-RU" b="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57158" y="1643050"/>
            <a:ext cx="8358245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ru-RU" sz="2400" b="1" dirty="0" smtClean="0"/>
              <a:t>Положение района на территории государства.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Изменения географического положения.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Соседние районы.</a:t>
            </a:r>
          </a:p>
          <a:p>
            <a:pPr marL="342900" indent="-342900">
              <a:buAutoNum type="arabicPeriod"/>
            </a:pPr>
            <a:r>
              <a:rPr lang="ru-RU" sz="2400" b="1" dirty="0" smtClean="0"/>
              <a:t>Положение по отношению к транспортным магистралям </a:t>
            </a:r>
          </a:p>
          <a:p>
            <a:pPr marL="342900" indent="-342900"/>
            <a:r>
              <a:rPr lang="ru-RU" sz="2400" b="1" dirty="0" smtClean="0"/>
              <a:t>(железным дорогам, автомагистралям, трубопроводам, </a:t>
            </a:r>
          </a:p>
          <a:p>
            <a:pPr marL="342900" indent="-342900"/>
            <a:r>
              <a:rPr lang="ru-RU" sz="2400" b="1" dirty="0" smtClean="0"/>
              <a:t>выход к морским путям).</a:t>
            </a:r>
          </a:p>
          <a:p>
            <a:pPr marL="342900" indent="-342900"/>
            <a:r>
              <a:rPr lang="ru-RU" sz="2400" b="1" dirty="0" smtClean="0"/>
              <a:t>5.Вывод о влиянии ЭГП района на развитие его экономики.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/>
          <p:cNvPicPr>
            <a:picLocks noChangeAspect="1" noChangeArrowheads="1"/>
          </p:cNvPicPr>
          <p:nvPr/>
        </p:nvPicPr>
        <p:blipFill>
          <a:blip r:embed="rId2" cstate="print"/>
          <a:srcRect b="7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/>
          <p:nvPr/>
        </p:nvPicPr>
        <p:blipFill>
          <a:blip r:embed="rId2" cstate="print"/>
          <a:srcRect r="33" b="31"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/>
        </p:nvGraphicFramePr>
        <p:xfrm>
          <a:off x="214282" y="214290"/>
          <a:ext cx="8643998" cy="63579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праведливость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674</TotalTime>
  <Words>222</Words>
  <Application>Microsoft Office PowerPoint</Application>
  <PresentationFormat>Экран (4:3)</PresentationFormat>
  <Paragraphs>51</Paragraphs>
  <Slides>13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Справедливость</vt:lpstr>
      <vt:lpstr>Уральский экономический район</vt:lpstr>
      <vt:lpstr>Слайд 2</vt:lpstr>
      <vt:lpstr>Слайд 3</vt:lpstr>
      <vt:lpstr>Слайд 4</vt:lpstr>
      <vt:lpstr>Слайд 5</vt:lpstr>
      <vt:lpstr>План характеристики ЭГП</vt:lpstr>
      <vt:lpstr>Слайд 7</vt:lpstr>
      <vt:lpstr>Слайд 8</vt:lpstr>
      <vt:lpstr>Слайд 9</vt:lpstr>
      <vt:lpstr>Слайд 10</vt:lpstr>
      <vt:lpstr>Слайд 11</vt:lpstr>
      <vt:lpstr>Урал - район старого освоения  и по мнению многих специалистов большинство месторождений истощены, но академик А.Е. Ферсман писал, что Уральские горы - это только часть огромного геологического образования, границы которого не установлены. Исходя из данного высказывания,  как вы считаете, каким путём можно расширить минерально-сырьевую базу Урала? </vt:lpstr>
      <vt:lpstr>Слайд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ЛАРИСА</dc:creator>
  <cp:lastModifiedBy>ЛАРИСА</cp:lastModifiedBy>
  <cp:revision>65</cp:revision>
  <dcterms:modified xsi:type="dcterms:W3CDTF">2014-03-16T06:12:54Z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659990</vt:lpwstr>
  </property>
  <property fmtid="{D5CDD505-2E9C-101B-9397-08002B2CF9AE}" pid="3" name="NXPowerLiteSettings">
    <vt:lpwstr>F6000400038000</vt:lpwstr>
  </property>
  <property fmtid="{D5CDD505-2E9C-101B-9397-08002B2CF9AE}" pid="4" name="NXPowerLiteVersion">
    <vt:lpwstr>D4.3.1</vt:lpwstr>
  </property>
</Properties>
</file>