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4"/>
  </p:notesMasterIdLst>
  <p:sldIdLst>
    <p:sldId id="256" r:id="rId2"/>
    <p:sldId id="257" r:id="rId3"/>
    <p:sldId id="279" r:id="rId4"/>
    <p:sldId id="276" r:id="rId5"/>
    <p:sldId id="265" r:id="rId6"/>
    <p:sldId id="266" r:id="rId7"/>
    <p:sldId id="275" r:id="rId8"/>
    <p:sldId id="261" r:id="rId9"/>
    <p:sldId id="262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64" autoAdjust="0"/>
    <p:restoredTop sz="94660"/>
  </p:normalViewPr>
  <p:slideViewPr>
    <p:cSldViewPr>
      <p:cViewPr>
        <p:scale>
          <a:sx n="67" d="100"/>
          <a:sy n="67" d="100"/>
        </p:scale>
        <p:origin x="-290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578995807342266"/>
          <c:y val="9.0277777777777693E-2"/>
          <c:w val="0.83690493233801144"/>
          <c:h val="0.82407407407407984"/>
        </c:manualLayout>
      </c:layout>
      <c:pie3DChart>
        <c:varyColors val="1"/>
        <c:ser>
          <c:idx val="0"/>
          <c:order val="0"/>
          <c:explosion val="27"/>
          <c:dLbls>
            <c:dLbl>
              <c:idx val="1"/>
              <c:layout>
                <c:manualLayout>
                  <c:x val="4.5483825194903391E-2"/>
                  <c:y val="-6.8217661935292091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специальные (ледоколы, буксиры, природоохранные и др.)
24%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3.4947523679011126E-2"/>
                  <c:y val="0.10970271924106029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/>
                      <a:t>сухогрузные (</a:t>
                    </a:r>
                    <a:r>
                      <a:rPr lang="ru-RU" sz="1400" b="1" dirty="0" err="1" smtClean="0"/>
                      <a:t>лесо-контейнеровозы</a:t>
                    </a:r>
                    <a:r>
                      <a:rPr lang="ru-RU" sz="1400" b="1" dirty="0" smtClean="0"/>
                      <a:t> </a:t>
                    </a:r>
                    <a:r>
                      <a:rPr lang="ru-RU" sz="1400" b="1" dirty="0"/>
                      <a:t>и др.)
23%</a:t>
                    </a:r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-5.8304457657743128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/>
                      <a:t>пассажирские и грузопассажирские
3%</a:t>
                    </a:r>
                  </a:p>
                </c:rich>
              </c:tx>
              <c:spPr/>
              <c:showCatName val="1"/>
              <c:showPercent val="1"/>
            </c:dLbl>
            <c:dLbl>
              <c:idx val="4"/>
              <c:layout>
                <c:manualLayout>
                  <c:x val="0.13572728058016201"/>
                  <c:y val="0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Лист1!$A$1:$A$5</c:f>
              <c:strCache>
                <c:ptCount val="5"/>
                <c:pt idx="0">
                  <c:v>рыболовные</c:v>
                </c:pt>
                <c:pt idx="1">
                  <c:v>специальные (ледоколы, буксиры, природоохранные и др.)</c:v>
                </c:pt>
                <c:pt idx="2">
                  <c:v>сухогрузные (лесо-, контейнеровозы и др.)</c:v>
                </c:pt>
                <c:pt idx="3">
                  <c:v>пассажирские и грузопассажирские</c:v>
                </c:pt>
                <c:pt idx="4">
                  <c:v>наливные</c:v>
                </c:pt>
              </c:strCache>
            </c:strRef>
          </c:cat>
          <c:val>
            <c:numRef>
              <c:f>Лист1!$B$1:$B$5</c:f>
              <c:numCache>
                <c:formatCode>0%</c:formatCode>
                <c:ptCount val="5"/>
                <c:pt idx="0">
                  <c:v>0.45</c:v>
                </c:pt>
                <c:pt idx="1">
                  <c:v>0.24000000000000021</c:v>
                </c:pt>
                <c:pt idx="2">
                  <c:v>0.23</c:v>
                </c:pt>
                <c:pt idx="3">
                  <c:v>3.0000000000000006E-2</c:v>
                </c:pt>
                <c:pt idx="4">
                  <c:v>5.000000000000001E-2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B1A120-615E-4578-B70C-B052BC24DC7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5E8CB7-FA64-46CC-9A91-A5B407839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3DDC3-4239-4C14-98E5-9BFCD58D9B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8974-8296-451C-A277-67E1309F748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A946-FCEA-42F5-8EE0-9547787FE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E82D-853D-4E38-8DDF-E9D88EC45B1D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C774-8C50-4F2E-B4F0-3124AE949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BF4F-8407-4386-8A71-18D058BEE643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90D2-D6C3-420D-883F-150470D09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6C76-2D6C-4ABE-BAFC-71186AC30FA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7E47-5543-4347-9CA0-A21011830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0D92-6454-4C94-BD65-10C339724235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EC18-EE26-455E-8457-80AFF1B41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705F-0876-417E-BA8E-FAA99E03D6A0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FD66-E5B1-4983-B4FD-0908DA38B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0B68-479C-467C-B03A-127981F4FAF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DBBB-6056-4A68-BD26-7C00268B8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B7D6-3AAD-47CC-A8FA-BDDD2D436A8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AD96-82E9-4369-A2EC-663E16982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E327-C520-49CB-B0D3-C042D841F40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1E3E-E52D-4CB7-B058-DB63DB7F0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5D3B-81B9-438A-860D-613CCF680D5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BAC0-602D-4216-835D-36759EFDC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CFED-B1D0-4DDC-A824-22127EA524FF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8C02-CBE1-4686-9B34-DB56711BE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980F55F-D03E-4151-949D-54C487D3DD0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194CA5-60E5-4EBE-B6E5-08F8FF152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78" r:id="rId4"/>
    <p:sldLayoutId id="2147483982" r:id="rId5"/>
    <p:sldLayoutId id="2147483977" r:id="rId6"/>
    <p:sldLayoutId id="2147483983" r:id="rId7"/>
    <p:sldLayoutId id="2147483984" r:id="rId8"/>
    <p:sldLayoutId id="2147483985" r:id="rId9"/>
    <p:sldLayoutId id="2147483976" r:id="rId10"/>
    <p:sldLayoutId id="21474839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420688"/>
            <a:ext cx="8070850" cy="2255837"/>
          </a:xfrm>
        </p:spPr>
      </p:pic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57188"/>
            <a:ext cx="8358187" cy="592931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география  9  класс</a:t>
            </a:r>
          </a:p>
          <a:p>
            <a:pPr eaLnBrk="1" hangingPunct="1"/>
            <a:r>
              <a:rPr lang="ru-RU" sz="6000" b="1" i="1" dirty="0" smtClean="0">
                <a:solidFill>
                  <a:srgbClr val="0070C0"/>
                </a:solidFill>
              </a:rPr>
              <a:t>Тема </a:t>
            </a:r>
            <a:br>
              <a:rPr lang="ru-RU" sz="60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 «</a:t>
            </a:r>
            <a:r>
              <a:rPr lang="ru-RU" sz="5400" b="1" dirty="0" smtClean="0">
                <a:solidFill>
                  <a:srgbClr val="0070C0"/>
                </a:solidFill>
              </a:rPr>
              <a:t>Транспортный комплекс России. </a:t>
            </a:r>
            <a:r>
              <a:rPr lang="ru-RU" sz="5400" b="1" i="1" dirty="0" smtClean="0">
                <a:solidFill>
                  <a:srgbClr val="0070C0"/>
                </a:solidFill>
              </a:rPr>
              <a:t>Виды транспорта</a:t>
            </a:r>
            <a:r>
              <a:rPr lang="ru-RU" sz="5400" b="1" dirty="0" smtClean="0">
                <a:solidFill>
                  <a:srgbClr val="0070C0"/>
                </a:solidFill>
              </a:rPr>
              <a:t>»</a:t>
            </a:r>
          </a:p>
          <a:p>
            <a:pPr algn="r" eaLnBrk="1" hangingPunct="1"/>
            <a:endParaRPr lang="ru-RU" sz="2000" b="1" dirty="0" smtClean="0">
              <a:solidFill>
                <a:srgbClr val="0070C0"/>
              </a:solidFill>
            </a:endParaRPr>
          </a:p>
          <a:p>
            <a:pPr algn="r" eaLnBrk="1" hangingPunct="1"/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214282" y="928670"/>
          <a:ext cx="871540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201613"/>
            <a:ext cx="6454775" cy="792162"/>
          </a:xfrm>
        </p:spPr>
      </p:pic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5929313"/>
            <a:ext cx="8143875" cy="714375"/>
          </a:xfrm>
        </p:spPr>
        <p:txBody>
          <a:bodyPr/>
          <a:lstStyle/>
          <a:p>
            <a:pPr algn="r" eaLnBrk="1" hangingPunct="1"/>
            <a:r>
              <a:rPr lang="ru-RU" sz="3200" b="1" smtClean="0">
                <a:solidFill>
                  <a:srgbClr val="FF0000"/>
                </a:solidFill>
              </a:rPr>
              <a:t>Состав морского транспорта России</a:t>
            </a:r>
          </a:p>
          <a:p>
            <a:pPr algn="ctr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9050"/>
            <a:ext cx="8242300" cy="151130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857875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Зачем нужны железные дороги в Сибири и на Дальнем Востоке?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2. Где, что и как нужно строить?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3. Смогут ли платные автодороги решить проблему с качеством автомагистралей?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 Почему в России в последние годы увеличилось число иностранных автомобилей?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5. Почему  основную массу российских грузов перевозят иностранные морские суда?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6. Подумайте, какое сырьё кроме газа и нефти,  можно транспортировать  трубопроводным транспортом?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7. Каким образом развитие транспортного комплекса влияет на  развитие курортно-туристических зон в России?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31775"/>
            <a:ext cx="8242300" cy="1268413"/>
          </a:xfrm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97462"/>
          </a:xfrm>
        </p:spPr>
        <p:txBody>
          <a:bodyPr/>
          <a:lstStyle/>
          <a:p>
            <a:pPr eaLnBrk="1" hangingPunct="1"/>
            <a:r>
              <a:rPr lang="ru-RU" smtClean="0"/>
              <a:t>Параграф  35,  36 </a:t>
            </a:r>
            <a:r>
              <a:rPr lang="ru-RU" sz="2000" smtClean="0"/>
              <a:t>(по уч. В.П. Дронов, В.Я Ром).</a:t>
            </a:r>
            <a:endParaRPr lang="ru-RU" smtClean="0"/>
          </a:p>
          <a:p>
            <a:pPr eaLnBrk="1" hangingPunct="1"/>
            <a:r>
              <a:rPr lang="ru-RU" smtClean="0"/>
              <a:t>Контурная карта «Транспорт России»</a:t>
            </a:r>
          </a:p>
          <a:p>
            <a:pPr eaLnBrk="1" hangingPunct="1"/>
            <a:r>
              <a:rPr lang="ru-RU" smtClean="0"/>
              <a:t>Изучить карту в атласе «Транспорт России»</a:t>
            </a:r>
          </a:p>
          <a:p>
            <a:pPr eaLnBrk="1" hangingPunct="1"/>
            <a:r>
              <a:rPr lang="ru-RU" smtClean="0"/>
              <a:t>Найти пути решения поставленных на уроке проблем</a:t>
            </a:r>
          </a:p>
          <a:p>
            <a:pPr eaLnBrk="1" hangingPunct="1"/>
            <a:endParaRPr lang="ru-RU" smtClean="0"/>
          </a:p>
          <a:p>
            <a:pPr algn="ctr" eaLnBrk="1" hangingPunct="1"/>
            <a:r>
              <a:rPr lang="ru-RU" sz="4400" b="1" smtClean="0"/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Цели и задачи: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740400"/>
          </a:xfrm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Познакомиться   с составом транспортного комплекса, ведущими отраслями транспорта.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Рассмотреть  принципы оценки работы различных видов транспорта.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Познакомиться  с отдельными видами транспорта, их особенностями, значением, уровнем развития;. Проанализировать географию ведущих видов транспорта России.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Познакомиться особенностями размещения на территории страны крупнейших транспортных центров и узлов и современным состоянием транспорта комплекса и его отраслей; уровнем и перспективами их развития, возможными путями преодоления существующих проблем.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Рассмотреть  основные проблемы, стоящие перед транспортным комплексом, - экономические, социальные, экологические.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продолжить формирование умений работать с различными источниками географической информации.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-23813"/>
            <a:ext cx="8242300" cy="1528763"/>
          </a:xfrm>
        </p:spPr>
      </p:pic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2786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00B050"/>
                </a:solidFill>
              </a:rPr>
              <a:t>Основные задачи транспорта: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/>
              <a:t>Обеспечение связей между отдельными отраслями и районами страны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/>
              <a:t>Своевременное обеспечение потребностей хозяйства и населения в перевозках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000" b="1" smtClean="0"/>
              <a:t>Повышение экономической активности работы транспорта</a:t>
            </a:r>
            <a:r>
              <a:rPr lang="ru-RU" sz="2000" smtClean="0"/>
              <a:t>.</a:t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85750" y="3643313"/>
            <a:ext cx="428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</a:rPr>
              <a:t>     </a:t>
            </a:r>
          </a:p>
          <a:p>
            <a:pPr algn="ctr"/>
            <a:r>
              <a:rPr lang="ru-RU" b="1">
                <a:solidFill>
                  <a:srgbClr val="00B050"/>
                </a:solidFill>
              </a:rPr>
              <a:t>Показатели работы транспорта</a:t>
            </a:r>
            <a:endParaRPr lang="ru-RU">
              <a:solidFill>
                <a:srgbClr val="00B050"/>
              </a:solidFill>
            </a:endParaRPr>
          </a:p>
        </p:txBody>
      </p:sp>
      <p:grpSp>
        <p:nvGrpSpPr>
          <p:cNvPr id="6" name="Содержимое 2"/>
          <p:cNvGrpSpPr>
            <a:grpSpLocks/>
          </p:cNvGrpSpPr>
          <p:nvPr/>
        </p:nvGrpSpPr>
        <p:grpSpPr bwMode="auto">
          <a:xfrm>
            <a:off x="280988" y="4492625"/>
            <a:ext cx="3797300" cy="2011363"/>
            <a:chOff x="177" y="2830"/>
            <a:chExt cx="2392" cy="1267"/>
          </a:xfrm>
        </p:grpSpPr>
        <p:pic>
          <p:nvPicPr>
            <p:cNvPr id="12293" name="Содержимое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" y="2830"/>
              <a:ext cx="2392" cy="1267"/>
            </a:xfrm>
            <a:prstGeom prst="rect">
              <a:avLst/>
            </a:prstGeom>
            <a:noFill/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80" y="2835"/>
              <a:ext cx="2385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7675" indent="-382588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</a:pPr>
              <a:r>
                <a:rPr lang="ru-RU" sz="2000" b="1">
                  <a:solidFill>
                    <a:srgbClr val="91581F"/>
                  </a:solidFill>
                  <a:latin typeface="Century Schoolbook" pitchFamily="18" charset="0"/>
                </a:rPr>
                <a:t>Количество перевезённых грузов (млн.т)</a:t>
              </a:r>
            </a:p>
            <a:p>
              <a:pPr marL="447675" indent="-382588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</a:pPr>
              <a:r>
                <a:rPr lang="ru-RU" sz="2000" b="1">
                  <a:solidFill>
                    <a:srgbClr val="91581F"/>
                  </a:solidFill>
                  <a:latin typeface="Century Schoolbook" pitchFamily="18" charset="0"/>
                </a:rPr>
                <a:t> и пассажиров (млн. чел.)</a:t>
              </a:r>
              <a:endParaRPr lang="ru-RU" sz="2000" b="1">
                <a:solidFill>
                  <a:srgbClr val="91581F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7" name="Содержимое 3"/>
          <p:cNvSpPr txBox="1">
            <a:spLocks/>
          </p:cNvSpPr>
          <p:nvPr/>
        </p:nvSpPr>
        <p:spPr>
          <a:xfrm>
            <a:off x="4643438" y="4214813"/>
            <a:ext cx="4286250" cy="24288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marL="447675" indent="-382588" algn="just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Грузооборот (т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+mn-cs"/>
              </a:rPr>
              <a:t>•км) – произведение количества перевезённого груза  (т) на дальность  его перевозки  (км)</a:t>
            </a:r>
          </a:p>
          <a:p>
            <a:pPr marL="447675" indent="-382588" algn="just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Пассажирооборот</a:t>
            </a:r>
          </a:p>
          <a:p>
            <a:pPr marL="447675" indent="-382588" algn="just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(чел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Schoolbook"/>
                <a:cs typeface="+mn-cs"/>
              </a:rPr>
              <a:t>•км) - произведение количества перевезённых пассажиров (чел) на дальность  их перевозки  (км)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30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298450"/>
            <a:ext cx="5456238" cy="131127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2357438"/>
            <a:ext cx="4000500" cy="2000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Железнодорожный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3" y="2428875"/>
            <a:ext cx="4138612" cy="19288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Автомобильный </a:t>
            </a:r>
            <a:endParaRPr lang="ru-RU" b="1" dirty="0"/>
          </a:p>
        </p:txBody>
      </p:sp>
      <p:pic>
        <p:nvPicPr>
          <p:cNvPr id="8" name="Заголовок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263" y="1219200"/>
            <a:ext cx="4327525" cy="993775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5218716">
            <a:off x="4572000" y="1143000"/>
            <a:ext cx="3571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6911975" y="1660525"/>
            <a:ext cx="677863" cy="7858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5400000" flipV="1">
            <a:off x="1643063" y="1571625"/>
            <a:ext cx="642938" cy="9286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1" name="Picture 4" descr="FIL14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85750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6" descr="FIL14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3071813"/>
            <a:ext cx="18573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4"/>
          <p:cNvSpPr txBox="1">
            <a:spLocks/>
          </p:cNvSpPr>
          <p:nvPr/>
        </p:nvSpPr>
        <p:spPr>
          <a:xfrm>
            <a:off x="142875" y="4643438"/>
            <a:ext cx="4000500" cy="2000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ru-RU" sz="2600" b="1" dirty="0"/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2600" b="1" dirty="0"/>
              <a:t>Трубопроводный</a:t>
            </a:r>
          </a:p>
          <a:p>
            <a:pPr marL="448056" indent="-384048" algn="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2400" b="1" i="1" dirty="0"/>
              <a:t>Газопровод</a:t>
            </a:r>
          </a:p>
          <a:p>
            <a:pPr marL="448056" indent="-384048" algn="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2400" b="1" i="1" dirty="0"/>
              <a:t> Нефтепровод </a:t>
            </a:r>
          </a:p>
        </p:txBody>
      </p:sp>
      <p:sp>
        <p:nvSpPr>
          <p:cNvPr id="23" name="Содержимое 4"/>
          <p:cNvSpPr txBox="1">
            <a:spLocks/>
          </p:cNvSpPr>
          <p:nvPr/>
        </p:nvSpPr>
        <p:spPr>
          <a:xfrm>
            <a:off x="4786313" y="4643438"/>
            <a:ext cx="3071812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2600" b="1" dirty="0"/>
              <a:t>Связь </a:t>
            </a: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4429125" y="2071688"/>
            <a:ext cx="714375" cy="3429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3714750" y="2071688"/>
            <a:ext cx="714375" cy="3429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7" name="Picture 8" descr="D:\картинки\анимация все\игрушки транспорт\ea019fea0acabe93a0167f52a0fecc4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3608388"/>
            <a:ext cx="18097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4429125"/>
            <a:ext cx="1292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4714875" y="6143625"/>
            <a:ext cx="1785938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почтовая</a:t>
            </a:r>
          </a:p>
        </p:txBody>
      </p:sp>
      <p:sp>
        <p:nvSpPr>
          <p:cNvPr id="36" name="Стрелка вниз 35"/>
          <p:cNvSpPr/>
          <p:nvPr/>
        </p:nvSpPr>
        <p:spPr>
          <a:xfrm rot="1263533">
            <a:off x="5410200" y="5443538"/>
            <a:ext cx="180975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29438" y="6143625"/>
            <a:ext cx="2000250" cy="571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электрическая</a:t>
            </a:r>
          </a:p>
        </p:txBody>
      </p:sp>
      <p:sp>
        <p:nvSpPr>
          <p:cNvPr id="38" name="Стрелка вниз 37"/>
          <p:cNvSpPr/>
          <p:nvPr/>
        </p:nvSpPr>
        <p:spPr>
          <a:xfrm rot="20240615">
            <a:off x="7129463" y="5440363"/>
            <a:ext cx="198437" cy="706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9001125" cy="2143125"/>
          </a:xfrm>
        </p:spPr>
        <p:txBody>
          <a:bodyPr>
            <a:normAutofit fontScale="92500"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</a:t>
            </a:r>
            <a:r>
              <a:rPr lang="ru-RU" sz="2000" b="1" dirty="0" smtClean="0"/>
              <a:t>Первая железная дорога  России   Санкт-Петербург – Москва  -  1851 год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/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Железнодорожный транспорт – ведущий в транспортной системе страны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  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Главная задача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–</a:t>
            </a:r>
            <a:r>
              <a:rPr lang="ru-RU" sz="2000" b="1" dirty="0" smtClean="0">
                <a:solidFill>
                  <a:schemeClr val="tx1"/>
                </a:solidFill>
              </a:rPr>
              <a:t>обеспечить надёжную  транспортную связь европейской части страны с её восточными районами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2286000"/>
            <a:ext cx="82153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Протяжённость железных дорог России  - 86 тыс. км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sz="1600" b="1">
                <a:solidFill>
                  <a:srgbClr val="FF0000"/>
                </a:solidFill>
              </a:rPr>
              <a:t>из них – 38,5 тыс. км  - электрифицированные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00063" y="2928938"/>
            <a:ext cx="8072437" cy="37544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00B050"/>
                </a:solidFill>
              </a:rPr>
              <a:t>Крупнейшие  магистрали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Транссибирская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dirty="0"/>
              <a:t> </a:t>
            </a:r>
            <a:r>
              <a:rPr lang="ru-RU" sz="1600" b="1" dirty="0"/>
              <a:t>Москва-Челябинск-Новосибирск- Иркутск- Владивосток</a:t>
            </a:r>
          </a:p>
          <a:p>
            <a:pPr>
              <a:buFont typeface="Wingdings 2" pitchFamily="18" charset="2"/>
              <a:buNone/>
              <a:defRPr/>
            </a:pPr>
            <a:endParaRPr lang="ru-RU" sz="1600" b="1" dirty="0"/>
          </a:p>
          <a:p>
            <a:pPr algn="ctr">
              <a:buFont typeface="Wingdings 2" pitchFamily="18" charset="2"/>
              <a:buNone/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Среднесибирская и </a:t>
            </a:r>
            <a:r>
              <a:rPr lang="ru-RU" sz="2000" b="1" i="1" dirty="0" err="1">
                <a:solidFill>
                  <a:srgbClr val="FF0000"/>
                </a:solidFill>
              </a:rPr>
              <a:t>Южносибирская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2000" b="1" i="1" dirty="0"/>
              <a:t>российский участок -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600" dirty="0"/>
              <a:t> </a:t>
            </a:r>
            <a:r>
              <a:rPr lang="ru-RU" sz="1600" b="1" dirty="0"/>
              <a:t>Екатеринбург – Тюмень – Омск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600" b="1" dirty="0"/>
          </a:p>
          <a:p>
            <a:pPr algn="ctr">
              <a:buFont typeface="Wingdings 2" pitchFamily="18" charset="2"/>
              <a:buNone/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Байкало-Амурская  </a:t>
            </a:r>
          </a:p>
          <a:p>
            <a:pPr algn="ctr">
              <a:buFontTx/>
              <a:buChar char="-"/>
              <a:defRPr/>
            </a:pPr>
            <a:r>
              <a:rPr lang="ru-RU" b="1" i="1" dirty="0"/>
              <a:t>практически не используется</a:t>
            </a:r>
          </a:p>
          <a:p>
            <a:pPr algn="ctr">
              <a:buFontTx/>
              <a:buChar char="-"/>
              <a:defRPr/>
            </a:pPr>
            <a:endParaRPr lang="ru-RU" sz="2000" b="1" i="1" dirty="0"/>
          </a:p>
          <a:p>
            <a:pPr algn="ctr">
              <a:buFont typeface="Wingdings 2" pitchFamily="18" charset="2"/>
              <a:buNone/>
              <a:defRPr/>
            </a:pPr>
            <a:r>
              <a:rPr lang="ru-RU" sz="2000" b="1" i="1" dirty="0" err="1">
                <a:solidFill>
                  <a:srgbClr val="FF0000"/>
                </a:solidFill>
              </a:rPr>
              <a:t>Амуро-Якутская</a:t>
            </a:r>
            <a:r>
              <a:rPr lang="ru-RU" sz="2000" b="1" i="1" dirty="0">
                <a:solidFill>
                  <a:srgbClr val="FF0000"/>
                </a:solidFill>
              </a:rPr>
              <a:t>  </a:t>
            </a:r>
            <a:r>
              <a:rPr lang="ru-RU" sz="2000" b="1" i="1" dirty="0"/>
              <a:t>- </a:t>
            </a:r>
            <a:r>
              <a:rPr lang="ru-RU" b="1" i="1" dirty="0"/>
              <a:t>строящаяся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5857916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Автомобильный транспорт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– один из самых дорогих.</a:t>
            </a:r>
            <a:r>
              <a:rPr lang="ru-RU" sz="3100" b="1" dirty="0" smtClean="0">
                <a:solidFill>
                  <a:srgbClr val="FFFF00"/>
                </a:solidFill>
              </a:rPr>
              <a:t/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/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Основной загрязнитель воздуха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в крупных городах </a:t>
            </a:r>
            <a:r>
              <a:rPr lang="ru-RU" sz="1800" b="1" dirty="0" smtClean="0">
                <a:solidFill>
                  <a:srgbClr val="002060"/>
                </a:solidFill>
              </a:rPr>
              <a:t>–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один бензиновый двигатель на 1000 л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сожжённого топлива выбрасывает: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200 кг окиси углерода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20 кг окислов азота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25 кг углеводородов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1 кг сажи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1 кг сернистых соединений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" name="Picture 2" descr="D:\картинки\Новокузнецк\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350" y="633413"/>
            <a:ext cx="2725738" cy="4041775"/>
          </a:xfrm>
        </p:spPr>
      </p:pic>
      <p:sp>
        <p:nvSpPr>
          <p:cNvPr id="15364" name="Содержимое 4"/>
          <p:cNvSpPr>
            <a:spLocks noGrp="1"/>
          </p:cNvSpPr>
          <p:nvPr>
            <p:ph sz="half" idx="2"/>
          </p:nvPr>
        </p:nvSpPr>
        <p:spPr>
          <a:xfrm>
            <a:off x="3714750" y="1600200"/>
            <a:ext cx="5276850" cy="47244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643579"/>
            <a:ext cx="8543956" cy="9286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</a:t>
            </a:r>
            <a:r>
              <a:rPr lang="ru-RU" sz="2800" b="1" dirty="0" smtClean="0">
                <a:solidFill>
                  <a:srgbClr val="0070C0"/>
                </a:solidFill>
              </a:rPr>
              <a:t>Газопровод                    Нефтепровод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C:\Users\инна\Desktop\g_303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013" y="1920875"/>
            <a:ext cx="3651250" cy="4071938"/>
          </a:xfrm>
          <a:noFill/>
        </p:spPr>
      </p:pic>
      <p:pic>
        <p:nvPicPr>
          <p:cNvPr id="35843" name="Picture 3" descr="C:\Users\инна\Desktop\n_014i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65650" y="1993900"/>
            <a:ext cx="3511550" cy="390683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214290"/>
            <a:ext cx="8429684" cy="1714512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indent="-484188" algn="ctr" eaLnBrk="0" hangingPunct="0">
              <a:defRPr/>
            </a:pPr>
            <a:r>
              <a:rPr lang="ru-RU" sz="51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45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Трубопроводный транспорт</a:t>
            </a:r>
          </a:p>
          <a:p>
            <a:pPr indent="-484188" eaLnBrk="0" hangingPunct="0">
              <a:buFont typeface="Wingdings" pitchFamily="2" charset="2"/>
              <a:buChar char="q"/>
              <a:defRPr/>
            </a:pPr>
            <a:r>
              <a:rPr lang="ru-RU" sz="3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Специальные грузы </a:t>
            </a:r>
          </a:p>
          <a:p>
            <a:pPr indent="-484188" eaLnBrk="0" hangingPunct="0">
              <a:buFont typeface="Wingdings" pitchFamily="2" charset="2"/>
              <a:buChar char="q"/>
              <a:defRPr/>
            </a:pPr>
            <a:r>
              <a:rPr lang="ru-RU" sz="3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Быстрое и дешёвое строительство</a:t>
            </a:r>
          </a:p>
          <a:p>
            <a:pPr indent="-484188" eaLnBrk="0" hangingPunct="0">
              <a:buFont typeface="Wingdings" pitchFamily="2" charset="2"/>
              <a:buChar char="q"/>
              <a:defRPr/>
            </a:pPr>
            <a:r>
              <a:rPr lang="ru-RU" sz="3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Первый по объёму перевозок</a:t>
            </a:r>
          </a:p>
          <a:p>
            <a:pPr indent="-484188" eaLnBrk="0" hangingPunct="0">
              <a:buFont typeface="Wingdings" pitchFamily="2" charset="2"/>
              <a:buChar char="q"/>
              <a:defRPr/>
            </a:pPr>
            <a:r>
              <a:rPr lang="ru-RU" sz="3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Большая изношенность сети</a:t>
            </a:r>
          </a:p>
          <a:p>
            <a:pPr indent="-484188" eaLnBrk="0" hangingPunct="0">
              <a:buFont typeface="Wingdings" pitchFamily="2" charset="2"/>
              <a:buChar char="q"/>
              <a:defRPr/>
            </a:pPr>
            <a:r>
              <a:rPr lang="ru-RU" sz="3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Экологически опасный</a:t>
            </a:r>
          </a:p>
          <a:p>
            <a:pPr indent="-484188" eaLnBrk="0" hangingPunct="0">
              <a:defRPr/>
            </a:pPr>
            <a:endParaRPr lang="ru-RU" sz="28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FF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25" y="23813"/>
            <a:ext cx="3846513" cy="1439862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357313"/>
            <a:ext cx="4281488" cy="4921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Авиационный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800 аэропортов в России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50 из них – международные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Самый дорогой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i="1" dirty="0" smtClean="0"/>
              <a:t>Экологически грязный: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      за 1 час  - сгорает 15 т топлива, потребляя 625 т воздуха и выбрасывая 66 т продуктов  горения, которые сохраняются в атмосфере  - 2 года!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495800" cy="52863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Космический </a:t>
            </a:r>
            <a:endParaRPr lang="ru-RU" b="1" dirty="0"/>
          </a:p>
        </p:txBody>
      </p:sp>
      <p:pic>
        <p:nvPicPr>
          <p:cNvPr id="17413" name="Picture 3" descr="FIL14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071688"/>
            <a:ext cx="32861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углом вверх 6"/>
          <p:cNvSpPr/>
          <p:nvPr/>
        </p:nvSpPr>
        <p:spPr>
          <a:xfrm flipV="1">
            <a:off x="6286500" y="357188"/>
            <a:ext cx="1143000" cy="1000125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трелка углом вверх 7"/>
          <p:cNvSpPr/>
          <p:nvPr/>
        </p:nvSpPr>
        <p:spPr>
          <a:xfrm flipH="1" flipV="1">
            <a:off x="1071563" y="357188"/>
            <a:ext cx="1285875" cy="1000125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6" name="Picture 2" descr="C:\Users\инна\Desktop\k_596i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785938"/>
            <a:ext cx="2071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Текст 2"/>
          <p:cNvGrpSpPr>
            <a:grpSpLocks/>
          </p:cNvGrpSpPr>
          <p:nvPr/>
        </p:nvGrpSpPr>
        <p:grpSpPr bwMode="auto">
          <a:xfrm>
            <a:off x="6924675" y="1779588"/>
            <a:ext cx="2011363" cy="1012825"/>
            <a:chOff x="4362" y="1121"/>
            <a:chExt cx="1267" cy="638"/>
          </a:xfrm>
        </p:grpSpPr>
        <p:pic>
          <p:nvPicPr>
            <p:cNvPr id="17417" name="Текст 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62" y="1121"/>
              <a:ext cx="1267" cy="638"/>
            </a:xfrm>
            <a:prstGeom prst="rect">
              <a:avLst/>
            </a:prstGeom>
            <a:noFill/>
          </p:spPr>
        </p:pic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4365" y="1125"/>
              <a:ext cx="126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47675" indent="-382588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</a:pPr>
              <a:r>
                <a:rPr lang="ru-RU" sz="1600" b="1">
                  <a:solidFill>
                    <a:srgbClr val="FF0000"/>
                  </a:solidFill>
                  <a:latin typeface="Franklin Gothic Book" pitchFamily="34" charset="0"/>
                </a:rPr>
                <a:t>Космический корабль </a:t>
              </a:r>
              <a:r>
                <a:rPr lang="ru-RU" sz="2000" b="1">
                  <a:solidFill>
                    <a:srgbClr val="FF0000"/>
                  </a:solidFill>
                  <a:latin typeface="Franklin Gothic Book" pitchFamily="34" charset="0"/>
                </a:rPr>
                <a:t>«Шатлл»</a:t>
              </a:r>
            </a:p>
          </p:txBody>
        </p:sp>
      </p:grpSp>
      <p:pic>
        <p:nvPicPr>
          <p:cNvPr id="17420" name="Picture 3" descr="C:\Users\инна\Desktop\k_595i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4214813"/>
            <a:ext cx="20828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6929438" y="4346575"/>
            <a:ext cx="2024062" cy="1154113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66000"/>
                  <a:satMod val="160000"/>
                </a:schemeClr>
              </a:gs>
              <a:gs pos="50000">
                <a:schemeClr val="bg1">
                  <a:tint val="44500"/>
                  <a:satMod val="160000"/>
                </a:schemeClr>
              </a:gs>
              <a:gs pos="100000">
                <a:schemeClr val="bg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Космический аппарат «</a:t>
            </a:r>
            <a:r>
              <a:rPr lang="ru-RU" sz="1600" b="1" dirty="0" err="1">
                <a:solidFill>
                  <a:srgbClr val="FF0000"/>
                </a:solidFill>
                <a:latin typeface="+mn-lt"/>
                <a:cs typeface="+mn-cs"/>
              </a:rPr>
              <a:t>Синком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+mn-cs"/>
              </a:rPr>
              <a:t> IV-3»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ru-RU" sz="3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763" y="85725"/>
            <a:ext cx="4529137" cy="223678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686175" cy="44291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Морской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История начинается  с Петра </a:t>
            </a:r>
            <a:r>
              <a:rPr lang="en-US" sz="2000" b="1" dirty="0" smtClean="0"/>
              <a:t>I</a:t>
            </a:r>
            <a:endParaRPr lang="ru-RU" sz="2000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39 портов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Крупнейший в мире атомный флот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Самый дешёвый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Зависит от природных условий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2286000"/>
            <a:ext cx="4500562" cy="4357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Речной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Связь с районами Севера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Возможность работы судов «река-море»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b="1" dirty="0" smtClean="0"/>
              <a:t>Перевозка грузов не требующей </a:t>
            </a:r>
            <a:r>
              <a:rPr lang="ru-RU" sz="1800" b="1" dirty="0" smtClean="0"/>
              <a:t>быстрой  доставки  -</a:t>
            </a:r>
            <a:r>
              <a:rPr lang="ru-RU" sz="1600" b="1" dirty="0" smtClean="0"/>
              <a:t>лес, нефть, зерно, </a:t>
            </a:r>
            <a:endParaRPr lang="ru-RU" sz="1800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b="1" dirty="0" smtClean="0"/>
              <a:t>стройматери</a:t>
            </a:r>
            <a:r>
              <a:rPr lang="ru-RU" sz="1800" b="1" dirty="0" smtClean="0"/>
              <a:t>алы)</a:t>
            </a:r>
            <a:endParaRPr lang="ru-RU" sz="1800" b="1" dirty="0"/>
          </a:p>
        </p:txBody>
      </p:sp>
      <p:pic>
        <p:nvPicPr>
          <p:cNvPr id="18437" name="Picture 7" descr="FIL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4895850"/>
            <a:ext cx="121443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гнутая влево стрелка 8"/>
          <p:cNvSpPr/>
          <p:nvPr/>
        </p:nvSpPr>
        <p:spPr>
          <a:xfrm>
            <a:off x="1357313" y="857250"/>
            <a:ext cx="1071562" cy="142875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500813" y="857250"/>
            <a:ext cx="1143000" cy="142875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4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8938" y="4929188"/>
            <a:ext cx="21891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401</TotalTime>
  <Words>550</Words>
  <Application>Microsoft Office PowerPoint</Application>
  <PresentationFormat>Экран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Franklin Gothic Medium</vt:lpstr>
      <vt:lpstr>Franklin Gothic Book</vt:lpstr>
      <vt:lpstr>Wingdings 2</vt:lpstr>
      <vt:lpstr>Calibri</vt:lpstr>
      <vt:lpstr>Wingdings</vt:lpstr>
      <vt:lpstr>Century Schoolbook</vt:lpstr>
      <vt:lpstr>Трек</vt:lpstr>
      <vt:lpstr>Слайд 1</vt:lpstr>
      <vt:lpstr>Цели и задачи: </vt:lpstr>
      <vt:lpstr>Слайд 3</vt:lpstr>
      <vt:lpstr>Слайд 4</vt:lpstr>
      <vt:lpstr>Слайд 5</vt:lpstr>
      <vt:lpstr>Автомобильный транспорт  – один из самых дорогих.  Основной загрязнитель воздуха  в крупных городах – один бензиновый двигатель на 1000 л   сожжённого топлива выбрасывает:  200 кг окиси углерода 20 кг окислов азота 25 кг углеводородов 1 кг сажи 1 кг сернистых соединений    </vt:lpstr>
      <vt:lpstr>       Газопровод                    Нефтепровод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№1238           география  9  класс</dc:title>
  <dc:creator>Малярчук Л.В</dc:creator>
  <cp:lastModifiedBy>alex</cp:lastModifiedBy>
  <cp:revision>18</cp:revision>
  <dcterms:created xsi:type="dcterms:W3CDTF">2009-04-26T05:02:02Z</dcterms:created>
  <dcterms:modified xsi:type="dcterms:W3CDTF">2013-11-27T18:38:44Z</dcterms:modified>
</cp:coreProperties>
</file>