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309" r:id="rId3"/>
    <p:sldId id="291" r:id="rId4"/>
    <p:sldId id="310" r:id="rId5"/>
    <p:sldId id="311" r:id="rId6"/>
    <p:sldId id="289" r:id="rId7"/>
    <p:sldId id="312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9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497F6-4B91-4D60-86B4-414BB451BCB3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9DCA76-BD25-4939-9B24-B08028374E0C}">
      <dgm:prSet phldrT="[Текст]" custT="1"/>
      <dgm:spPr/>
      <dgm:t>
        <a:bodyPr/>
        <a:lstStyle/>
        <a:p>
          <a:r>
            <a:rPr lang="ru-RU" sz="6000" dirty="0" smtClean="0"/>
            <a:t>парообразование</a:t>
          </a:r>
          <a:endParaRPr lang="ru-RU" sz="6000" dirty="0"/>
        </a:p>
      </dgm:t>
    </dgm:pt>
    <dgm:pt modelId="{39C421D5-87B1-4164-9616-6920564096C1}" type="parTrans" cxnId="{FF40EB44-358A-4A9A-A671-E2D8DBF3E309}">
      <dgm:prSet/>
      <dgm:spPr/>
      <dgm:t>
        <a:bodyPr/>
        <a:lstStyle/>
        <a:p>
          <a:endParaRPr lang="ru-RU"/>
        </a:p>
      </dgm:t>
    </dgm:pt>
    <dgm:pt modelId="{B1861C2E-F831-4F88-8A48-2CB40C330C51}" type="sibTrans" cxnId="{FF40EB44-358A-4A9A-A671-E2D8DBF3E309}">
      <dgm:prSet/>
      <dgm:spPr/>
      <dgm:t>
        <a:bodyPr/>
        <a:lstStyle/>
        <a:p>
          <a:endParaRPr lang="ru-RU"/>
        </a:p>
      </dgm:t>
    </dgm:pt>
    <dgm:pt modelId="{1E66FC6D-C59A-4FA9-B44D-76F00A702E14}">
      <dgm:prSet phldrT="[Текст]"/>
      <dgm:spPr/>
      <dgm:t>
        <a:bodyPr/>
        <a:lstStyle/>
        <a:p>
          <a:r>
            <a:rPr lang="ru-RU" dirty="0" smtClean="0"/>
            <a:t>испарение</a:t>
          </a:r>
          <a:endParaRPr lang="ru-RU" dirty="0"/>
        </a:p>
      </dgm:t>
    </dgm:pt>
    <dgm:pt modelId="{88C18AF1-90E2-479A-9EA3-D5F7EE7A8769}" type="parTrans" cxnId="{FF3563C1-9949-4E85-8033-BC67EA553D4A}">
      <dgm:prSet/>
      <dgm:spPr/>
      <dgm:t>
        <a:bodyPr/>
        <a:lstStyle/>
        <a:p>
          <a:endParaRPr lang="ru-RU"/>
        </a:p>
      </dgm:t>
    </dgm:pt>
    <dgm:pt modelId="{7091E24D-89E5-4CF6-A12D-DEAFD938B0EF}" type="sibTrans" cxnId="{FF3563C1-9949-4E85-8033-BC67EA553D4A}">
      <dgm:prSet/>
      <dgm:spPr/>
      <dgm:t>
        <a:bodyPr/>
        <a:lstStyle/>
        <a:p>
          <a:endParaRPr lang="ru-RU"/>
        </a:p>
      </dgm:t>
    </dgm:pt>
    <dgm:pt modelId="{10777128-4A90-4E2A-AF27-FFEACC100F71}">
      <dgm:prSet phldrT="[Текст]"/>
      <dgm:spPr/>
      <dgm:t>
        <a:bodyPr/>
        <a:lstStyle/>
        <a:p>
          <a:r>
            <a:rPr lang="ru-RU" dirty="0" smtClean="0"/>
            <a:t>кипение</a:t>
          </a:r>
          <a:endParaRPr lang="ru-RU" dirty="0"/>
        </a:p>
      </dgm:t>
    </dgm:pt>
    <dgm:pt modelId="{A9D2C3FD-C868-4652-8E95-052A37E84CA4}" type="parTrans" cxnId="{186C57B3-D09B-4EF2-9FCE-CDBA9ECD9F81}">
      <dgm:prSet/>
      <dgm:spPr/>
      <dgm:t>
        <a:bodyPr/>
        <a:lstStyle/>
        <a:p>
          <a:endParaRPr lang="ru-RU"/>
        </a:p>
      </dgm:t>
    </dgm:pt>
    <dgm:pt modelId="{1237F2E8-AD55-4883-86EC-8EA28376108A}" type="sibTrans" cxnId="{186C57B3-D09B-4EF2-9FCE-CDBA9ECD9F81}">
      <dgm:prSet/>
      <dgm:spPr/>
      <dgm:t>
        <a:bodyPr/>
        <a:lstStyle/>
        <a:p>
          <a:endParaRPr lang="ru-RU"/>
        </a:p>
      </dgm:t>
    </dgm:pt>
    <dgm:pt modelId="{F4851893-01DD-4B25-A5EA-0B9436B20962}" type="pres">
      <dgm:prSet presAssocID="{B3E497F6-4B91-4D60-86B4-414BB451BC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EDAFA4-632C-428C-A269-ACBCA8E627AB}" type="pres">
      <dgm:prSet presAssocID="{D59DCA76-BD25-4939-9B24-B08028374E0C}" presName="hierRoot1" presStyleCnt="0">
        <dgm:presLayoutVars>
          <dgm:hierBranch val="init"/>
        </dgm:presLayoutVars>
      </dgm:prSet>
      <dgm:spPr/>
    </dgm:pt>
    <dgm:pt modelId="{E3A746D1-3B8D-4D5B-854D-7503248F3D62}" type="pres">
      <dgm:prSet presAssocID="{D59DCA76-BD25-4939-9B24-B08028374E0C}" presName="rootComposite1" presStyleCnt="0"/>
      <dgm:spPr/>
    </dgm:pt>
    <dgm:pt modelId="{EDF7924A-5EA5-4F38-AFBF-96C70EFBEE46}" type="pres">
      <dgm:prSet presAssocID="{D59DCA76-BD25-4939-9B24-B08028374E0C}" presName="rootText1" presStyleLbl="node0" presStyleIdx="0" presStyleCnt="1" custScaleX="224586" custLinFactNeighborX="-2295" custLinFactNeighborY="-641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91C9C7-DF76-42A6-925A-E14AA4FBF78F}" type="pres">
      <dgm:prSet presAssocID="{D59DCA76-BD25-4939-9B24-B08028374E0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80BC962-7319-4327-854B-FB416DA371BE}" type="pres">
      <dgm:prSet presAssocID="{D59DCA76-BD25-4939-9B24-B08028374E0C}" presName="hierChild2" presStyleCnt="0"/>
      <dgm:spPr/>
    </dgm:pt>
    <dgm:pt modelId="{A72A33DD-CF7B-4B88-9BB2-E4EDE0984F46}" type="pres">
      <dgm:prSet presAssocID="{88C18AF1-90E2-479A-9EA3-D5F7EE7A876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B1BD714-248D-4382-93EB-E0E357DBB64F}" type="pres">
      <dgm:prSet presAssocID="{1E66FC6D-C59A-4FA9-B44D-76F00A702E14}" presName="hierRoot2" presStyleCnt="0">
        <dgm:presLayoutVars>
          <dgm:hierBranch val="init"/>
        </dgm:presLayoutVars>
      </dgm:prSet>
      <dgm:spPr/>
    </dgm:pt>
    <dgm:pt modelId="{E83BE9F2-43E7-4DEE-B151-EB6B0F79C668}" type="pres">
      <dgm:prSet presAssocID="{1E66FC6D-C59A-4FA9-B44D-76F00A702E14}" presName="rootComposite" presStyleCnt="0"/>
      <dgm:spPr/>
    </dgm:pt>
    <dgm:pt modelId="{782D9E4E-A4D4-421F-8867-4AD603BC3D04}" type="pres">
      <dgm:prSet presAssocID="{1E66FC6D-C59A-4FA9-B44D-76F00A702E1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F30ECB-3061-4F04-BF70-5624D8B83DB8}" type="pres">
      <dgm:prSet presAssocID="{1E66FC6D-C59A-4FA9-B44D-76F00A702E14}" presName="rootConnector" presStyleLbl="node2" presStyleIdx="0" presStyleCnt="2"/>
      <dgm:spPr/>
      <dgm:t>
        <a:bodyPr/>
        <a:lstStyle/>
        <a:p>
          <a:endParaRPr lang="ru-RU"/>
        </a:p>
      </dgm:t>
    </dgm:pt>
    <dgm:pt modelId="{DEFE9A84-5A59-46F4-A97A-21CF2F034455}" type="pres">
      <dgm:prSet presAssocID="{1E66FC6D-C59A-4FA9-B44D-76F00A702E14}" presName="hierChild4" presStyleCnt="0"/>
      <dgm:spPr/>
    </dgm:pt>
    <dgm:pt modelId="{DDA52147-4510-44B1-9A73-21CD47BFE394}" type="pres">
      <dgm:prSet presAssocID="{1E66FC6D-C59A-4FA9-B44D-76F00A702E14}" presName="hierChild5" presStyleCnt="0"/>
      <dgm:spPr/>
    </dgm:pt>
    <dgm:pt modelId="{3113262F-E21F-423B-9C54-6973243EECAE}" type="pres">
      <dgm:prSet presAssocID="{A9D2C3FD-C868-4652-8E95-052A37E84CA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0CF853F-A4A8-4DDE-B69B-AF0139B52725}" type="pres">
      <dgm:prSet presAssocID="{10777128-4A90-4E2A-AF27-FFEACC100F71}" presName="hierRoot2" presStyleCnt="0">
        <dgm:presLayoutVars>
          <dgm:hierBranch val="init"/>
        </dgm:presLayoutVars>
      </dgm:prSet>
      <dgm:spPr/>
    </dgm:pt>
    <dgm:pt modelId="{4A4773B7-E308-48BF-B675-CE422B55D90D}" type="pres">
      <dgm:prSet presAssocID="{10777128-4A90-4E2A-AF27-FFEACC100F71}" presName="rootComposite" presStyleCnt="0"/>
      <dgm:spPr/>
    </dgm:pt>
    <dgm:pt modelId="{18F75DF1-C7AD-4ABB-96D5-C2A8E9B3B780}" type="pres">
      <dgm:prSet presAssocID="{10777128-4A90-4E2A-AF27-FFEACC100F7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64A2F4-D4F4-4B60-86C9-61B6B9A692B6}" type="pres">
      <dgm:prSet presAssocID="{10777128-4A90-4E2A-AF27-FFEACC100F71}" presName="rootConnector" presStyleLbl="node2" presStyleIdx="1" presStyleCnt="2"/>
      <dgm:spPr/>
      <dgm:t>
        <a:bodyPr/>
        <a:lstStyle/>
        <a:p>
          <a:endParaRPr lang="ru-RU"/>
        </a:p>
      </dgm:t>
    </dgm:pt>
    <dgm:pt modelId="{9D49D0CF-1F74-490D-9FDF-B6A3D9FBF26A}" type="pres">
      <dgm:prSet presAssocID="{10777128-4A90-4E2A-AF27-FFEACC100F71}" presName="hierChild4" presStyleCnt="0"/>
      <dgm:spPr/>
    </dgm:pt>
    <dgm:pt modelId="{CC10B8BB-774F-4967-A85C-9ED051348BFA}" type="pres">
      <dgm:prSet presAssocID="{10777128-4A90-4E2A-AF27-FFEACC100F71}" presName="hierChild5" presStyleCnt="0"/>
      <dgm:spPr/>
    </dgm:pt>
    <dgm:pt modelId="{E1453F3F-EA31-4FF2-9502-ECA098AC09C4}" type="pres">
      <dgm:prSet presAssocID="{D59DCA76-BD25-4939-9B24-B08028374E0C}" presName="hierChild3" presStyleCnt="0"/>
      <dgm:spPr/>
    </dgm:pt>
  </dgm:ptLst>
  <dgm:cxnLst>
    <dgm:cxn modelId="{27B5799D-BD2D-468C-9959-46C14DAEDD16}" type="presOf" srcId="{10777128-4A90-4E2A-AF27-FFEACC100F71}" destId="{18F75DF1-C7AD-4ABB-96D5-C2A8E9B3B780}" srcOrd="0" destOrd="0" presId="urn:microsoft.com/office/officeart/2005/8/layout/orgChart1"/>
    <dgm:cxn modelId="{B5A78B59-7FF9-467C-ADA8-753DA6A6572A}" type="presOf" srcId="{10777128-4A90-4E2A-AF27-FFEACC100F71}" destId="{D764A2F4-D4F4-4B60-86C9-61B6B9A692B6}" srcOrd="1" destOrd="0" presId="urn:microsoft.com/office/officeart/2005/8/layout/orgChart1"/>
    <dgm:cxn modelId="{77A2783F-9B7E-45DE-9121-7CE2F2EC4FC2}" type="presOf" srcId="{88C18AF1-90E2-479A-9EA3-D5F7EE7A8769}" destId="{A72A33DD-CF7B-4B88-9BB2-E4EDE0984F46}" srcOrd="0" destOrd="0" presId="urn:microsoft.com/office/officeart/2005/8/layout/orgChart1"/>
    <dgm:cxn modelId="{186C57B3-D09B-4EF2-9FCE-CDBA9ECD9F81}" srcId="{D59DCA76-BD25-4939-9B24-B08028374E0C}" destId="{10777128-4A90-4E2A-AF27-FFEACC100F71}" srcOrd="1" destOrd="0" parTransId="{A9D2C3FD-C868-4652-8E95-052A37E84CA4}" sibTransId="{1237F2E8-AD55-4883-86EC-8EA28376108A}"/>
    <dgm:cxn modelId="{D153D5E0-411A-4576-B270-2D699EFEEF5A}" type="presOf" srcId="{B3E497F6-4B91-4D60-86B4-414BB451BCB3}" destId="{F4851893-01DD-4B25-A5EA-0B9436B20962}" srcOrd="0" destOrd="0" presId="urn:microsoft.com/office/officeart/2005/8/layout/orgChart1"/>
    <dgm:cxn modelId="{0BA8B890-2917-4C15-B45D-8ADCD2577D55}" type="presOf" srcId="{D59DCA76-BD25-4939-9B24-B08028374E0C}" destId="{2791C9C7-DF76-42A6-925A-E14AA4FBF78F}" srcOrd="1" destOrd="0" presId="urn:microsoft.com/office/officeart/2005/8/layout/orgChart1"/>
    <dgm:cxn modelId="{FF40EB44-358A-4A9A-A671-E2D8DBF3E309}" srcId="{B3E497F6-4B91-4D60-86B4-414BB451BCB3}" destId="{D59DCA76-BD25-4939-9B24-B08028374E0C}" srcOrd="0" destOrd="0" parTransId="{39C421D5-87B1-4164-9616-6920564096C1}" sibTransId="{B1861C2E-F831-4F88-8A48-2CB40C330C51}"/>
    <dgm:cxn modelId="{95896947-1F0B-4FDF-9981-A481426A47D0}" type="presOf" srcId="{1E66FC6D-C59A-4FA9-B44D-76F00A702E14}" destId="{782D9E4E-A4D4-421F-8867-4AD603BC3D04}" srcOrd="0" destOrd="0" presId="urn:microsoft.com/office/officeart/2005/8/layout/orgChart1"/>
    <dgm:cxn modelId="{009724BB-50DE-44CD-B903-40E375AD87BA}" type="presOf" srcId="{A9D2C3FD-C868-4652-8E95-052A37E84CA4}" destId="{3113262F-E21F-423B-9C54-6973243EECAE}" srcOrd="0" destOrd="0" presId="urn:microsoft.com/office/officeart/2005/8/layout/orgChart1"/>
    <dgm:cxn modelId="{FF3563C1-9949-4E85-8033-BC67EA553D4A}" srcId="{D59DCA76-BD25-4939-9B24-B08028374E0C}" destId="{1E66FC6D-C59A-4FA9-B44D-76F00A702E14}" srcOrd="0" destOrd="0" parTransId="{88C18AF1-90E2-479A-9EA3-D5F7EE7A8769}" sibTransId="{7091E24D-89E5-4CF6-A12D-DEAFD938B0EF}"/>
    <dgm:cxn modelId="{E5FF1D88-5ED3-4281-8EF3-ADE21833C65E}" type="presOf" srcId="{1E66FC6D-C59A-4FA9-B44D-76F00A702E14}" destId="{FDF30ECB-3061-4F04-BF70-5624D8B83DB8}" srcOrd="1" destOrd="0" presId="urn:microsoft.com/office/officeart/2005/8/layout/orgChart1"/>
    <dgm:cxn modelId="{A2E02F70-1A3C-4055-8FB2-69DAE83C0EBD}" type="presOf" srcId="{D59DCA76-BD25-4939-9B24-B08028374E0C}" destId="{EDF7924A-5EA5-4F38-AFBF-96C70EFBEE46}" srcOrd="0" destOrd="0" presId="urn:microsoft.com/office/officeart/2005/8/layout/orgChart1"/>
    <dgm:cxn modelId="{C19D043D-1CF6-4D28-8044-48C47C6B7753}" type="presParOf" srcId="{F4851893-01DD-4B25-A5EA-0B9436B20962}" destId="{26EDAFA4-632C-428C-A269-ACBCA8E627AB}" srcOrd="0" destOrd="0" presId="urn:microsoft.com/office/officeart/2005/8/layout/orgChart1"/>
    <dgm:cxn modelId="{77A14AC5-8845-479C-AFC2-5D13502F3FD4}" type="presParOf" srcId="{26EDAFA4-632C-428C-A269-ACBCA8E627AB}" destId="{E3A746D1-3B8D-4D5B-854D-7503248F3D62}" srcOrd="0" destOrd="0" presId="urn:microsoft.com/office/officeart/2005/8/layout/orgChart1"/>
    <dgm:cxn modelId="{37C3FFE3-7D3A-4661-8B89-F1695A00C432}" type="presParOf" srcId="{E3A746D1-3B8D-4D5B-854D-7503248F3D62}" destId="{EDF7924A-5EA5-4F38-AFBF-96C70EFBEE46}" srcOrd="0" destOrd="0" presId="urn:microsoft.com/office/officeart/2005/8/layout/orgChart1"/>
    <dgm:cxn modelId="{7EE77802-1AD0-4EF4-8E87-2DF1C2B895E0}" type="presParOf" srcId="{E3A746D1-3B8D-4D5B-854D-7503248F3D62}" destId="{2791C9C7-DF76-42A6-925A-E14AA4FBF78F}" srcOrd="1" destOrd="0" presId="urn:microsoft.com/office/officeart/2005/8/layout/orgChart1"/>
    <dgm:cxn modelId="{DDB680AC-7C4F-49FE-B88A-053901F213C7}" type="presParOf" srcId="{26EDAFA4-632C-428C-A269-ACBCA8E627AB}" destId="{F80BC962-7319-4327-854B-FB416DA371BE}" srcOrd="1" destOrd="0" presId="urn:microsoft.com/office/officeart/2005/8/layout/orgChart1"/>
    <dgm:cxn modelId="{2C655C99-7E6C-4A0E-8AB3-483AB43BF1A7}" type="presParOf" srcId="{F80BC962-7319-4327-854B-FB416DA371BE}" destId="{A72A33DD-CF7B-4B88-9BB2-E4EDE0984F46}" srcOrd="0" destOrd="0" presId="urn:microsoft.com/office/officeart/2005/8/layout/orgChart1"/>
    <dgm:cxn modelId="{08C3A4E9-04AC-4A63-A6AA-6F73A48CBB2E}" type="presParOf" srcId="{F80BC962-7319-4327-854B-FB416DA371BE}" destId="{0B1BD714-248D-4382-93EB-E0E357DBB64F}" srcOrd="1" destOrd="0" presId="urn:microsoft.com/office/officeart/2005/8/layout/orgChart1"/>
    <dgm:cxn modelId="{3DF815BC-636D-49DD-95FA-D656CB3F261E}" type="presParOf" srcId="{0B1BD714-248D-4382-93EB-E0E357DBB64F}" destId="{E83BE9F2-43E7-4DEE-B151-EB6B0F79C668}" srcOrd="0" destOrd="0" presId="urn:microsoft.com/office/officeart/2005/8/layout/orgChart1"/>
    <dgm:cxn modelId="{6CEAE5F4-9358-40F9-AAD4-02F88829192C}" type="presParOf" srcId="{E83BE9F2-43E7-4DEE-B151-EB6B0F79C668}" destId="{782D9E4E-A4D4-421F-8867-4AD603BC3D04}" srcOrd="0" destOrd="0" presId="urn:microsoft.com/office/officeart/2005/8/layout/orgChart1"/>
    <dgm:cxn modelId="{FB284967-A1C9-4ACA-8F8B-FEC6DEE8934C}" type="presParOf" srcId="{E83BE9F2-43E7-4DEE-B151-EB6B0F79C668}" destId="{FDF30ECB-3061-4F04-BF70-5624D8B83DB8}" srcOrd="1" destOrd="0" presId="urn:microsoft.com/office/officeart/2005/8/layout/orgChart1"/>
    <dgm:cxn modelId="{68F64012-6440-4C0F-81FD-686BAC7663F3}" type="presParOf" srcId="{0B1BD714-248D-4382-93EB-E0E357DBB64F}" destId="{DEFE9A84-5A59-46F4-A97A-21CF2F034455}" srcOrd="1" destOrd="0" presId="urn:microsoft.com/office/officeart/2005/8/layout/orgChart1"/>
    <dgm:cxn modelId="{14388BF5-0DFF-4B82-8111-73E9C024047D}" type="presParOf" srcId="{0B1BD714-248D-4382-93EB-E0E357DBB64F}" destId="{DDA52147-4510-44B1-9A73-21CD47BFE394}" srcOrd="2" destOrd="0" presId="urn:microsoft.com/office/officeart/2005/8/layout/orgChart1"/>
    <dgm:cxn modelId="{5CF454D6-674F-4CCE-95B2-B22E2C83DA71}" type="presParOf" srcId="{F80BC962-7319-4327-854B-FB416DA371BE}" destId="{3113262F-E21F-423B-9C54-6973243EECAE}" srcOrd="2" destOrd="0" presId="urn:microsoft.com/office/officeart/2005/8/layout/orgChart1"/>
    <dgm:cxn modelId="{7F26B2DB-5672-4A48-9644-C3E3F17010C5}" type="presParOf" srcId="{F80BC962-7319-4327-854B-FB416DA371BE}" destId="{E0CF853F-A4A8-4DDE-B69B-AF0139B52725}" srcOrd="3" destOrd="0" presId="urn:microsoft.com/office/officeart/2005/8/layout/orgChart1"/>
    <dgm:cxn modelId="{B60D40E8-DE79-4678-A923-2F6B51A645EC}" type="presParOf" srcId="{E0CF853F-A4A8-4DDE-B69B-AF0139B52725}" destId="{4A4773B7-E308-48BF-B675-CE422B55D90D}" srcOrd="0" destOrd="0" presId="urn:microsoft.com/office/officeart/2005/8/layout/orgChart1"/>
    <dgm:cxn modelId="{3BA357B5-B3D7-4440-8410-21F5831FEC86}" type="presParOf" srcId="{4A4773B7-E308-48BF-B675-CE422B55D90D}" destId="{18F75DF1-C7AD-4ABB-96D5-C2A8E9B3B780}" srcOrd="0" destOrd="0" presId="urn:microsoft.com/office/officeart/2005/8/layout/orgChart1"/>
    <dgm:cxn modelId="{293BF4F2-71C4-4DD3-A1A3-82D39C02DA73}" type="presParOf" srcId="{4A4773B7-E308-48BF-B675-CE422B55D90D}" destId="{D764A2F4-D4F4-4B60-86C9-61B6B9A692B6}" srcOrd="1" destOrd="0" presId="urn:microsoft.com/office/officeart/2005/8/layout/orgChart1"/>
    <dgm:cxn modelId="{7DD7E826-FCFA-4A99-BEE4-1FA5AD34C897}" type="presParOf" srcId="{E0CF853F-A4A8-4DDE-B69B-AF0139B52725}" destId="{9D49D0CF-1F74-490D-9FDF-B6A3D9FBF26A}" srcOrd="1" destOrd="0" presId="urn:microsoft.com/office/officeart/2005/8/layout/orgChart1"/>
    <dgm:cxn modelId="{E912E829-1AC2-485A-8B6C-5BB214B06805}" type="presParOf" srcId="{E0CF853F-A4A8-4DDE-B69B-AF0139B52725}" destId="{CC10B8BB-774F-4967-A85C-9ED051348BFA}" srcOrd="2" destOrd="0" presId="urn:microsoft.com/office/officeart/2005/8/layout/orgChart1"/>
    <dgm:cxn modelId="{6E1BB0E2-FF82-461C-B9B4-63083F6AAA1C}" type="presParOf" srcId="{26EDAFA4-632C-428C-A269-ACBCA8E627AB}" destId="{E1453F3F-EA31-4FF2-9502-ECA098AC09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13262F-E21F-423B-9C54-6973243EECAE}">
      <dsp:nvSpPr>
        <dsp:cNvPr id="0" name=""/>
        <dsp:cNvSpPr/>
      </dsp:nvSpPr>
      <dsp:spPr>
        <a:xfrm>
          <a:off x="3651546" y="1697904"/>
          <a:ext cx="1969945" cy="1726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4747"/>
              </a:lnTo>
              <a:lnTo>
                <a:pt x="1969945" y="1384747"/>
              </a:lnTo>
              <a:lnTo>
                <a:pt x="1969945" y="172618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A33DD-CF7B-4B88-9BB2-E4EDE0984F46}">
      <dsp:nvSpPr>
        <dsp:cNvPr id="0" name=""/>
        <dsp:cNvSpPr/>
      </dsp:nvSpPr>
      <dsp:spPr>
        <a:xfrm>
          <a:off x="1686811" y="1697904"/>
          <a:ext cx="1964735" cy="1726186"/>
        </a:xfrm>
        <a:custGeom>
          <a:avLst/>
          <a:gdLst/>
          <a:ahLst/>
          <a:cxnLst/>
          <a:rect l="0" t="0" r="0" b="0"/>
          <a:pathLst>
            <a:path>
              <a:moveTo>
                <a:pt x="1964735" y="0"/>
              </a:moveTo>
              <a:lnTo>
                <a:pt x="1964735" y="1384747"/>
              </a:lnTo>
              <a:lnTo>
                <a:pt x="0" y="1384747"/>
              </a:lnTo>
              <a:lnTo>
                <a:pt x="0" y="172618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F7924A-5EA5-4F38-AFBF-96C70EFBEE46}">
      <dsp:nvSpPr>
        <dsp:cNvPr id="0" name=""/>
        <dsp:cNvSpPr/>
      </dsp:nvSpPr>
      <dsp:spPr>
        <a:xfrm>
          <a:off x="0" y="72002"/>
          <a:ext cx="7303093" cy="16259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/>
            <a:t>парообразование</a:t>
          </a:r>
          <a:endParaRPr lang="ru-RU" sz="6000" kern="1200" dirty="0"/>
        </a:p>
      </dsp:txBody>
      <dsp:txXfrm>
        <a:off x="0" y="72002"/>
        <a:ext cx="7303093" cy="1625901"/>
      </dsp:txXfrm>
    </dsp:sp>
    <dsp:sp modelId="{782D9E4E-A4D4-421F-8867-4AD603BC3D04}">
      <dsp:nvSpPr>
        <dsp:cNvPr id="0" name=""/>
        <dsp:cNvSpPr/>
      </dsp:nvSpPr>
      <dsp:spPr>
        <a:xfrm>
          <a:off x="60909" y="3424091"/>
          <a:ext cx="3251802" cy="16259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испарение</a:t>
          </a:r>
          <a:endParaRPr lang="ru-RU" sz="5600" kern="1200" dirty="0"/>
        </a:p>
      </dsp:txBody>
      <dsp:txXfrm>
        <a:off x="60909" y="3424091"/>
        <a:ext cx="3251802" cy="1625901"/>
      </dsp:txXfrm>
    </dsp:sp>
    <dsp:sp modelId="{18F75DF1-C7AD-4ABB-96D5-C2A8E9B3B780}">
      <dsp:nvSpPr>
        <dsp:cNvPr id="0" name=""/>
        <dsp:cNvSpPr/>
      </dsp:nvSpPr>
      <dsp:spPr>
        <a:xfrm>
          <a:off x="3995591" y="3424091"/>
          <a:ext cx="3251802" cy="16259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кипение</a:t>
          </a:r>
          <a:endParaRPr lang="ru-RU" sz="5600" kern="1200" dirty="0"/>
        </a:p>
      </dsp:txBody>
      <dsp:txXfrm>
        <a:off x="3995591" y="3424091"/>
        <a:ext cx="3251802" cy="1625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68EC66-52E6-4EA8-BBFF-5656125932D2}" type="datetimeFigureOut">
              <a:rPr lang="ru-RU" smtClean="0"/>
              <a:pPr/>
              <a:t>14.01.2014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9B329F-F6D8-49ED-98A3-B897FDC1FEA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EC66-52E6-4EA8-BBFF-5656125932D2}" type="datetimeFigureOut">
              <a:rPr lang="ru-RU" smtClean="0"/>
              <a:pPr/>
              <a:t>14.01.2014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329F-F6D8-49ED-98A3-B897FDC1FEA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EC66-52E6-4EA8-BBFF-5656125932D2}" type="datetimeFigureOut">
              <a:rPr lang="ru-RU" smtClean="0"/>
              <a:pPr/>
              <a:t>14.01.2014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329F-F6D8-49ED-98A3-B897FDC1FEA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EC66-52E6-4EA8-BBFF-5656125932D2}" type="datetimeFigureOut">
              <a:rPr lang="ru-RU" smtClean="0"/>
              <a:pPr/>
              <a:t>14.01.2014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329F-F6D8-49ED-98A3-B897FDC1FEA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EC66-52E6-4EA8-BBFF-5656125932D2}" type="datetimeFigureOut">
              <a:rPr lang="ru-RU" smtClean="0"/>
              <a:pPr/>
              <a:t>14.01.2014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329F-F6D8-49ED-98A3-B897FDC1FE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EC66-52E6-4EA8-BBFF-5656125932D2}" type="datetimeFigureOut">
              <a:rPr lang="ru-RU" smtClean="0"/>
              <a:pPr/>
              <a:t>14.01.2014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329F-F6D8-49ED-98A3-B897FDC1FEA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EC66-52E6-4EA8-BBFF-5656125932D2}" type="datetimeFigureOut">
              <a:rPr lang="ru-RU" smtClean="0"/>
              <a:pPr/>
              <a:t>14.01.2014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329F-F6D8-49ED-98A3-B897FDC1FEA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EC66-52E6-4EA8-BBFF-5656125932D2}" type="datetimeFigureOut">
              <a:rPr lang="ru-RU" smtClean="0"/>
              <a:pPr/>
              <a:t>14.01.2014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329F-F6D8-49ED-98A3-B897FDC1FEA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EC66-52E6-4EA8-BBFF-5656125932D2}" type="datetimeFigureOut">
              <a:rPr lang="ru-RU" smtClean="0"/>
              <a:pPr/>
              <a:t>14.01.2014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329F-F6D8-49ED-98A3-B897FDC1FE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EC66-52E6-4EA8-BBFF-5656125932D2}" type="datetimeFigureOut">
              <a:rPr lang="ru-RU" smtClean="0"/>
              <a:pPr/>
              <a:t>14.01.2014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329F-F6D8-49ED-98A3-B897FDC1FE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8EC66-52E6-4EA8-BBFF-5656125932D2}" type="datetimeFigureOut">
              <a:rPr lang="ru-RU" smtClean="0"/>
              <a:pPr/>
              <a:t>14.01.2014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329F-F6D8-49ED-98A3-B897FDC1FE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568EC66-52E6-4EA8-BBFF-5656125932D2}" type="datetimeFigureOut">
              <a:rPr lang="ru-RU" smtClean="0"/>
              <a:pPr/>
              <a:t>14.01.2014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E9B329F-F6D8-49ED-98A3-B897FDC1FE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640960" cy="1793167"/>
          </a:xfrm>
        </p:spPr>
        <p:txBody>
          <a:bodyPr/>
          <a:lstStyle/>
          <a:p>
            <a:pPr algn="ctr"/>
            <a:r>
              <a:rPr lang="ru-RU" sz="4800" dirty="0" smtClean="0"/>
              <a:t>ИЗМЕНЕНИЕ АГРЕГАТНЫХ СОСТОЯНИЙ ВЕЩЕСТВА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789040"/>
            <a:ext cx="8496944" cy="882119"/>
          </a:xfrm>
        </p:spPr>
        <p:txBody>
          <a:bodyPr>
            <a:noAutofit/>
          </a:bodyPr>
          <a:lstStyle/>
          <a:p>
            <a:r>
              <a:rPr lang="ru-RU" sz="4400" dirty="0" smtClean="0"/>
              <a:t>Испарение и конденсация</a:t>
            </a:r>
          </a:p>
          <a:p>
            <a:r>
              <a:rPr lang="ru-RU" sz="4400" dirty="0" smtClean="0"/>
              <a:t>Насыщенный пар</a:t>
            </a:r>
            <a:endParaRPr lang="ru-RU" sz="44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23528" y="5975881"/>
            <a:ext cx="8496944" cy="882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rPr>
              <a:t>У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читель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физики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ГБОУ СОШ №966 Никулина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Е.В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4925" dist="12700" dir="14400000" rotWithShape="0">
                  <a:prstClr val="black">
                    <a:alpha val="21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103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33051" y="629072"/>
            <a:ext cx="8496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b="1" dirty="0" smtClean="0"/>
              <a:t>Испарение зависит от</a:t>
            </a:r>
            <a:endParaRPr lang="ru-RU" sz="6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0635" t="48844" r="12838" b="18672"/>
          <a:stretch>
            <a:fillRect/>
          </a:stretch>
        </p:blipFill>
        <p:spPr bwMode="auto">
          <a:xfrm>
            <a:off x="395536" y="2204864"/>
            <a:ext cx="835292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3949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>
          <a:xfrm>
            <a:off x="161180" y="1484784"/>
            <a:ext cx="8712968" cy="4094584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700"/>
              </a:spcBef>
              <a:buClr>
                <a:schemeClr val="accent2"/>
              </a:buClr>
              <a:buSzPct val="85000"/>
              <a:buFont typeface="Wingdings 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500"/>
              </a:spcBef>
              <a:buClr>
                <a:schemeClr val="accent3"/>
              </a:buClr>
              <a:buSzPct val="85000"/>
              <a:buFont typeface="Wingdings 2"/>
              <a:buChar char="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44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33051" y="629072"/>
            <a:ext cx="8496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b="1" dirty="0" smtClean="0"/>
              <a:t>Испарение зависит от</a:t>
            </a:r>
            <a:endParaRPr lang="ru-RU" sz="6000" b="1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539552" y="2636912"/>
            <a:ext cx="8136904" cy="157964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700"/>
              </a:spcBef>
              <a:buClr>
                <a:schemeClr val="accent2"/>
              </a:buClr>
              <a:buSzPct val="85000"/>
              <a:buFont typeface="Wingdings 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500"/>
              </a:spcBef>
              <a:buClr>
                <a:schemeClr val="accent3"/>
              </a:buClr>
              <a:buSzPct val="85000"/>
              <a:buFont typeface="Wingdings 2"/>
              <a:buChar char="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Температуры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Площади 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Движения воздуха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dirty="0" smtClean="0"/>
              <a:t>Рода вещества</a:t>
            </a:r>
          </a:p>
          <a:p>
            <a:pPr marL="0" indent="0" algn="ctr">
              <a:buNone/>
            </a:pPr>
            <a:endParaRPr lang="ru-RU" sz="4400" b="1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73949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33051" y="629072"/>
            <a:ext cx="8496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b="1" dirty="0" smtClean="0"/>
              <a:t>Испарение </a:t>
            </a:r>
            <a:endParaRPr lang="ru-RU" sz="6000" b="1" dirty="0"/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539552" y="2636912"/>
            <a:ext cx="8136904" cy="157964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700"/>
              </a:spcBef>
              <a:buClr>
                <a:schemeClr val="accent2"/>
              </a:buClr>
              <a:buSzPct val="85000"/>
              <a:buFont typeface="Wingdings 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500"/>
              </a:spcBef>
              <a:buClr>
                <a:schemeClr val="accent3"/>
              </a:buClr>
              <a:buSzPct val="85000"/>
              <a:buFont typeface="Wingdings 2"/>
              <a:buChar char="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dirty="0" smtClean="0"/>
              <a:t>При испарении энергия поглощается</a:t>
            </a:r>
            <a:endParaRPr lang="ru-RU" sz="4400" b="1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73949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33051" y="629072"/>
            <a:ext cx="8496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b="1" dirty="0" smtClean="0"/>
              <a:t>Вопрос 1 </a:t>
            </a:r>
            <a:endParaRPr lang="ru-RU" sz="6000" b="1" dirty="0"/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251520" y="2132856"/>
            <a:ext cx="8496944" cy="157964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700"/>
              </a:spcBef>
              <a:buClr>
                <a:schemeClr val="accent2"/>
              </a:buClr>
              <a:buSzPct val="85000"/>
              <a:buFont typeface="Wingdings 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500"/>
              </a:spcBef>
              <a:buClr>
                <a:schemeClr val="accent3"/>
              </a:buClr>
              <a:buSzPct val="85000"/>
              <a:buFont typeface="Wingdings 2"/>
              <a:buChar char="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dirty="0" smtClean="0"/>
              <a:t>Почему человек, вышедший из моря чувствует прохладу даже в жаркий день?</a:t>
            </a:r>
            <a:endParaRPr lang="ru-RU" sz="4400" b="1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/>
          </a:p>
        </p:txBody>
      </p:sp>
      <p:pic>
        <p:nvPicPr>
          <p:cNvPr id="6146" name="Picture 2" descr="http://ivan-off.com/uploads/posts/2012-07/1341950597_01.jpg"/>
          <p:cNvPicPr>
            <a:picLocks noChangeAspect="1" noChangeArrowheads="1"/>
          </p:cNvPicPr>
          <p:nvPr/>
        </p:nvPicPr>
        <p:blipFill>
          <a:blip r:embed="rId2" cstate="print"/>
          <a:srcRect l="28830" t="801" r="19760" b="50440"/>
          <a:stretch>
            <a:fillRect/>
          </a:stretch>
        </p:blipFill>
        <p:spPr bwMode="auto">
          <a:xfrm>
            <a:off x="4427984" y="4293096"/>
            <a:ext cx="4342827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3949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33051" y="629072"/>
            <a:ext cx="8496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b="1" dirty="0" smtClean="0"/>
              <a:t>Конденсация </a:t>
            </a:r>
            <a:endParaRPr lang="ru-RU" sz="6000" b="1" dirty="0"/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395536" y="2276872"/>
            <a:ext cx="4608512" cy="2664296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700"/>
              </a:spcBef>
              <a:buClr>
                <a:schemeClr val="accent2"/>
              </a:buClr>
              <a:buSzPct val="85000"/>
              <a:buFont typeface="Wingdings 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500"/>
              </a:spcBef>
              <a:buClr>
                <a:schemeClr val="accent3"/>
              </a:buClr>
              <a:buSzPct val="85000"/>
              <a:buFont typeface="Wingdings 2"/>
              <a:buChar char="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dirty="0" smtClean="0"/>
              <a:t>Конденсация – процесс перехода вещества из </a:t>
            </a:r>
            <a:r>
              <a:rPr lang="ru-RU" sz="4400" dirty="0" smtClean="0"/>
              <a:t>газообразного состояния </a:t>
            </a:r>
            <a:r>
              <a:rPr lang="ru-RU" sz="4400" dirty="0" smtClean="0"/>
              <a:t>в жидкое</a:t>
            </a:r>
            <a:endParaRPr lang="ru-RU" sz="4400" b="1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/>
          </a:p>
        </p:txBody>
      </p:sp>
      <p:pic>
        <p:nvPicPr>
          <p:cNvPr id="6148" name="Picture 4" descr="http://www.multiprese.lv/images/132430622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24944"/>
            <a:ext cx="3738509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3949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33051" y="629072"/>
            <a:ext cx="8496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b="1" dirty="0" smtClean="0"/>
              <a:t>Конденсация </a:t>
            </a:r>
            <a:endParaRPr lang="ru-RU" sz="6000" b="1" dirty="0"/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251520" y="2204864"/>
            <a:ext cx="8136904" cy="157964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700"/>
              </a:spcBef>
              <a:buClr>
                <a:schemeClr val="accent2"/>
              </a:buClr>
              <a:buSzPct val="85000"/>
              <a:buFont typeface="Wingdings 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500"/>
              </a:spcBef>
              <a:buClr>
                <a:schemeClr val="accent3"/>
              </a:buClr>
              <a:buSzPct val="85000"/>
              <a:buFont typeface="Wingdings 2"/>
              <a:buChar char="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dirty="0" smtClean="0"/>
              <a:t>При конденсации энергия выделяется</a:t>
            </a:r>
            <a:endParaRPr lang="ru-RU" sz="4400" b="1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/>
          </a:p>
        </p:txBody>
      </p:sp>
      <p:pic>
        <p:nvPicPr>
          <p:cNvPr id="5" name="Picture 2" descr="http://www.rielter34.ru/upload/image0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365104"/>
            <a:ext cx="3613529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http://www.geek.com/wp-content/uploads/2012/11/waterbottle-590x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933056"/>
            <a:ext cx="3515494" cy="2632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3949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НАСЫЩЕННЫЙ ПАР</a:t>
            </a:r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2852936"/>
            <a:ext cx="9144000" cy="19107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33051" y="629072"/>
            <a:ext cx="8496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b="1" dirty="0" smtClean="0"/>
              <a:t>Насыщенный пар</a:t>
            </a:r>
            <a:r>
              <a:rPr lang="ru-RU" sz="6000" b="1" dirty="0" smtClean="0"/>
              <a:t> </a:t>
            </a:r>
            <a:endParaRPr lang="ru-RU" sz="6000" b="1" dirty="0"/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539552" y="2636912"/>
            <a:ext cx="8136904" cy="157964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700"/>
              </a:spcBef>
              <a:buClr>
                <a:schemeClr val="accent2"/>
              </a:buClr>
              <a:buSzPct val="85000"/>
              <a:buFont typeface="Wingdings 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500"/>
              </a:spcBef>
              <a:buClr>
                <a:schemeClr val="accent3"/>
              </a:buClr>
              <a:buSzPct val="85000"/>
              <a:buFont typeface="Wingdings 2"/>
              <a:buChar char="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dirty="0" smtClean="0"/>
              <a:t>Пар, находящийся в </a:t>
            </a:r>
            <a:r>
              <a:rPr lang="ru-RU" sz="4400" dirty="0" smtClean="0">
                <a:hlinkClick r:id="rId2" action="ppaction://hlinksldjump"/>
              </a:rPr>
              <a:t>динамическом равновесии </a:t>
            </a:r>
            <a:r>
              <a:rPr lang="ru-RU" sz="4400" dirty="0" smtClean="0"/>
              <a:t>с жидкостью, называется </a:t>
            </a:r>
            <a:r>
              <a:rPr lang="ru-RU" sz="4400" b="1" dirty="0" smtClean="0"/>
              <a:t>насыщенным</a:t>
            </a:r>
            <a:endParaRPr lang="ru-RU" sz="4400" b="1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/>
          </a:p>
        </p:txBody>
      </p:sp>
      <p:sp>
        <p:nvSpPr>
          <p:cNvPr id="5" name="Управляющая кнопка: далее 4">
            <a:hlinkClick r:id="" action="ppaction://hlinkshowjump?jump=lastslide" highlightClick="1"/>
          </p:cNvPr>
          <p:cNvSpPr/>
          <p:nvPr/>
        </p:nvSpPr>
        <p:spPr>
          <a:xfrm>
            <a:off x="8244408" y="6165304"/>
            <a:ext cx="648072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949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33051" y="629072"/>
            <a:ext cx="8496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b="1" dirty="0" smtClean="0"/>
              <a:t>Динамическое равновесие </a:t>
            </a:r>
            <a:endParaRPr lang="ru-RU" sz="6000" b="1" dirty="0"/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179512" y="2060848"/>
            <a:ext cx="8712968" cy="157964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700"/>
              </a:spcBef>
              <a:buClr>
                <a:schemeClr val="accent2"/>
              </a:buClr>
              <a:buSzPct val="85000"/>
              <a:buFont typeface="Wingdings 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500"/>
              </a:spcBef>
              <a:buClr>
                <a:schemeClr val="accent3"/>
              </a:buClr>
              <a:buSzPct val="85000"/>
              <a:buFont typeface="Wingdings 2"/>
              <a:buChar char="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dirty="0" smtClean="0"/>
              <a:t>Если количество молекул, покинувших жидкость равно числу молекул, вернувшихся обратно, то говорят, что жидкость и пар находятся в </a:t>
            </a:r>
            <a:r>
              <a:rPr lang="ru-RU" sz="4400" b="1" dirty="0" smtClean="0"/>
              <a:t>динамическом равновесии</a:t>
            </a:r>
            <a:endParaRPr lang="ru-RU" sz="4400" b="1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/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172400" y="6021288"/>
            <a:ext cx="720080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949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§ 10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упр.5(2,3)</a:t>
            </a:r>
          </a:p>
          <a:p>
            <a:pPr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6263" cy="1054250"/>
          </a:xfrm>
        </p:spPr>
        <p:txBody>
          <a:bodyPr>
            <a:normAutofit/>
          </a:bodyPr>
          <a:lstStyle/>
          <a:p>
            <a:pPr lvl="0"/>
            <a:r>
              <a:rPr lang="ru-RU" sz="6000" b="1" u="sng" dirty="0">
                <a:latin typeface="Times New Roman" pitchFamily="18" charset="0"/>
                <a:cs typeface="Times New Roman" pitchFamily="18" charset="0"/>
              </a:rPr>
              <a:t>Домашнее </a:t>
            </a:r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endParaRPr lang="ru-RU" sz="60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1226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ПАРООБРАЗОВАНИЕ</a:t>
            </a:r>
            <a:endParaRPr lang="ru-RU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>
          <a:xfrm>
            <a:off x="161180" y="1484784"/>
            <a:ext cx="8712968" cy="4094584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700"/>
              </a:spcBef>
              <a:buClr>
                <a:schemeClr val="accent2"/>
              </a:buClr>
              <a:buSzPct val="85000"/>
              <a:buFont typeface="Wingdings 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500"/>
              </a:spcBef>
              <a:buClr>
                <a:schemeClr val="accent3"/>
              </a:buClr>
              <a:buSzPct val="85000"/>
              <a:buFont typeface="Wingdings 2"/>
              <a:buChar char="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44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33051" y="629072"/>
            <a:ext cx="8496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b="1" dirty="0" smtClean="0"/>
              <a:t>Парообразование</a:t>
            </a:r>
            <a:endParaRPr lang="ru-RU" sz="6000" b="1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539552" y="2636912"/>
            <a:ext cx="8136904" cy="157964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700"/>
              </a:spcBef>
              <a:buClr>
                <a:schemeClr val="accent2"/>
              </a:buClr>
              <a:buSzPct val="85000"/>
              <a:buFont typeface="Wingdings 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500"/>
              </a:spcBef>
              <a:buClr>
                <a:schemeClr val="accent3"/>
              </a:buClr>
              <a:buSzPct val="85000"/>
              <a:buFont typeface="Wingdings 2"/>
              <a:buChar char="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dirty="0" smtClean="0"/>
              <a:t>Парообразование – это процесс перехода вещества из жидкого в газообразное</a:t>
            </a:r>
            <a:endParaRPr lang="ru-RU" sz="4400" b="1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73949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971600" y="404664"/>
          <a:ext cx="730830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>
          <a:xfrm>
            <a:off x="161180" y="1484784"/>
            <a:ext cx="8712968" cy="4094584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700"/>
              </a:spcBef>
              <a:buClr>
                <a:schemeClr val="accent2"/>
              </a:buClr>
              <a:buSzPct val="85000"/>
              <a:buFont typeface="Wingdings 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500"/>
              </a:spcBef>
              <a:buClr>
                <a:schemeClr val="accent3"/>
              </a:buClr>
              <a:buSzPct val="85000"/>
              <a:buFont typeface="Wingdings 2"/>
              <a:buChar char="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44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33051" y="629072"/>
            <a:ext cx="8496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b="1" dirty="0" smtClean="0"/>
              <a:t>Испарение</a:t>
            </a:r>
            <a:endParaRPr lang="ru-RU" sz="6000" b="1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539552" y="2636912"/>
            <a:ext cx="8136904" cy="157964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700"/>
              </a:spcBef>
              <a:buClr>
                <a:schemeClr val="accent2"/>
              </a:buClr>
              <a:buSzPct val="85000"/>
              <a:buFont typeface="Wingdings 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500"/>
              </a:spcBef>
              <a:buClr>
                <a:schemeClr val="accent3"/>
              </a:buClr>
              <a:buSzPct val="85000"/>
              <a:buFont typeface="Wingdings 2"/>
              <a:buChar char="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dirty="0" smtClean="0"/>
              <a:t>Испарение – это процесс парообразования, протекающий при любой температуре</a:t>
            </a:r>
            <a:endParaRPr lang="ru-RU" sz="4400" b="1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73949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>
          <a:xfrm>
            <a:off x="161180" y="1484784"/>
            <a:ext cx="8712968" cy="4094584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700"/>
              </a:spcBef>
              <a:buClr>
                <a:schemeClr val="accent2"/>
              </a:buClr>
              <a:buSzPct val="85000"/>
              <a:buFont typeface="Wingdings 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500"/>
              </a:spcBef>
              <a:buClr>
                <a:schemeClr val="accent3"/>
              </a:buClr>
              <a:buSzPct val="85000"/>
              <a:buFont typeface="Wingdings 2"/>
              <a:buChar char="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44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33051" y="629072"/>
            <a:ext cx="8496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b="1" dirty="0" smtClean="0"/>
              <a:t>Испарение</a:t>
            </a:r>
            <a:endParaRPr lang="ru-RU" sz="6000" b="1" dirty="0"/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251520" y="2420888"/>
            <a:ext cx="5616624" cy="157964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700"/>
              </a:spcBef>
              <a:buClr>
                <a:schemeClr val="accent2"/>
              </a:buClr>
              <a:buSzPct val="85000"/>
              <a:buFont typeface="Wingdings 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500"/>
              </a:spcBef>
              <a:buClr>
                <a:schemeClr val="accent3"/>
              </a:buClr>
              <a:buSzPct val="85000"/>
              <a:buFont typeface="Wingdings 2"/>
              <a:buChar char="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dirty="0" smtClean="0"/>
              <a:t>При испарении жидкость покидают быстрые молекулы, поэтому температура </a:t>
            </a:r>
            <a:r>
              <a:rPr lang="ru-RU" sz="4400" dirty="0" smtClean="0"/>
              <a:t>жидкости понижается </a:t>
            </a: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1704" t="22266" r="17265" b="19657"/>
          <a:stretch>
            <a:fillRect/>
          </a:stretch>
        </p:blipFill>
        <p:spPr bwMode="auto">
          <a:xfrm>
            <a:off x="6012160" y="2132856"/>
            <a:ext cx="273630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18169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 txBox="1">
            <a:spLocks/>
          </p:cNvSpPr>
          <p:nvPr/>
        </p:nvSpPr>
        <p:spPr>
          <a:xfrm>
            <a:off x="161180" y="1484784"/>
            <a:ext cx="8712968" cy="4094584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700"/>
              </a:spcBef>
              <a:buClr>
                <a:schemeClr val="accent2"/>
              </a:buClr>
              <a:buSzPct val="85000"/>
              <a:buFont typeface="Wingdings 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85000"/>
              <a:buFont typeface="Wingdings 2"/>
              <a:buChar char="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500"/>
              </a:spcBef>
              <a:buClr>
                <a:schemeClr val="accent3"/>
              </a:buClr>
              <a:buSzPct val="85000"/>
              <a:buFont typeface="Wingdings 2"/>
              <a:buChar char="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44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33051" y="629072"/>
            <a:ext cx="8496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b="1" dirty="0" smtClean="0"/>
              <a:t>Испарение зависит от</a:t>
            </a:r>
            <a:endParaRPr lang="ru-RU" sz="6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4547" t="42937" r="13945" b="18672"/>
          <a:stretch>
            <a:fillRect/>
          </a:stretch>
        </p:blipFill>
        <p:spPr bwMode="auto">
          <a:xfrm>
            <a:off x="0" y="2132856"/>
            <a:ext cx="9086815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3949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33051" y="629072"/>
            <a:ext cx="8496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b="1" dirty="0" smtClean="0"/>
              <a:t>Испарение зависит от</a:t>
            </a:r>
            <a:endParaRPr lang="ru-RU" sz="6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6170" t="39000" r="15052" b="18672"/>
          <a:stretch>
            <a:fillRect/>
          </a:stretch>
        </p:blipFill>
        <p:spPr bwMode="auto">
          <a:xfrm>
            <a:off x="1547664" y="1988840"/>
            <a:ext cx="5904656" cy="4882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3949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33051" y="629072"/>
            <a:ext cx="8496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b="1" dirty="0" smtClean="0"/>
              <a:t>Испарение зависит от</a:t>
            </a:r>
            <a:endParaRPr lang="ru-RU" sz="6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62257" t="39000" r="13945" b="19657"/>
          <a:stretch>
            <a:fillRect/>
          </a:stretch>
        </p:blipFill>
        <p:spPr bwMode="auto">
          <a:xfrm>
            <a:off x="4067944" y="2249488"/>
            <a:ext cx="471823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45019" t="48031" r="41145" b="19485"/>
          <a:stretch>
            <a:fillRect/>
          </a:stretch>
        </p:blipFill>
        <p:spPr bwMode="auto">
          <a:xfrm>
            <a:off x="755576" y="3068960"/>
            <a:ext cx="2870485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3949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1207</TotalTime>
  <Words>160</Words>
  <Application>Microsoft Office PowerPoint</Application>
  <PresentationFormat>Экран (4:3)</PresentationFormat>
  <Paragraphs>129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ИЗМЕНЕНИЕ АГРЕГАТНЫХ СОСТОЯНИЙ ВЕЩЕСТВА</vt:lpstr>
      <vt:lpstr>ПАРООБРАЗОВАНИЕ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НАСЫЩЕННЫЙ ПАР</vt:lpstr>
      <vt:lpstr>Слайд 17</vt:lpstr>
      <vt:lpstr>Слайд 18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ТЕПЛОВЫЕ ЯВЛЕНИЯ</dc:title>
  <dc:creator>физика</dc:creator>
  <cp:lastModifiedBy>школа 966</cp:lastModifiedBy>
  <cp:revision>63</cp:revision>
  <dcterms:created xsi:type="dcterms:W3CDTF">2013-07-03T11:48:25Z</dcterms:created>
  <dcterms:modified xsi:type="dcterms:W3CDTF">2014-01-14T14:23:06Z</dcterms:modified>
</cp:coreProperties>
</file>