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sldIdLst>
    <p:sldId id="256" r:id="rId2"/>
    <p:sldId id="257" r:id="rId3"/>
    <p:sldId id="258" r:id="rId4"/>
    <p:sldId id="259" r:id="rId5"/>
    <p:sldId id="273" r:id="rId6"/>
    <p:sldId id="260" r:id="rId7"/>
    <p:sldId id="270" r:id="rId8"/>
    <p:sldId id="261" r:id="rId9"/>
    <p:sldId id="262" r:id="rId10"/>
    <p:sldId id="263" r:id="rId11"/>
    <p:sldId id="264" r:id="rId12"/>
    <p:sldId id="265" r:id="rId13"/>
    <p:sldId id="266" r:id="rId14"/>
    <p:sldId id="274" r:id="rId15"/>
    <p:sldId id="267" r:id="rId16"/>
    <p:sldId id="277" r:id="rId17"/>
    <p:sldId id="276" r:id="rId18"/>
    <p:sldId id="275" r:id="rId19"/>
    <p:sldId id="268" r:id="rId20"/>
    <p:sldId id="269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382AA2"/>
    <a:srgbClr val="0000FF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>
    <p:strips dir="r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Щелчок правит 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fld id="{963FD021-8B2E-484B-90D5-8C51B92FB91E}" type="datetimeFigureOut">
              <a:rPr lang="ru-RU" smtClean="0"/>
              <a:pPr/>
              <a:t>22.10.2013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endParaRPr lang="ru-RU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fld id="{7EE850F6-47B0-4C9A-96F0-9B2B2218C7C3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ransition spd="med">
    <p:strips dir="ru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3" Type="http://schemas.openxmlformats.org/officeDocument/2006/relationships/image" Target="../media/image26.png"/><Relationship Id="rId7" Type="http://schemas.openxmlformats.org/officeDocument/2006/relationships/slide" Target="slide17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5.gi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slide" Target="slide7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slide" Target="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3" name="WordArt 1"/>
          <p:cNvSpPr>
            <a:spLocks noChangeArrowheads="1" noChangeShapeType="1" noTextEdit="1"/>
          </p:cNvSpPr>
          <p:nvPr/>
        </p:nvSpPr>
        <p:spPr bwMode="auto">
          <a:xfrm>
            <a:off x="571472" y="2000240"/>
            <a:ext cx="7643866" cy="221457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Monotype Corsiva"/>
              </a:rPr>
              <a:t>ДИФРАКЦИЯ СВЕТА</a:t>
            </a:r>
            <a:endParaRPr lang="ru-RU" sz="3600" b="1" kern="10" spc="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Monotype Corsiva"/>
            </a:endParaRPr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5" name="WordArt 3"/>
          <p:cNvSpPr>
            <a:spLocks noChangeArrowheads="1" noChangeShapeType="1" noTextEdit="1"/>
          </p:cNvSpPr>
          <p:nvPr/>
        </p:nvSpPr>
        <p:spPr bwMode="auto">
          <a:xfrm>
            <a:off x="3929058" y="4500570"/>
            <a:ext cx="4643470" cy="8858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i="1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DE9D9"/>
                </a:solidFill>
                <a:effectLst>
                  <a:prstShdw prst="shdw13" dist="53882" dir="13500000">
                    <a:srgbClr val="B2B2B2">
                      <a:alpha val="50000"/>
                    </a:srgbClr>
                  </a:prstShdw>
                </a:effectLst>
              </a:rPr>
              <a:t>УРОК ФИЗИКИ  -  ИЗУЧЕНИЕ НОВОГО МАТЕРИАЛА,  С ИСПОЛЬЗОВАНИЕМ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DE9D9"/>
                </a:solidFill>
                <a:effectLst>
                  <a:prstShdw prst="shdw13" dist="53882" dir="13500000">
                    <a:srgbClr val="B2B2B2">
                      <a:alpha val="50000"/>
                    </a:srgbClr>
                  </a:prstShdw>
                </a:effectLst>
              </a:rPr>
              <a:t>ИНФОРМАЦИОННО-КОММУНИКАЦИОННЫХ</a:t>
            </a:r>
          </a:p>
          <a:p>
            <a:pPr algn="ctr" rtl="0"/>
            <a:r>
              <a:rPr lang="ru-RU" sz="2000" i="1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DE9D9"/>
                </a:solidFill>
                <a:effectLst>
                  <a:prstShdw prst="shdw13" dist="53882" dir="13500000">
                    <a:srgbClr val="B2B2B2">
                      <a:alpha val="50000"/>
                    </a:srgbClr>
                  </a:prstShdw>
                </a:effectLst>
              </a:rPr>
              <a:t>ТЕХНОЛОГИЙ</a:t>
            </a:r>
            <a:endParaRPr lang="ru-RU" sz="2000" i="1" kern="10" spc="0" dirty="0">
              <a:ln w="9525">
                <a:solidFill>
                  <a:srgbClr val="974706"/>
                </a:solidFill>
                <a:round/>
                <a:headEnd/>
                <a:tailEnd/>
              </a:ln>
              <a:solidFill>
                <a:srgbClr val="FDE9D9"/>
              </a:solidFill>
              <a:effectLst>
                <a:prstShdw prst="shdw13" dist="53882" dir="13500000">
                  <a:srgbClr val="B2B2B2">
                    <a:alpha val="50000"/>
                  </a:srgbClr>
                </a:prstShdw>
              </a:effectLst>
            </a:endParaRPr>
          </a:p>
        </p:txBody>
      </p:sp>
      <p:sp>
        <p:nvSpPr>
          <p:cNvPr id="13318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3317" name="WordArt 5"/>
          <p:cNvSpPr>
            <a:spLocks noChangeArrowheads="1" noChangeShapeType="1" noTextEdit="1"/>
          </p:cNvSpPr>
          <p:nvPr/>
        </p:nvSpPr>
        <p:spPr bwMode="auto">
          <a:xfrm>
            <a:off x="5786446" y="5643578"/>
            <a:ext cx="3162300" cy="3619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DE9D9"/>
                </a:solidFill>
                <a:effectLst>
                  <a:outerShdw dist="107763" dir="135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ПРЕПОДАВАТЕЛЬ:</a:t>
            </a:r>
          </a:p>
          <a:p>
            <a:pPr algn="ctr" rtl="0"/>
            <a:r>
              <a:rPr lang="ru-RU" sz="1200" kern="10" spc="0" dirty="0" smtClean="0">
                <a:ln w="9525">
                  <a:solidFill>
                    <a:srgbClr val="974706"/>
                  </a:solidFill>
                  <a:round/>
                  <a:headEnd/>
                  <a:tailEnd/>
                </a:ln>
                <a:solidFill>
                  <a:srgbClr val="FDE9D9"/>
                </a:solidFill>
                <a:effectLst>
                  <a:outerShdw dist="107763" dir="13500000" algn="ctr" rotWithShape="0">
                    <a:srgbClr val="B2B2B2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 КУРНОСОВА СВЕТЛАНА АЛЕКСАНДРОВНА</a:t>
            </a:r>
            <a:endParaRPr lang="ru-RU" sz="1200" kern="10" spc="0" dirty="0">
              <a:ln w="9525">
                <a:solidFill>
                  <a:srgbClr val="974706"/>
                </a:solidFill>
                <a:round/>
                <a:headEnd/>
                <a:tailEnd/>
              </a:ln>
              <a:solidFill>
                <a:srgbClr val="FDE9D9"/>
              </a:solidFill>
              <a:effectLst>
                <a:outerShdw dist="107763" dir="13500000" algn="ctr" rotWithShape="0">
                  <a:srgbClr val="B2B2B2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857760"/>
            <a:ext cx="2286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4" descr="03609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285728"/>
            <a:ext cx="1543054" cy="191648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3313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1" dur="20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3" grpId="0"/>
      <p:bldP spid="13315" grpId="0"/>
      <p:bldP spid="1331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1505" name="WordArt 1"/>
          <p:cNvSpPr>
            <a:spLocks noChangeArrowheads="1" noChangeShapeType="1" noTextEdit="1"/>
          </p:cNvSpPr>
          <p:nvPr/>
        </p:nvSpPr>
        <p:spPr bwMode="auto">
          <a:xfrm>
            <a:off x="857224" y="0"/>
            <a:ext cx="7429552" cy="14287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Дифракция - явление распространения</a:t>
            </a:r>
          </a:p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 света в среде с резкими </a:t>
            </a:r>
          </a:p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неоднородностями (вблизи границ прозрачных</a:t>
            </a:r>
          </a:p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 и непрозрачных тел, </a:t>
            </a:r>
          </a:p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сквозь малые отверстия).</a:t>
            </a:r>
            <a:endParaRPr lang="ru-RU" sz="12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ABF8F"/>
              </a:solidFill>
              <a:effectLst/>
              <a:latin typeface="Arial Black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0" y="153352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895725" algn="l"/>
              </a:tabLst>
            </a:pP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285720" y="2143116"/>
            <a:ext cx="4924420" cy="928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ПРИНЦИП ГЮЙГЕНСА-ФРЕНЕЛЯ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2910" y="3571876"/>
            <a:ext cx="4572000" cy="24622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200" dirty="0" smtClean="0">
                <a:solidFill>
                  <a:srgbClr val="7030A0"/>
                </a:solidFill>
              </a:rPr>
              <a:t>Дифракционная картина является 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результатом интерференции вторичных  световых волн, возникающих в каждой</a:t>
            </a:r>
          </a:p>
          <a:p>
            <a:r>
              <a:rPr lang="ru-RU" sz="2200" dirty="0" smtClean="0">
                <a:solidFill>
                  <a:srgbClr val="7030A0"/>
                </a:solidFill>
              </a:rPr>
              <a:t> точке поверхности, достигнутой к какому-либо моменту данной световой волной.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10" name="Picture 4" descr="Принцип Г Ф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357818" y="1500174"/>
            <a:ext cx="3500462" cy="2552700"/>
          </a:xfrm>
          <a:prstGeom prst="rect">
            <a:avLst/>
          </a:prstGeom>
          <a:noFill/>
          <a:ln w="76200" cmpd="tri">
            <a:solidFill>
              <a:schemeClr val="hlink"/>
            </a:solidFill>
          </a:ln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4071918"/>
            <a:ext cx="278608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5" grpId="0"/>
      <p:bldP spid="1026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WordArt 4"/>
          <p:cNvSpPr>
            <a:spLocks noChangeArrowheads="1" noChangeShapeType="1" noTextEdit="1"/>
          </p:cNvSpPr>
          <p:nvPr/>
        </p:nvSpPr>
        <p:spPr bwMode="auto">
          <a:xfrm>
            <a:off x="500034" y="428604"/>
            <a:ext cx="7715304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2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E36C0A"/>
                </a:solidFill>
                <a:effectLst/>
                <a:latin typeface="Arial Black"/>
              </a:rPr>
              <a:t>Условие наблюдения дифракции:</a:t>
            </a:r>
            <a:endParaRPr lang="ru-RU" sz="12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E36C0A"/>
              </a:solidFill>
              <a:effectLst/>
              <a:latin typeface="Arial Black"/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00364" y="1928802"/>
            <a:ext cx="2353026" cy="1928825"/>
          </a:xfrm>
          <a:prstGeom prst="rect">
            <a:avLst/>
          </a:prstGeom>
          <a:noFill/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3335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 rot="10800000" flipV="1">
            <a:off x="1142976" y="4071942"/>
            <a:ext cx="68580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- длина волны;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D-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размер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препятствия;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l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-расстояние от препятствия до точки наблюдения результата дифракции (дифракционной картины)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12" name="Рисунок 11" descr="D:\414489\img1.gif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4214818"/>
            <a:ext cx="182968" cy="331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615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18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0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15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500034" y="285728"/>
            <a:ext cx="7643866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BottomRight">
                <a:rot lat="0" lon="21239999" rev="0"/>
              </a:camera>
              <a:lightRig rig="legacyHarsh3" dir="l"/>
            </a:scene3d>
            <a:sp3d extrusionH="430200" prstMaterial="legacyMatte">
              <a:extrusionClr>
                <a:srgbClr val="C0C0C0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18900000" scaled="1"/>
                </a:gradFill>
                <a:effectLst/>
                <a:latin typeface="Arial Black"/>
              </a:rPr>
              <a:t>Примеры дифракционных картин</a:t>
            </a:r>
          </a:p>
          <a:p>
            <a:pPr algn="ctr" rtl="0"/>
            <a:r>
              <a:rPr lang="ru-RU" sz="3600" kern="10" dirty="0" smtClean="0">
                <a:ln w="9525">
                  <a:round/>
                  <a:headEnd/>
                  <a:tailEnd/>
                </a:ln>
                <a:gradFill rotWithShape="0">
                  <a:gsLst>
                    <a:gs pos="0">
                      <a:srgbClr val="DCEBF5"/>
                    </a:gs>
                    <a:gs pos="8000">
                      <a:srgbClr val="83A7C3"/>
                    </a:gs>
                    <a:gs pos="13000">
                      <a:srgbClr val="768FB9"/>
                    </a:gs>
                    <a:gs pos="21001">
                      <a:srgbClr val="83A7C3"/>
                    </a:gs>
                    <a:gs pos="52000">
                      <a:srgbClr val="FFFFFF"/>
                    </a:gs>
                    <a:gs pos="56000">
                      <a:srgbClr val="9C6563"/>
                    </a:gs>
                    <a:gs pos="58000">
                      <a:srgbClr val="80302D"/>
                    </a:gs>
                    <a:gs pos="71001">
                      <a:srgbClr val="C0524E"/>
                    </a:gs>
                    <a:gs pos="94000">
                      <a:srgbClr val="EBDAD4"/>
                    </a:gs>
                    <a:gs pos="100000">
                      <a:srgbClr val="55261C"/>
                    </a:gs>
                  </a:gsLst>
                  <a:lin ang="18900000" scaled="1"/>
                </a:gradFill>
                <a:latin typeface="Arial Black"/>
              </a:rPr>
              <a:t>от различных препятствий</a:t>
            </a:r>
            <a:endParaRPr lang="ru-RU" sz="3600" kern="10" spc="0" dirty="0">
              <a:ln w="9525">
                <a:round/>
                <a:headEnd/>
                <a:tailEnd/>
              </a:ln>
              <a:gradFill rotWithShape="0">
                <a:gsLst>
                  <a:gs pos="0">
                    <a:srgbClr val="DCEBF5"/>
                  </a:gs>
                  <a:gs pos="8000">
                    <a:srgbClr val="83A7C3"/>
                  </a:gs>
                  <a:gs pos="13000">
                    <a:srgbClr val="768FB9"/>
                  </a:gs>
                  <a:gs pos="21001">
                    <a:srgbClr val="83A7C3"/>
                  </a:gs>
                  <a:gs pos="52000">
                    <a:srgbClr val="FFFFFF"/>
                  </a:gs>
                  <a:gs pos="56000">
                    <a:srgbClr val="9C6563"/>
                  </a:gs>
                  <a:gs pos="58000">
                    <a:srgbClr val="80302D"/>
                  </a:gs>
                  <a:gs pos="71001">
                    <a:srgbClr val="C0524E"/>
                  </a:gs>
                  <a:gs pos="94000">
                    <a:srgbClr val="EBDAD4"/>
                  </a:gs>
                  <a:gs pos="100000">
                    <a:srgbClr val="55261C"/>
                  </a:gs>
                </a:gsLst>
                <a:lin ang="18900000" scaled="1"/>
              </a:gradFill>
              <a:effectLst/>
              <a:latin typeface="Arial Black"/>
            </a:endParaRPr>
          </a:p>
        </p:txBody>
      </p:sp>
      <p:pic>
        <p:nvPicPr>
          <p:cNvPr id="3" name="Picture 4" descr="1fresne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500174"/>
            <a:ext cx="1714512" cy="1725866"/>
          </a:xfrm>
          <a:prstGeom prst="rect">
            <a:avLst/>
          </a:prstGeom>
          <a:noFill/>
          <a:ln w="76200" cmpd="tri">
            <a:solidFill>
              <a:schemeClr val="folHlink"/>
            </a:solidFill>
            <a:miter lim="800000"/>
            <a:headEnd/>
            <a:tailEnd/>
          </a:ln>
        </p:spPr>
      </p:pic>
      <p:pic>
        <p:nvPicPr>
          <p:cNvPr id="4" name="Picture 5" descr="diffract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64" y="2428868"/>
            <a:ext cx="2238375" cy="2219325"/>
          </a:xfrm>
          <a:prstGeom prst="rect">
            <a:avLst/>
          </a:prstGeom>
          <a:noFill/>
          <a:ln w="76200" cmpd="tri">
            <a:solidFill>
              <a:srgbClr val="00FFFF"/>
            </a:solidFill>
            <a:miter lim="800000"/>
            <a:headEnd/>
            <a:tailEnd/>
          </a:ln>
        </p:spPr>
      </p:pic>
      <p:pic>
        <p:nvPicPr>
          <p:cNvPr id="5" name="Picture 6" descr="2fresne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5715008" y="3500438"/>
            <a:ext cx="2897187" cy="2897187"/>
          </a:xfrm>
          <a:prstGeom prst="rect">
            <a:avLst/>
          </a:prstGeom>
          <a:noFill/>
          <a:ln w="76200" cmpd="tri">
            <a:solidFill>
              <a:schemeClr val="hlink"/>
            </a:solidFill>
          </a:ln>
        </p:spPr>
      </p:pic>
      <p:sp>
        <p:nvSpPr>
          <p:cNvPr id="1026" name="WordArt 2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214546" y="1500174"/>
            <a:ext cx="3306763" cy="6064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от круглого отверстия;</a:t>
            </a:r>
            <a:endParaRPr lang="ru-RU" sz="2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7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0" y="4000504"/>
            <a:ext cx="3306763" cy="604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от тонкой проволоки или щели;</a:t>
            </a:r>
            <a:endParaRPr lang="ru-RU" sz="2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  <p:sp>
        <p:nvSpPr>
          <p:cNvPr id="1028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2714612" y="5715016"/>
            <a:ext cx="3306763" cy="477838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 Black"/>
              </a:rPr>
              <a:t>от круглого экрана;</a:t>
            </a:r>
            <a:endParaRPr lang="ru-RU" sz="2000" kern="10" spc="0" dirty="0">
              <a:ln w="12700">
                <a:solidFill>
                  <a:srgbClr val="000000"/>
                </a:solidFill>
                <a:round/>
                <a:headEnd/>
                <a:tailE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7" grpId="0"/>
      <p:bldP spid="102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WordArt 8"/>
          <p:cNvSpPr>
            <a:spLocks noChangeArrowheads="1" noChangeShapeType="1" noTextEdit="1"/>
          </p:cNvSpPr>
          <p:nvPr/>
        </p:nvSpPr>
        <p:spPr bwMode="auto">
          <a:xfrm>
            <a:off x="2714580" y="1714488"/>
            <a:ext cx="6429420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ДИФРАКЦИОННАЯ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effectLst/>
                <a:latin typeface="Times New Roman"/>
                <a:cs typeface="Times New Roman"/>
              </a:rPr>
              <a:t> </a:t>
            </a:r>
            <a:r>
              <a:rPr lang="ru-RU" sz="18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/>
                <a:latin typeface="Times New Roman"/>
                <a:cs typeface="Times New Roman"/>
              </a:rPr>
              <a:t>РЕШЕТКА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1" name="WordArt 9"/>
          <p:cNvSpPr>
            <a:spLocks noChangeArrowheads="1" noChangeShapeType="1" noTextEdit="1"/>
          </p:cNvSpPr>
          <p:nvPr/>
        </p:nvSpPr>
        <p:spPr bwMode="auto">
          <a:xfrm>
            <a:off x="428596" y="3643314"/>
            <a:ext cx="2702096" cy="31853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i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82AA2"/>
                </a:solidFill>
                <a:latin typeface="Times New Roman"/>
                <a:cs typeface="Times New Roman"/>
              </a:rPr>
              <a:t>ПРОЗРАЧНЫЕ</a:t>
            </a:r>
            <a:endParaRPr lang="ru-RU" sz="1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82AA2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5143504" y="3643314"/>
            <a:ext cx="3143272" cy="35719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i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82AA2"/>
                </a:solidFill>
                <a:effectLst/>
                <a:latin typeface="Times New Roman"/>
                <a:cs typeface="Times New Roman"/>
              </a:rPr>
              <a:t>ОТРАЖАТЕЛЬНЫЕ</a:t>
            </a:r>
            <a:endParaRPr lang="ru-RU" sz="1000" i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382AA2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85720" y="2357430"/>
            <a:ext cx="86439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(</a:t>
            </a:r>
            <a:r>
              <a:rPr lang="ru-RU" sz="2400" dirty="0" smtClean="0"/>
              <a:t>СОВОКУПНОСТЬ БОЛЬШОГО ЧИСЛА РЕГУЛЯРНО РАСПОЛОЖЕННЫХ ЩЕЛЕЙ И ВЫСТУПОВ, НАНЕСЕННЫХ НА НЕКОТОРУЮ ПОВЕРХНОСТЬ)</a:t>
            </a:r>
            <a:endParaRPr lang="ru-RU" sz="2400" dirty="0"/>
          </a:p>
        </p:txBody>
      </p:sp>
      <p:sp>
        <p:nvSpPr>
          <p:cNvPr id="4106" name="Rectangle 10"/>
          <p:cNvSpPr>
            <a:spLocks noChangeArrowheads="1"/>
          </p:cNvSpPr>
          <p:nvPr/>
        </p:nvSpPr>
        <p:spPr bwMode="auto">
          <a:xfrm>
            <a:off x="0" y="123825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en-US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936682" y="5229682"/>
            <a:ext cx="24878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200" b="1" i="1" dirty="0" smtClean="0">
                <a:solidFill>
                  <a:prstClr val="black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0" y="904875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112" name="Rectangle 1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5000628" y="3929066"/>
            <a:ext cx="350046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Штрихи наносятся на зеркальную (металлическую) поверхность</a:t>
            </a:r>
            <a:endParaRPr lang="ru-RU" i="1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929066"/>
            <a:ext cx="328611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Штрихи наносятся на прозрачную (стеклянную) поверхность</a:t>
            </a:r>
            <a:endParaRPr lang="ru-RU" i="1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2643174" cy="2116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16"/>
          <p:cNvPicPr>
            <a:picLocks noChangeAspect="1" noChangeArrowheads="1"/>
          </p:cNvPicPr>
          <p:nvPr/>
        </p:nvPicPr>
        <p:blipFill>
          <a:blip r:embed="rId3" cstate="print">
            <a:lum bright="24000" contrast="6000"/>
          </a:blip>
          <a:srcRect/>
          <a:stretch>
            <a:fillRect/>
          </a:stretch>
        </p:blipFill>
        <p:spPr bwMode="auto">
          <a:xfrm>
            <a:off x="2571736" y="5000636"/>
            <a:ext cx="4148763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0" grpId="0"/>
      <p:bldP spid="3081" grpId="0"/>
      <p:bldP spid="3082" grpId="0"/>
      <p:bldP spid="11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8"/>
          <p:cNvSpPr>
            <a:spLocks noChangeArrowheads="1" noChangeShapeType="1" noTextEdit="1"/>
          </p:cNvSpPr>
          <p:nvPr/>
        </p:nvSpPr>
        <p:spPr bwMode="auto">
          <a:xfrm>
            <a:off x="1571604" y="285728"/>
            <a:ext cx="621510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ФОРМУЛА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latin typeface="Times New Roman"/>
                <a:cs typeface="Times New Roman"/>
              </a:rPr>
              <a:t>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ДИФРАКЦИОННОЙ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31849B"/>
                </a:solidFill>
                <a:latin typeface="Times New Roman"/>
                <a:cs typeface="Times New Roman"/>
              </a:rPr>
              <a:t> </a:t>
            </a:r>
            <a:r>
              <a:rPr lang="ru-RU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РЕШЕТКИ</a:t>
            </a:r>
            <a:endParaRPr lang="ru-RU" sz="18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/>
              <a:latin typeface="Times New Roman"/>
              <a:cs typeface="Times New Roman"/>
            </a:endParaRPr>
          </a:p>
        </p:txBody>
      </p:sp>
      <p:pic>
        <p:nvPicPr>
          <p:cNvPr id="4" name="Рисунок 3" descr="D:\414489\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929066"/>
            <a:ext cx="214314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214282" y="1571612"/>
            <a:ext cx="450059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период дифракционной решетки;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n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порядок максимума;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угол, под которым наблюдается </a:t>
            </a: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максимум дифракционной решетки;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- длина волны.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6" name="Picture 15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5720" y="2714620"/>
            <a:ext cx="190500" cy="447675"/>
          </a:xfrm>
          <a:prstGeom prst="rect">
            <a:avLst/>
          </a:prstGeom>
          <a:noFill/>
        </p:spPr>
      </p:pic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714348" y="928670"/>
            <a:ext cx="25717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0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dsinα</a:t>
            </a:r>
            <a:r>
              <a:rPr kumimoji="0" lang="en-US" sz="4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=n</a:t>
            </a:r>
            <a:endParaRPr kumimoji="0" lang="en-US" sz="4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" name="Рисунок 7" descr="D:\414489\img1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1142984"/>
            <a:ext cx="285752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00694" y="857232"/>
            <a:ext cx="3429000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4282" y="5143512"/>
            <a:ext cx="4864100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WordArt 5"/>
          <p:cNvSpPr>
            <a:spLocks noChangeArrowheads="1" noChangeShapeType="1" noTextEdit="1"/>
          </p:cNvSpPr>
          <p:nvPr/>
        </p:nvSpPr>
        <p:spPr bwMode="auto">
          <a:xfrm>
            <a:off x="928662" y="6357958"/>
            <a:ext cx="3724275" cy="2952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76923C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Разложение белого света в спектр</a:t>
            </a:r>
            <a:endParaRPr lang="ru-RU" sz="2000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rgbClr val="76923C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2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4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614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WordArt 2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071538" y="357166"/>
            <a:ext cx="6629422" cy="8381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 на дифракцию света</a:t>
            </a:r>
            <a:endParaRPr lang="ru-RU" sz="3600" b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WordArt 3"/>
          <p:cNvSpPr>
            <a:spLocks noChangeArrowheads="1" noChangeShapeType="1" noTextEdit="1"/>
          </p:cNvSpPr>
          <p:nvPr/>
        </p:nvSpPr>
        <p:spPr bwMode="auto">
          <a:xfrm>
            <a:off x="3143240" y="1714488"/>
            <a:ext cx="5572164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1. На поверхности лазерного диска </a:t>
            </a:r>
          </a:p>
          <a:p>
            <a:pPr algn="ctr" rtl="0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видны цветные полоски.</a:t>
            </a:r>
          </a:p>
          <a:p>
            <a:pPr algn="ctr" rtl="0"/>
            <a:r>
              <a:rPr lang="ru-RU" sz="2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Почему? </a:t>
            </a:r>
            <a:endParaRPr lang="ru-RU" sz="2800" b="1" i="1" kern="10" spc="0" dirty="0" smtClean="0">
              <a:ln w="9525">
                <a:noFill/>
                <a:round/>
                <a:headEnd/>
                <a:tailEnd/>
              </a:ln>
              <a:solidFill>
                <a:srgbClr val="C0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6286512" y="6286521"/>
            <a:ext cx="1571636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3" action="ppaction://hlinksldjump"/>
              </a:rPr>
              <a:t>Помощь</a:t>
            </a:r>
            <a:endParaRPr lang="ru-RU" sz="2000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3" descr="AMCONF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142976" y="1500174"/>
            <a:ext cx="787400" cy="1693863"/>
          </a:xfrm>
          <a:prstGeom prst="rect">
            <a:avLst/>
          </a:prstGeom>
          <a:noFill/>
        </p:spPr>
      </p:pic>
      <p:sp>
        <p:nvSpPr>
          <p:cNvPr id="7" name="WordArt 3"/>
          <p:cNvSpPr>
            <a:spLocks noChangeArrowheads="1" noChangeShapeType="1" noTextEdit="1"/>
          </p:cNvSpPr>
          <p:nvPr/>
        </p:nvSpPr>
        <p:spPr bwMode="auto">
          <a:xfrm>
            <a:off x="1071538" y="3857628"/>
            <a:ext cx="5572164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2. Подумайте как можно быстро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изготовить дифракционную решетку. 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C0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Почему такая решетка считаться будет «грубой»?</a:t>
            </a: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2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223938" y="509566"/>
            <a:ext cx="6629422" cy="8381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Ответы на задачи</a:t>
            </a:r>
            <a:endParaRPr lang="ru-RU" sz="3600" b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714348" y="1357298"/>
            <a:ext cx="7772400" cy="136245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1.</a:t>
            </a:r>
            <a:r>
              <a:rPr kumimoji="0" 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 </a:t>
            </a:r>
            <a:r>
              <a:rPr kumimoji="0" lang="ru-RU" sz="2200" b="0" i="0" u="none" strike="noStrike" kern="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n-lt"/>
                <a:ea typeface="+mj-ea"/>
                <a:cs typeface="+mj-cs"/>
              </a:rPr>
              <a:t>Поверхность лазерного диска состоит из ячеек, которые играют роль щелей дифракционной решетки. Цветные полосы – это дифракционная картина.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714348" y="3143248"/>
            <a:ext cx="7786742" cy="1714512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kern="0" dirty="0" smtClean="0">
                <a:solidFill>
                  <a:srgbClr val="C00000"/>
                </a:solidFill>
                <a:ea typeface="+mj-ea"/>
                <a:cs typeface="+mj-cs"/>
              </a:rPr>
              <a:t>2. </a:t>
            </a:r>
            <a:r>
              <a:rPr lang="ru-RU" sz="2200" kern="0" dirty="0" smtClean="0">
                <a:solidFill>
                  <a:srgbClr val="C00000"/>
                </a:solidFill>
                <a:ea typeface="+mj-ea"/>
                <a:cs typeface="+mj-cs"/>
              </a:rPr>
              <a:t>Если посмотреть сквозь ресницы глаз на яркий свет, то можно наблюдать спектр. Ресницы глаз можно считать «грубой» дифракционной решеткой, так как расстояние между ресничками глаза достаточно большое.</a:t>
            </a:r>
            <a:endParaRPr kumimoji="0" lang="ru-RU" sz="2200" b="0" i="0" u="none" strike="noStrike" kern="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5" name="Выгнутая вправо стрелка 4">
            <a:hlinkClick r:id="rId3" action="ppaction://hlinksldjump"/>
          </p:cNvPr>
          <p:cNvSpPr/>
          <p:nvPr/>
        </p:nvSpPr>
        <p:spPr bwMode="auto">
          <a:xfrm>
            <a:off x="714348" y="5715016"/>
            <a:ext cx="571504" cy="571504"/>
          </a:xfrm>
          <a:prstGeom prst="curvedLeftArrow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3" descr="AMIDEA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72396" y="4214818"/>
            <a:ext cx="803275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785786" y="1857364"/>
            <a:ext cx="7643866" cy="242889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82AA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1. НА ДИФРАКЦИОННУЮ РЕШЕТКУ, 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82AA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ИМЕЮЩУЮ 500 ШТРИХОВ НА КАЖДОМ МИЛЛИМЕТРЕ,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82AA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ПАДАЕТ СВЕТ С ДЛИНОЙ ВОЛНЫ450 НМ.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82AA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ОПРЕДЕЛИТЕ НАИБОЛЬШИЙ ПОРЯДОК МАКСИМУМА, </a:t>
            </a:r>
          </a:p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82AA2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КОТОРЫЙ ДАЕТ ЭТА РЕШЕТКА.</a:t>
            </a:r>
            <a:endParaRPr lang="ru-RU" sz="2800" b="1" i="1" kern="10" spc="0" dirty="0">
              <a:ln w="9525">
                <a:noFill/>
                <a:round/>
                <a:headEnd/>
                <a:tailEnd/>
              </a:ln>
              <a:solidFill>
                <a:srgbClr val="382AA2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4" name="WordArt 2" descr="Водяные капли"/>
          <p:cNvSpPr>
            <a:spLocks noChangeArrowheads="1" noChangeShapeType="1" noTextEdit="1"/>
          </p:cNvSpPr>
          <p:nvPr/>
        </p:nvSpPr>
        <p:spPr bwMode="auto">
          <a:xfrm>
            <a:off x="1223938" y="509566"/>
            <a:ext cx="6629422" cy="838187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b="1" kern="10" dirty="0" smtClean="0">
                <a:ln w="9525">
                  <a:solidFill>
                    <a:srgbClr val="17365D"/>
                  </a:solidFill>
                  <a:round/>
                  <a:headEnd/>
                  <a:tailEnd/>
                </a:ln>
                <a:blipFill dpi="0" rotWithShape="0">
                  <a:blip r:embed="rId2"/>
                  <a:srcRect/>
                  <a:tile tx="0" ty="0" sx="100000" sy="100000" flip="none" algn="tl"/>
                </a:blip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Задачи на дифракцию света</a:t>
            </a:r>
            <a:endParaRPr lang="ru-RU" sz="3600" b="1" kern="10" spc="0" dirty="0">
              <a:ln w="9525">
                <a:solidFill>
                  <a:srgbClr val="17365D"/>
                </a:solidFill>
                <a:round/>
                <a:headEnd/>
                <a:tailEnd/>
              </a:ln>
              <a:blipFill dpi="0" rotWithShape="0">
                <a:blip r:embed="rId2"/>
                <a:srcRect/>
                <a:tile tx="0" ty="0" sx="100000" sy="100000" flip="none" algn="tl"/>
              </a:blip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5786454"/>
            <a:ext cx="14360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kern="1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cs typeface="Times New Roman"/>
                <a:hlinkClick r:id="rId3" action="ppaction://hlinksldjump"/>
              </a:rPr>
              <a:t>Помощь</a:t>
            </a:r>
            <a:endParaRPr lang="ru-RU" kern="1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cs typeface="Times New Roman"/>
            </a:endParaRPr>
          </a:p>
        </p:txBody>
      </p:sp>
      <p:pic>
        <p:nvPicPr>
          <p:cNvPr id="6" name="Picture 13" descr="AMCONFU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071538" y="4214818"/>
            <a:ext cx="787400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WordArt 14"/>
          <p:cNvSpPr>
            <a:spLocks noChangeArrowheads="1" noChangeShapeType="1" noTextEdit="1"/>
          </p:cNvSpPr>
          <p:nvPr/>
        </p:nvSpPr>
        <p:spPr bwMode="auto">
          <a:xfrm>
            <a:off x="1785918" y="-142900"/>
            <a:ext cx="5000660" cy="1643074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rtl="0"/>
            <a:r>
              <a:rPr lang="ru-RU" sz="3600" kern="10" spc="0" dirty="0" smtClean="0">
                <a:ln w="9525">
                  <a:round/>
                  <a:headEnd/>
                  <a:tailEnd/>
                </a:ln>
                <a:solidFill>
                  <a:srgbClr val="00B0F0"/>
                </a:solidFill>
                <a:effectLst/>
                <a:latin typeface="Times New Roman"/>
                <a:cs typeface="Times New Roman"/>
              </a:rPr>
              <a:t>Решение задач</a:t>
            </a:r>
            <a:endParaRPr lang="ru-RU" sz="3600" kern="10" spc="0" dirty="0">
              <a:ln w="9525">
                <a:round/>
                <a:headEnd/>
                <a:tailEnd/>
              </a:ln>
              <a:solidFill>
                <a:srgbClr val="00B0F0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530352" y="2704664"/>
            <a:ext cx="7899300" cy="393904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2.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Дано      СИ                                Решение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d=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мм=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м            Максимальный порядок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можно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найти взяв максимальный угол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=450нм=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45*10</a:t>
            </a:r>
            <a:r>
              <a:rPr kumimoji="0" lang="ru-RU" sz="3200" b="1" i="0" u="none" strike="noStrike" kern="0" cap="none" spc="0" normalizeH="0" baseline="30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-8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м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при прохождении через щели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- ?                     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решетки т.е.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α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=90</a:t>
            </a:r>
            <a:r>
              <a:rPr kumimoji="0" lang="ru-RU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0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30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dsinα= </a:t>
            </a:r>
            <a:r>
              <a:rPr kumimoji="0" lang="ru-RU" sz="32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;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         ;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                        =4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</a:t>
            </a:r>
          </a:p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Ответ: </a:t>
            </a:r>
            <a:r>
              <a:rPr kumimoji="0" lang="ru-RU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</a:t>
            </a:r>
            <a:r>
              <a:rPr kumimoji="0" lang="en-US" sz="32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max</a:t>
            </a:r>
            <a:r>
              <a:rPr kumimoji="0" lang="ru-RU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ru-RU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382AA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=4  </a:t>
            </a:r>
            <a:endParaRPr kumimoji="0" lang="ru-RU" sz="3200" b="0" i="0" u="none" strike="noStrike" kern="0" cap="none" spc="0" normalizeH="0" baseline="0" noProof="0" dirty="0" smtClean="0">
              <a:ln>
                <a:noFill/>
              </a:ln>
              <a:solidFill>
                <a:srgbClr val="382AA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28" y="3286124"/>
            <a:ext cx="357190" cy="518502"/>
          </a:xfrm>
          <a:prstGeom prst="rect">
            <a:avLst/>
          </a:prstGeom>
          <a:noFill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57422" y="3286124"/>
            <a:ext cx="596352" cy="571504"/>
          </a:xfrm>
          <a:prstGeom prst="rect">
            <a:avLst/>
          </a:prstGeom>
          <a:noFill/>
        </p:spPr>
      </p:pic>
      <p:pic>
        <p:nvPicPr>
          <p:cNvPr id="7" name="Рисунок 6" descr="D:\414489\img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4071942"/>
            <a:ext cx="21431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0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29454" y="4572008"/>
            <a:ext cx="642942" cy="629547"/>
          </a:xfrm>
          <a:prstGeom prst="rect">
            <a:avLst/>
          </a:prstGeom>
          <a:noFill/>
        </p:spPr>
      </p:pic>
      <p:pic>
        <p:nvPicPr>
          <p:cNvPr id="9" name="Picture 12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7752" y="5214950"/>
            <a:ext cx="1571636" cy="603509"/>
          </a:xfrm>
          <a:prstGeom prst="rect">
            <a:avLst/>
          </a:prstGeom>
          <a:noFill/>
        </p:spPr>
      </p:pic>
      <p:pic>
        <p:nvPicPr>
          <p:cNvPr id="10" name="Рисунок 9" descr="D:\414489\img1.gif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57884" y="4786322"/>
            <a:ext cx="214313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Выгнутая вправо стрелка 10">
            <a:hlinkClick r:id="rId7" action="ppaction://hlinksldjump"/>
          </p:cNvPr>
          <p:cNvSpPr/>
          <p:nvPr/>
        </p:nvSpPr>
        <p:spPr bwMode="auto">
          <a:xfrm>
            <a:off x="1000100" y="5929330"/>
            <a:ext cx="500066" cy="571504"/>
          </a:xfrm>
          <a:prstGeom prst="curvedLeftArrow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3" descr="AMIDE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143900" y="1857364"/>
            <a:ext cx="803275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1076324" y="723900"/>
            <a:ext cx="6353195" cy="56196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ДОМАШНЕЕ ЗАДАНИЕ</a:t>
            </a:r>
            <a:endParaRPr lang="ru-RU" sz="2800" b="1" i="1" kern="10" spc="0" dirty="0">
              <a:ln w="9525">
                <a:noFill/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14282" y="2071679"/>
            <a:ext cx="200026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</a:pPr>
            <a:r>
              <a:rPr kumimoji="0" 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lgerian" pitchFamily="82" charset="0"/>
                <a:ea typeface="Calibri" pitchFamily="34" charset="0"/>
                <a:cs typeface="Times New Roman" pitchFamily="18" charset="0"/>
              </a:rPr>
              <a:t>§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48 - 50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786058"/>
            <a:ext cx="8429684" cy="3083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  <a:buFont typeface="Wingdings" pitchFamily="2" charset="2"/>
              <a:buChar char="§"/>
            </a:pPr>
            <a:r>
              <a:rPr lang="ru-RU" sz="2400" b="1" dirty="0" smtClean="0"/>
              <a:t> Экспериментальные задачи: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ru-RU" sz="2400" b="1" dirty="0" smtClean="0"/>
              <a:t>В куске картона сделайте иглой отверстие и посмотрите через него на раскалённую нить электрической лампы. Что вы видите? Объясните.</a:t>
            </a:r>
          </a:p>
          <a:p>
            <a:pPr marL="990600" lvl="1" indent="-533400">
              <a:lnSpc>
                <a:spcPct val="90000"/>
              </a:lnSpc>
              <a:buFontTx/>
              <a:buAutoNum type="arabicParenR"/>
            </a:pPr>
            <a:r>
              <a:rPr lang="ru-RU" sz="2400" b="1" dirty="0" smtClean="0"/>
              <a:t>Посмотрите на нить электрической лампы через птичье перо, батистовый платок или капроновую ткань. Что вы наблюдаете? Объясните.</a:t>
            </a:r>
            <a:endParaRPr lang="ru-RU" sz="2400" b="1" dirty="0"/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/>
      <p:bldP spid="307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4337" name="WordArt 1"/>
          <p:cNvSpPr>
            <a:spLocks noChangeArrowheads="1" noChangeShapeType="1" noTextEdit="1"/>
          </p:cNvSpPr>
          <p:nvPr/>
        </p:nvSpPr>
        <p:spPr bwMode="auto">
          <a:xfrm>
            <a:off x="2500298" y="642918"/>
            <a:ext cx="3857652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38953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ПЛАН УРОКА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38953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4340" name="Rectangle 4"/>
          <p:cNvSpPr>
            <a:spLocks noChangeArrowheads="1"/>
          </p:cNvSpPr>
          <p:nvPr/>
        </p:nvSpPr>
        <p:spPr bwMode="auto">
          <a:xfrm>
            <a:off x="1142976" y="1500175"/>
            <a:ext cx="7072362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Дифракция механических волн.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Дифракция света: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а) Опыт Юнга;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б) Принцип Гюйгенса-Френеля;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в) Условия наблюдения дифракции света.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 Применение дифракции света.</a:t>
            </a:r>
            <a:endParaRPr kumimoji="0" lang="ru-RU" sz="32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Calibri" pitchFamily="34" charset="0"/>
                <a:cs typeface="Times New Roman" pitchFamily="18" charset="0"/>
              </a:rPr>
              <a:t>4. Дифракционная решетка.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Закрепление урока.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180975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3200" i="1" dirty="0" smtClean="0"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</a:t>
            </a:r>
            <a:r>
              <a:rPr kumimoji="0" lang="en-US" sz="3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Домашнее задание.  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7" grpId="0"/>
      <p:bldP spid="1434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WordArt 2"/>
          <p:cNvSpPr>
            <a:spLocks noChangeArrowheads="1" noChangeShapeType="1" noTextEdit="1"/>
          </p:cNvSpPr>
          <p:nvPr/>
        </p:nvSpPr>
        <p:spPr bwMode="auto">
          <a:xfrm>
            <a:off x="1000100" y="214290"/>
            <a:ext cx="3800475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i="1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974706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Итоги урока:</a:t>
            </a:r>
            <a:endParaRPr lang="ru-RU" sz="2800" b="1" i="1" kern="10" spc="0" dirty="0">
              <a:ln w="9525">
                <a:noFill/>
                <a:round/>
                <a:headEnd/>
                <a:tailEnd/>
              </a:ln>
              <a:solidFill>
                <a:srgbClr val="974706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1142984"/>
            <a:ext cx="728667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lnSpc>
                <a:spcPct val="90000"/>
              </a:lnSpc>
              <a:buAutoNum type="arabicPeriod"/>
            </a:pPr>
            <a:r>
              <a:rPr lang="ru-RU" sz="3200" b="1" i="1" dirty="0" smtClean="0">
                <a:latin typeface="Century Schoolbook" pitchFamily="18" charset="0"/>
              </a:rPr>
              <a:t>Дифракция механических волн.</a:t>
            </a:r>
          </a:p>
          <a:p>
            <a:pPr marL="514350" indent="-514350">
              <a:lnSpc>
                <a:spcPct val="90000"/>
              </a:lnSpc>
            </a:pPr>
            <a:endParaRPr lang="ru-RU" sz="3200" b="1" i="1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latin typeface="Century Schoolbook" pitchFamily="18" charset="0"/>
              </a:rPr>
              <a:t>2. Опыт Юнга.</a:t>
            </a:r>
          </a:p>
          <a:p>
            <a:pPr>
              <a:lnSpc>
                <a:spcPct val="90000"/>
              </a:lnSpc>
            </a:pPr>
            <a:endParaRPr lang="ru-RU" sz="3200" b="1" i="1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latin typeface="Century Schoolbook" pitchFamily="18" charset="0"/>
              </a:rPr>
              <a:t>3. Принцип Гюйгенса – Френеля.</a:t>
            </a:r>
          </a:p>
          <a:p>
            <a:pPr>
              <a:lnSpc>
                <a:spcPct val="90000"/>
              </a:lnSpc>
            </a:pPr>
            <a:endParaRPr lang="ru-RU" sz="3200" b="1" i="1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latin typeface="Century Schoolbook" pitchFamily="18" charset="0"/>
              </a:rPr>
              <a:t>4. Дифракция света.</a:t>
            </a:r>
          </a:p>
          <a:p>
            <a:pPr>
              <a:lnSpc>
                <a:spcPct val="90000"/>
              </a:lnSpc>
            </a:pPr>
            <a:endParaRPr lang="ru-RU" sz="3200" b="1" i="1" dirty="0" smtClean="0">
              <a:latin typeface="Century Schoolbook" pitchFamily="18" charset="0"/>
            </a:endParaRPr>
          </a:p>
          <a:p>
            <a:pPr>
              <a:lnSpc>
                <a:spcPct val="90000"/>
              </a:lnSpc>
            </a:pPr>
            <a:r>
              <a:rPr lang="ru-RU" sz="3200" b="1" i="1" dirty="0" smtClean="0">
                <a:latin typeface="Century Schoolbook" pitchFamily="18" charset="0"/>
              </a:rPr>
              <a:t>5. Дифракционная решетка.</a:t>
            </a:r>
            <a:endParaRPr lang="ru-RU" sz="3200" b="1" i="1" dirty="0">
              <a:latin typeface="Century Schoolbook" pitchFamily="18" charset="0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857224" y="1857364"/>
            <a:ext cx="7858148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 Изучить условия возникновения дифракции волн.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 Объяснить явление дифракции света, используя принцип Гюйгенса-Френеля.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3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3.Убедиться, что дифракция свойственна свету.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5362" name="WordArt 2"/>
          <p:cNvSpPr>
            <a:spLocks noChangeArrowheads="1" noChangeShapeType="1" noTextEdit="1"/>
          </p:cNvSpPr>
          <p:nvPr/>
        </p:nvSpPr>
        <p:spPr bwMode="auto">
          <a:xfrm>
            <a:off x="2357422" y="642918"/>
            <a:ext cx="4000528" cy="107157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38953"/>
                </a:solidFill>
                <a:effectLst>
                  <a:outerShdw dist="107763" dir="8100000" algn="ctr" rotWithShape="0">
                    <a:srgbClr val="868686">
                      <a:alpha val="50000"/>
                    </a:srgbClr>
                  </a:outerShdw>
                </a:effectLst>
                <a:latin typeface="Times New Roman"/>
                <a:cs typeface="Times New Roman"/>
              </a:rPr>
              <a:t>ЦЕЛЬ УРОКА</a:t>
            </a:r>
            <a:endParaRPr lang="ru-RU" sz="28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938953"/>
              </a:solidFill>
              <a:effectLst>
                <a:outerShdw dist="107763" dir="8100000" algn="ctr" rotWithShape="0">
                  <a:srgbClr val="868686">
                    <a:alpha val="5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15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1" grpId="0"/>
      <p:bldP spid="1536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09" name="WordArt 1"/>
          <p:cNvSpPr>
            <a:spLocks noChangeArrowheads="1" noChangeShapeType="1" noTextEdit="1"/>
          </p:cNvSpPr>
          <p:nvPr/>
        </p:nvSpPr>
        <p:spPr bwMode="auto">
          <a:xfrm>
            <a:off x="1357290" y="500042"/>
            <a:ext cx="6429420" cy="128588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ДИФРАКЦИЯ</a:t>
            </a:r>
          </a:p>
          <a:p>
            <a:pPr algn="ctr" rtl="0"/>
            <a:r>
              <a:rPr lang="ru-RU" sz="3600" b="1" kern="10" spc="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Comic Sans MS"/>
              </a:rPr>
              <a:t> МЕХАНИЧЕСКИХ ВОЛН</a:t>
            </a:r>
            <a:endParaRPr lang="ru-RU" sz="3600" b="1" kern="10" spc="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Comic Sans MS"/>
            </a:endParaRPr>
          </a:p>
        </p:txBody>
      </p:sp>
      <p:sp>
        <p:nvSpPr>
          <p:cNvPr id="17414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16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1" name="WordArt 13"/>
          <p:cNvSpPr>
            <a:spLocks noChangeArrowheads="1" noChangeShapeType="1" noTextEdit="1"/>
          </p:cNvSpPr>
          <p:nvPr/>
        </p:nvSpPr>
        <p:spPr bwMode="auto">
          <a:xfrm>
            <a:off x="4572000" y="3429000"/>
            <a:ext cx="4286280" cy="121444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 нарушение 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целостности фронта световой волны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из-за неоднородности среды</a:t>
            </a:r>
            <a:endParaRPr lang="ru-RU" sz="3600" b="1" kern="10" spc="0" dirty="0">
              <a:ln w="9525">
                <a:solidFill>
                  <a:srgbClr val="548DD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Comic Sans MS"/>
            </a:endParaRPr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6" name="Rectangle 1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5" name="WordArt 17"/>
          <p:cNvSpPr>
            <a:spLocks noChangeArrowheads="1" noChangeShapeType="1" noTextEdit="1"/>
          </p:cNvSpPr>
          <p:nvPr/>
        </p:nvSpPr>
        <p:spPr bwMode="auto">
          <a:xfrm>
            <a:off x="285720" y="3786190"/>
            <a:ext cx="3714776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нарушение закона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прямолинейного</a:t>
            </a:r>
          </a:p>
          <a:p>
            <a:pPr algn="ctr" rtl="0"/>
            <a:r>
              <a:rPr lang="ru-RU" sz="36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 распространения света.</a:t>
            </a:r>
            <a:endParaRPr lang="ru-RU" sz="3600" b="1" kern="10" spc="0" dirty="0">
              <a:ln w="9525">
                <a:solidFill>
                  <a:srgbClr val="548DD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Comic Sans MS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17427" name="WordArt 19"/>
          <p:cNvSpPr>
            <a:spLocks noChangeArrowheads="1" noChangeShapeType="1" noTextEdit="1"/>
          </p:cNvSpPr>
          <p:nvPr/>
        </p:nvSpPr>
        <p:spPr bwMode="auto">
          <a:xfrm>
            <a:off x="2786050" y="2000240"/>
            <a:ext cx="3495675" cy="495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800" b="1" kern="10" spc="0" dirty="0" smtClean="0">
                <a:ln w="9525">
                  <a:solidFill>
                    <a:srgbClr val="548DD4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/>
                <a:latin typeface="Comic Sans MS"/>
              </a:rPr>
              <a:t>ПРОЯВЛЯЕТСЯ КАК:</a:t>
            </a:r>
            <a:endParaRPr lang="ru-RU" sz="2800" b="1" kern="10" spc="0" dirty="0">
              <a:ln w="9525">
                <a:solidFill>
                  <a:srgbClr val="548DD4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FFFF00"/>
                  </a:gs>
                  <a:gs pos="100000">
                    <a:srgbClr val="FF9933"/>
                  </a:gs>
                </a:gsLst>
                <a:path path="rect">
                  <a:fillToRect l="50000" t="50000" r="50000" b="50000"/>
                </a:path>
              </a:gradFill>
              <a:effectLst/>
              <a:latin typeface="Comic Sans MS"/>
            </a:endParaRPr>
          </a:p>
        </p:txBody>
      </p:sp>
      <p:pic>
        <p:nvPicPr>
          <p:cNvPr id="22" name="Picture 4" descr="Возникновение дифракции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500694" y="5143512"/>
            <a:ext cx="2828944" cy="1285884"/>
          </a:xfrm>
          <a:prstGeom prst="rect">
            <a:avLst/>
          </a:prstGeom>
          <a:noFill/>
          <a:ln/>
        </p:spPr>
      </p:pic>
      <p:cxnSp>
        <p:nvCxnSpPr>
          <p:cNvPr id="17" name="Прямая со стрелкой 16"/>
          <p:cNvCxnSpPr/>
          <p:nvPr/>
        </p:nvCxnSpPr>
        <p:spPr bwMode="auto">
          <a:xfrm rot="10800000" flipV="1">
            <a:off x="2428860" y="2571744"/>
            <a:ext cx="1143008" cy="1000132"/>
          </a:xfrm>
          <a:prstGeom prst="straightConnector1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9" name="Прямая со стрелкой 18"/>
          <p:cNvCxnSpPr/>
          <p:nvPr/>
        </p:nvCxnSpPr>
        <p:spPr bwMode="auto">
          <a:xfrm>
            <a:off x="5143504" y="2571744"/>
            <a:ext cx="1143008" cy="857256"/>
          </a:xfrm>
          <a:prstGeom prst="straightConnector1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1742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1742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  <p:bldP spid="17421" grpId="0"/>
      <p:bldP spid="17425" grpId="0"/>
      <p:bldP spid="174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3143248"/>
            <a:ext cx="3759200" cy="332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500306"/>
            <a:ext cx="4102100" cy="283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285720" y="357166"/>
            <a:ext cx="8572528" cy="150019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Дифракции волн на поверхности воды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53882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dirty="0" smtClean="0">
                <a:solidFill>
                  <a:srgbClr val="7030A0"/>
                </a:solidFill>
              </a:rPr>
              <a:t>ЗАДАЧИ</a:t>
            </a:r>
            <a:endParaRPr lang="ru-RU" sz="4400" b="1" dirty="0">
              <a:solidFill>
                <a:srgbClr val="7030A0"/>
              </a:solidFill>
            </a:endParaRPr>
          </a:p>
        </p:txBody>
      </p:sp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857224" y="2357430"/>
            <a:ext cx="7072362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1.ПОЧЕМУ МОЖНО СЛЫШАТЬ СИГНАЛ АВТОМОБИЛЯ ЗА УГЛОМ ЗДАНИЯ, КОГДА САМОЙ МАШИНЫ НЕ ВИДНО?</a:t>
            </a:r>
            <a:r>
              <a:rPr kumimoji="0" lang="en-US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800" b="1" dirty="0">
              <a:solidFill>
                <a:schemeClr val="accent6">
                  <a:lumMod val="75000"/>
                </a:schemeClr>
              </a:solidFill>
              <a:latin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2. ПОЧЕМУ МЫ КРИЧИМ В ЛЕСУ, ЧТОБЫ НЕ ПОТЕРЯТЬ СВОИХ ДРУЗЕЙ?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9218" name="WordArt 2"/>
          <p:cNvSpPr>
            <a:spLocks noChangeArrowheads="1" noChangeShapeType="1" noTextEdit="1"/>
          </p:cNvSpPr>
          <p:nvPr/>
        </p:nvSpPr>
        <p:spPr bwMode="auto">
          <a:xfrm>
            <a:off x="7286644" y="6357958"/>
            <a:ext cx="1500198" cy="28575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2000" kern="10" spc="0" dirty="0" smtClean="0">
                <a:ln w="9525">
                  <a:solidFill>
                    <a:srgbClr val="622423"/>
                  </a:solidFill>
                  <a:round/>
                  <a:headEnd/>
                  <a:tailEnd/>
                </a:ln>
                <a:solidFill>
                  <a:srgbClr val="943634"/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/>
                <a:cs typeface="Times New Roman"/>
                <a:hlinkClick r:id="rId2" action="ppaction://hlinksldjump"/>
              </a:rPr>
              <a:t>Помощь</a:t>
            </a:r>
            <a:endParaRPr lang="ru-RU" sz="2000" kern="10" spc="0" dirty="0">
              <a:ln w="9525">
                <a:solidFill>
                  <a:srgbClr val="622423"/>
                </a:solidFill>
                <a:round/>
                <a:headEnd/>
                <a:tailEnd/>
              </a:ln>
              <a:solidFill>
                <a:srgbClr val="943634"/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Picture 14" descr="AMCONFU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7715272" y="785794"/>
            <a:ext cx="787400" cy="1693863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43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3108" y="642918"/>
            <a:ext cx="5629292" cy="1000132"/>
          </a:xfrm>
        </p:spPr>
        <p:txBody>
          <a:bodyPr/>
          <a:lstStyle/>
          <a:p>
            <a:r>
              <a:rPr lang="ru-RU" sz="5400" dirty="0" smtClean="0">
                <a:solidFill>
                  <a:srgbClr val="00B0F0"/>
                </a:solidFill>
                <a:latin typeface="Comic Sans MS" pitchFamily="66" charset="0"/>
              </a:rPr>
              <a:t>Ответы</a:t>
            </a:r>
            <a:endParaRPr lang="ru-RU" sz="5400" dirty="0">
              <a:solidFill>
                <a:srgbClr val="00B0F0"/>
              </a:solidFill>
              <a:latin typeface="Comic Sans MS" pitchFamily="66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1857356" y="2071678"/>
            <a:ext cx="5786478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00FF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Когда размеры препятствий малы, волны, огибая края препятствий, смыкаются за ними. Способность огибать препятствия обладают звуковые волны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rgbClr val="0000FF"/>
              </a:solidFill>
              <a:effectLst/>
              <a:latin typeface="Arial" pitchFamily="34" charset="0"/>
            </a:endParaRPr>
          </a:p>
        </p:txBody>
      </p:sp>
      <p:sp>
        <p:nvSpPr>
          <p:cNvPr id="5" name="Выгнутая вправо стрелка 4">
            <a:hlinkClick r:id="rId2" action="ppaction://hlinksldjump"/>
          </p:cNvPr>
          <p:cNvSpPr/>
          <p:nvPr/>
        </p:nvSpPr>
        <p:spPr bwMode="auto">
          <a:xfrm>
            <a:off x="928662" y="6000768"/>
            <a:ext cx="571504" cy="642942"/>
          </a:xfrm>
          <a:prstGeom prst="curvedLeftArrow">
            <a:avLst/>
          </a:prstGeom>
          <a:gradFill rotWithShape="0">
            <a:gsLst>
              <a:gs pos="0">
                <a:srgbClr val="A603AB"/>
              </a:gs>
              <a:gs pos="12000">
                <a:srgbClr val="E81766"/>
              </a:gs>
              <a:gs pos="27000">
                <a:srgbClr val="EE3F17"/>
              </a:gs>
              <a:gs pos="48000">
                <a:srgbClr val="FFFF00"/>
              </a:gs>
              <a:gs pos="64999">
                <a:srgbClr val="1A8D48"/>
              </a:gs>
              <a:gs pos="78999">
                <a:srgbClr val="0819FB"/>
              </a:gs>
              <a:gs pos="100000">
                <a:srgbClr val="A603AB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6" name="Picture 3" descr="AMIDE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5786" y="1285860"/>
            <a:ext cx="803275" cy="2438400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8" name="Rectangle 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0" y="500042"/>
            <a:ext cx="6500826" cy="150019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1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"Свет распространяется или рассеивается не только</a:t>
            </a:r>
          </a:p>
          <a:p>
            <a:pPr algn="ctr" rtl="0"/>
            <a:r>
              <a:rPr lang="ru-RU" sz="1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прямолинейно, отражением и преломлением,</a:t>
            </a:r>
          </a:p>
          <a:p>
            <a:pPr algn="ctr" rtl="0"/>
            <a:r>
              <a:rPr lang="ru-RU" sz="1000" b="1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ABF8F"/>
                </a:solidFill>
                <a:effectLst/>
                <a:latin typeface="Arial Black"/>
              </a:rPr>
              <a:t>но и также четвертям способом - дифракцией" (Ф.Гримальди 1665г.)</a:t>
            </a:r>
            <a:endParaRPr lang="ru-RU" sz="1000" b="1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ABF8F"/>
              </a:solidFill>
              <a:effectLst/>
              <a:latin typeface="Arial Black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57224" y="2928934"/>
            <a:ext cx="7429552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 Дифракционные явления были хорошо   известны еще во времена Ньютона.</a:t>
            </a:r>
          </a:p>
          <a:p>
            <a:pPr marL="609600" indent="-609600">
              <a:lnSpc>
                <a:spcPct val="80000"/>
              </a:lnSpc>
              <a:buFontTx/>
              <a:buNone/>
            </a:pPr>
            <a:r>
              <a:rPr lang="ru-RU" sz="2800" b="1" dirty="0" smtClean="0"/>
              <a:t>             Первое качественное объяснение явления дифракции на основе волновых представлений было дано английским ученым Т. Юнгом. </a:t>
            </a:r>
            <a:endParaRPr lang="ru-RU" sz="2800" b="1" dirty="0"/>
          </a:p>
        </p:txBody>
      </p:sp>
      <p:sp>
        <p:nvSpPr>
          <p:cNvPr id="20490" name="Rectangle 10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93594" y="285728"/>
            <a:ext cx="2550406" cy="1928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8243918" cy="771508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ru-RU" sz="3200" dirty="0" smtClean="0"/>
              <a:t>                   </a:t>
            </a:r>
            <a:r>
              <a:rPr lang="ru-RU" sz="36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ОПЫТ  Т. ЮНГА</a:t>
            </a:r>
            <a:endParaRPr lang="ru-RU" sz="36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7" descr="3-7-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1643050"/>
            <a:ext cx="4359428" cy="2290006"/>
          </a:xfrm>
          <a:noFill/>
          <a:ln w="76200" cmpd="tri">
            <a:solidFill>
              <a:schemeClr val="accent2"/>
            </a:solidFill>
          </a:ln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5072066" y="1600200"/>
            <a:ext cx="3857652" cy="4257692"/>
          </a:xfrm>
        </p:spPr>
        <p:txBody>
          <a:bodyPr>
            <a:noAutofit/>
          </a:bodyPr>
          <a:lstStyle/>
          <a:p>
            <a:r>
              <a:rPr lang="ru-RU" sz="1400" b="1" dirty="0" smtClean="0">
                <a:solidFill>
                  <a:srgbClr val="008000"/>
                </a:solidFill>
              </a:rPr>
              <a:t>Свет от Солнца падал на экран с узкой щелью </a:t>
            </a:r>
            <a:r>
              <a:rPr lang="en-US" sz="1400" b="1" dirty="0" smtClean="0">
                <a:solidFill>
                  <a:srgbClr val="008000"/>
                </a:solidFill>
              </a:rPr>
              <a:t>S</a:t>
            </a:r>
            <a:r>
              <a:rPr lang="ru-RU" sz="1400" b="1" dirty="0" smtClean="0">
                <a:solidFill>
                  <a:srgbClr val="008000"/>
                </a:solidFill>
              </a:rPr>
              <a:t>.Прошедшая через щель световая волна затем падала на второй экран уже с двумя щелями </a:t>
            </a:r>
            <a:r>
              <a:rPr lang="en-US" sz="1400" b="1" dirty="0" smtClean="0">
                <a:solidFill>
                  <a:srgbClr val="008000"/>
                </a:solidFill>
              </a:rPr>
              <a:t>S1 </a:t>
            </a:r>
            <a:r>
              <a:rPr lang="ru-RU" sz="1400" b="1" dirty="0" smtClean="0">
                <a:solidFill>
                  <a:srgbClr val="008000"/>
                </a:solidFill>
              </a:rPr>
              <a:t>и </a:t>
            </a:r>
            <a:r>
              <a:rPr lang="en-US" sz="1400" b="1" dirty="0" smtClean="0">
                <a:solidFill>
                  <a:srgbClr val="008000"/>
                </a:solidFill>
              </a:rPr>
              <a:t>S2</a:t>
            </a:r>
            <a:r>
              <a:rPr lang="ru-RU" sz="1400" b="1" dirty="0" smtClean="0">
                <a:solidFill>
                  <a:srgbClr val="008000"/>
                </a:solidFill>
              </a:rPr>
              <a:t>. Когда в область перекрытия световых волн, идущих от </a:t>
            </a:r>
            <a:r>
              <a:rPr lang="en-US" sz="1400" b="1" dirty="0" smtClean="0">
                <a:solidFill>
                  <a:srgbClr val="008000"/>
                </a:solidFill>
              </a:rPr>
              <a:t>S1</a:t>
            </a:r>
            <a:r>
              <a:rPr lang="ru-RU" sz="1400" b="1" dirty="0" smtClean="0">
                <a:solidFill>
                  <a:srgbClr val="008000"/>
                </a:solidFill>
              </a:rPr>
              <a:t> и </a:t>
            </a:r>
            <a:r>
              <a:rPr lang="en-US" sz="1400" b="1" dirty="0" smtClean="0">
                <a:solidFill>
                  <a:srgbClr val="008000"/>
                </a:solidFill>
              </a:rPr>
              <a:t>S2</a:t>
            </a:r>
            <a:r>
              <a:rPr lang="ru-RU" sz="1400" b="1" dirty="0" smtClean="0">
                <a:solidFill>
                  <a:srgbClr val="008000"/>
                </a:solidFill>
              </a:rPr>
              <a:t> помещался третий экран, то на нем появлялись параллельные интерференционные полосы, содержащие (по словам Юнга) «красивое разнообразие оттенков, постепенно переходящие один в другой». Именно с помощью этого опыта Юнг смог измерить длины волн световых лучей разного цвета.</a:t>
            </a:r>
            <a:endParaRPr lang="ru-RU" sz="1400" b="1" dirty="0">
              <a:solidFill>
                <a:srgbClr val="008000"/>
              </a:solidFill>
            </a:endParaRPr>
          </a:p>
        </p:txBody>
      </p:sp>
      <p:pic>
        <p:nvPicPr>
          <p:cNvPr id="6" name="Picture 3" descr="Схема опыта Юнга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2267744" y="4365104"/>
            <a:ext cx="4717653" cy="2246704"/>
          </a:xfrm>
          <a:prstGeom prst="rect">
            <a:avLst/>
          </a:prstGeom>
          <a:noFill/>
          <a:ln w="76200" cmpd="tri">
            <a:solidFill>
              <a:schemeClr val="accent2"/>
            </a:solidFill>
          </a:ln>
        </p:spPr>
      </p:pic>
    </p:spTree>
  </p:cSld>
  <p:clrMapOvr>
    <a:masterClrMapping/>
  </p:clrMapOvr>
  <p:transition spd="med"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theme/theme1.xml><?xml version="1.0" encoding="utf-8"?>
<a:theme xmlns:a="http://schemas.openxmlformats.org/drawingml/2006/main" name="слайд физика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603AB"/>
            </a:gs>
            <a:gs pos="12000">
              <a:srgbClr val="E81766"/>
            </a:gs>
            <a:gs pos="27000">
              <a:srgbClr val="EE3F17"/>
            </a:gs>
            <a:gs pos="48000">
              <a:srgbClr val="FFFF00"/>
            </a:gs>
            <a:gs pos="64999">
              <a:srgbClr val="1A8D48"/>
            </a:gs>
            <a:gs pos="78999">
              <a:srgbClr val="0819FB"/>
            </a:gs>
            <a:gs pos="100000">
              <a:srgbClr val="A603AB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слайд физика</Template>
  <TotalTime>738</TotalTime>
  <Words>773</Words>
  <Application>Microsoft Office PowerPoint</Application>
  <PresentationFormat>Экран (4:3)</PresentationFormat>
  <Paragraphs>124</Paragraphs>
  <Slides>20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слайд физика</vt:lpstr>
      <vt:lpstr>Слайд 1</vt:lpstr>
      <vt:lpstr>Слайд 2</vt:lpstr>
      <vt:lpstr>Слайд 3</vt:lpstr>
      <vt:lpstr>Слайд 4</vt:lpstr>
      <vt:lpstr>Слайд 5</vt:lpstr>
      <vt:lpstr>ЗАДАЧИ</vt:lpstr>
      <vt:lpstr>Ответы</vt:lpstr>
      <vt:lpstr>Слайд 8</vt:lpstr>
      <vt:lpstr>                   ОПЫТ  Т. ЮНГА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Светлана</cp:lastModifiedBy>
  <cp:revision>93</cp:revision>
  <dcterms:created xsi:type="dcterms:W3CDTF">2008-02-22T20:21:06Z</dcterms:created>
  <dcterms:modified xsi:type="dcterms:W3CDTF">2013-10-22T07:56:52Z</dcterms:modified>
</cp:coreProperties>
</file>