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00F6C-796B-4903-B465-D7810397C405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2FA32-0CEB-4CCB-B1C1-7F53B56116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66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B6B5-E45B-4C4F-875E-B6ED21A996FB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B41DC69-E977-4E81-B4DB-7CDB922E978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750">
        <p:pull/>
      </p:transition>
    </mc:Choice>
    <mc:Fallback xmlns="">
      <p:transition spd="slow">
        <p:pull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B6B5-E45B-4C4F-875E-B6ED21A996FB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DC69-E977-4E81-B4DB-7CDB922E978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750">
        <p:pull/>
      </p:transition>
    </mc:Choice>
    <mc:Fallback xmlns="">
      <p:transition spd="slow">
        <p:pull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B41DC69-E977-4E81-B4DB-7CDB922E978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B6B5-E45B-4C4F-875E-B6ED21A996FB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750">
        <p:pull/>
      </p:transition>
    </mc:Choice>
    <mc:Fallback xmlns="">
      <p:transition spd="slow">
        <p:pull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B6B5-E45B-4C4F-875E-B6ED21A996FB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B41DC69-E977-4E81-B4DB-7CDB922E978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750">
        <p:pull/>
      </p:transition>
    </mc:Choice>
    <mc:Fallback xmlns="">
      <p:transition spd="slow">
        <p:pull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B6B5-E45B-4C4F-875E-B6ED21A996FB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B41DC69-E977-4E81-B4DB-7CDB922E978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750">
        <p:pull/>
      </p:transition>
    </mc:Choice>
    <mc:Fallback xmlns="">
      <p:transition spd="slow">
        <p:pull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48BB6B5-E45B-4C4F-875E-B6ED21A996FB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DC69-E977-4E81-B4DB-7CDB922E978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750">
        <p:pull/>
      </p:transition>
    </mc:Choice>
    <mc:Fallback xmlns="">
      <p:transition spd="slow">
        <p:pull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B6B5-E45B-4C4F-875E-B6ED21A996FB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B41DC69-E977-4E81-B4DB-7CDB922E978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750">
        <p:pull/>
      </p:transition>
    </mc:Choice>
    <mc:Fallback xmlns="">
      <p:transition spd="slow">
        <p:pull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B6B5-E45B-4C4F-875E-B6ED21A996FB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B41DC69-E977-4E81-B4DB-7CDB922E97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pull/>
      </p:transition>
    </mc:Choice>
    <mc:Fallback xmlns="">
      <p:transition spd="slow">
        <p:pull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B6B5-E45B-4C4F-875E-B6ED21A996FB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41DC69-E977-4E81-B4DB-7CDB922E97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pull/>
      </p:transition>
    </mc:Choice>
    <mc:Fallback xmlns="">
      <p:transition spd="slow">
        <p:pull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B41DC69-E977-4E81-B4DB-7CDB922E9785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B6B5-E45B-4C4F-875E-B6ED21A996FB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750">
        <p:pull/>
      </p:transition>
    </mc:Choice>
    <mc:Fallback xmlns="">
      <p:transition spd="slow">
        <p:pull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B41DC69-E977-4E81-B4DB-7CDB922E978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48BB6B5-E45B-4C4F-875E-B6ED21A996FB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pull/>
      </p:transition>
    </mc:Choice>
    <mc:Fallback xmlns="">
      <p:transition spd="slow">
        <p:pull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48BB6B5-E45B-4C4F-875E-B6ED21A996FB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B41DC69-E977-4E81-B4DB-7CDB922E9785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750">
        <p:pull/>
      </p:transition>
    </mc:Choice>
    <mc:Fallback xmlns="">
      <p:transition spd="slow">
        <p:pull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4005064"/>
            <a:ext cx="5544616" cy="1584176"/>
          </a:xfrm>
        </p:spPr>
        <p:txBody>
          <a:bodyPr>
            <a:noAutofit/>
          </a:bodyPr>
          <a:lstStyle/>
          <a:p>
            <a:pPr algn="r"/>
            <a:r>
              <a:rPr lang="ru-RU" sz="1400" cap="none" dirty="0" smtClean="0"/>
              <a:t>Работу выполнила </a:t>
            </a:r>
          </a:p>
          <a:p>
            <a:pPr algn="r"/>
            <a:r>
              <a:rPr lang="ru-RU" sz="1400" cap="none" dirty="0" smtClean="0"/>
              <a:t>учитель географии</a:t>
            </a:r>
          </a:p>
          <a:p>
            <a:pPr algn="r"/>
            <a:r>
              <a:rPr lang="ru-RU" sz="1400" cap="none" dirty="0" smtClean="0"/>
              <a:t> МБОУ СОШ № 29 </a:t>
            </a:r>
          </a:p>
          <a:p>
            <a:pPr algn="r"/>
            <a:r>
              <a:rPr lang="ru-RU" sz="1400" cap="none" dirty="0"/>
              <a:t>г</a:t>
            </a:r>
            <a:r>
              <a:rPr lang="ru-RU" sz="1400" cap="none" dirty="0" smtClean="0"/>
              <a:t>. </a:t>
            </a:r>
            <a:r>
              <a:rPr lang="ru-RU" sz="1400" cap="none" dirty="0" smtClean="0"/>
              <a:t>Новороссийска</a:t>
            </a:r>
          </a:p>
          <a:p>
            <a:pPr algn="r"/>
            <a:r>
              <a:rPr lang="ru-RU" sz="1400" cap="none" dirty="0" smtClean="0"/>
              <a:t>Краснодарского края</a:t>
            </a:r>
            <a:endParaRPr lang="ru-RU" sz="1400" cap="none" dirty="0" smtClean="0"/>
          </a:p>
          <a:p>
            <a:pPr algn="r"/>
            <a:r>
              <a:rPr lang="ru-RU" sz="1400" cap="none" dirty="0" smtClean="0"/>
              <a:t>Куклина </a:t>
            </a:r>
            <a:r>
              <a:rPr lang="ru-RU" sz="1400" cap="none" dirty="0"/>
              <a:t>Т</a:t>
            </a:r>
            <a:r>
              <a:rPr lang="ru-RU" sz="1400" cap="none" dirty="0" smtClean="0"/>
              <a:t>атьяна </a:t>
            </a:r>
            <a:r>
              <a:rPr lang="ru-RU" sz="1400" cap="none" dirty="0" smtClean="0"/>
              <a:t>Владимировна</a:t>
            </a:r>
          </a:p>
          <a:p>
            <a:pPr algn="r"/>
            <a:endParaRPr lang="ru-RU" sz="1400" cap="none" dirty="0"/>
          </a:p>
          <a:p>
            <a:pPr algn="r"/>
            <a:r>
              <a:rPr lang="ru-RU" sz="1400" cap="none" dirty="0" smtClean="0"/>
              <a:t>2013 год</a:t>
            </a:r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8062664" cy="1800200"/>
          </a:xfrm>
        </p:spPr>
        <p:txBody>
          <a:bodyPr>
            <a:noAutofit/>
          </a:bodyPr>
          <a:lstStyle/>
          <a:p>
            <a:r>
              <a:rPr lang="ru-RU" sz="3600" dirty="0" smtClean="0"/>
              <a:t>Распространенные заблуждения об озоновых дырах</a:t>
            </a:r>
            <a:br>
              <a:rPr lang="ru-RU" sz="3600" dirty="0" smtClean="0"/>
            </a:br>
            <a:r>
              <a:rPr lang="ru-RU" sz="3600" dirty="0" smtClean="0"/>
              <a:t>(пресс-конференция Учёного совета)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142312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7030A0"/>
                </a:solidFill>
              </a:rPr>
              <a:t>Переход на </a:t>
            </a:r>
            <a:r>
              <a:rPr lang="ru-RU" sz="2400" dirty="0" err="1">
                <a:solidFill>
                  <a:srgbClr val="7030A0"/>
                </a:solidFill>
              </a:rPr>
              <a:t>озоносберегающие</a:t>
            </a:r>
            <a:r>
              <a:rPr lang="ru-RU" sz="2400" dirty="0">
                <a:solidFill>
                  <a:srgbClr val="7030A0"/>
                </a:solidFill>
              </a:rPr>
              <a:t> технологии не только экологически, но и экономически обоснован?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25" y="1807369"/>
            <a:ext cx="3810000" cy="381000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err="1"/>
              <a:t>Монреальский</a:t>
            </a:r>
            <a:r>
              <a:rPr lang="ru-RU" dirty="0"/>
              <a:t> протокол  привел к разорению многих компаний, выпускавших фреоны, а также к тому, что "Дюпон" на долгие годы монополизировал производство </a:t>
            </a:r>
            <a:r>
              <a:rPr lang="ru-RU" dirty="0" err="1"/>
              <a:t>тетрафторэтана</a:t>
            </a:r>
            <a:r>
              <a:rPr lang="ru-RU" dirty="0"/>
              <a:t>, который </a:t>
            </a:r>
            <a:r>
              <a:rPr lang="ru-RU" dirty="0" smtClean="0"/>
              <a:t> позиционировался </a:t>
            </a:r>
            <a:r>
              <a:rPr lang="ru-RU" dirty="0"/>
              <a:t>как единственная альтернатива </a:t>
            </a:r>
            <a:r>
              <a:rPr lang="ru-RU" dirty="0" err="1"/>
              <a:t>озоноразрушающим</a:t>
            </a:r>
            <a:r>
              <a:rPr lang="ru-RU" dirty="0"/>
              <a:t> хладонам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648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Правда ли, что фреоны слишком тяжелы, чтоб достигать стратосферы?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198240" cy="468172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атмосферные газы перемешиваются полностью, а не расслаиваются или сортируются по весу</a:t>
            </a:r>
          </a:p>
          <a:p>
            <a:r>
              <a:rPr lang="ru-RU" dirty="0"/>
              <a:t>тяжёлые газы, как инертные или фреоны, равномерно распределяются в атмосфере, достигая в том числе и стратосферы.</a:t>
            </a:r>
          </a:p>
          <a:p>
            <a:endParaRPr lang="ru-RU" dirty="0"/>
          </a:p>
        </p:txBody>
      </p:sp>
      <p:pic>
        <p:nvPicPr>
          <p:cNvPr id="3074" name="Picture 2" descr="F:\Конкурсы\озон\1325692726_StratosphericOzoneChemistry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27062"/>
            <a:ext cx="4038600" cy="2970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913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62736" cy="89614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Основными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источниками галогенов являются природные, а не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антропогенные?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908" y="2132856"/>
            <a:ext cx="4128458" cy="3096343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dirty="0"/>
              <a:t>извержения вулканов являются сравнительно краткосрочными факторами воздействия на озоновый слой, в отличие от фреонов, которые имеют времена жизни в десятки и сотни лет.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797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Озоновая </a:t>
            </a:r>
            <a:r>
              <a:rPr lang="ru-RU" dirty="0">
                <a:solidFill>
                  <a:srgbClr val="C00000"/>
                </a:solidFill>
              </a:rPr>
              <a:t>дыра должна находиться над источниками фреонов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Фреоны </a:t>
            </a:r>
            <a:r>
              <a:rPr lang="ru-RU" dirty="0"/>
              <a:t>хорошо перемешаны в тропосфере и стратосфере. В виду малой реакционной способности они практически не расходуются в нижних слоях атмосферы и имеют срок жизни в несколько лет или даже десятилетий.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560" y="2060848"/>
            <a:ext cx="4193640" cy="3185281"/>
          </a:xfrm>
        </p:spPr>
      </p:pic>
    </p:spTree>
    <p:extLst>
      <p:ext uri="{BB962C8B-B14F-4D97-AF65-F5344CB8AC3E}">
        <p14:creationId xmlns:p14="http://schemas.microsoft.com/office/powerpoint/2010/main" val="309138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Озон </a:t>
            </a:r>
            <a:r>
              <a:rPr lang="ru-RU" dirty="0">
                <a:solidFill>
                  <a:srgbClr val="0070C0"/>
                </a:solidFill>
              </a:rPr>
              <a:t>разрушается только над </a:t>
            </a:r>
            <a:r>
              <a:rPr lang="ru-RU" dirty="0" smtClean="0">
                <a:solidFill>
                  <a:srgbClr val="0070C0"/>
                </a:solidFill>
              </a:rPr>
              <a:t>Антарктикой?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Самая большая из устойчивых озоновых дыр расположена прямо над Антарктидой, а другая, чуть поменьше — над Арктикой. Все остальные озоновые дыры Земли нестабильны, они быстро образуются, но так же быстро </a:t>
            </a:r>
            <a:r>
              <a:rPr lang="ru-RU" dirty="0" smtClean="0"/>
              <a:t>заштопываются</a:t>
            </a:r>
            <a:r>
              <a:rPr lang="ru-RU" dirty="0"/>
              <a:t>".</a:t>
            </a: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693069"/>
            <a:ext cx="4038600" cy="4038600"/>
          </a:xfrm>
        </p:spPr>
      </p:pic>
    </p:spTree>
    <p:extLst>
      <p:ext uri="{BB962C8B-B14F-4D97-AF65-F5344CB8AC3E}">
        <p14:creationId xmlns:p14="http://schemas.microsoft.com/office/powerpoint/2010/main" val="964402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Озон разрушается только над Антарктикой?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1854153"/>
            <a:ext cx="4038600" cy="3716432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Над Антарктидой и Арктикой по </a:t>
            </a:r>
            <a:r>
              <a:rPr lang="ru-RU" dirty="0"/>
              <a:t>полгода длится полярная ночь. А за это время в атмосферу </a:t>
            </a:r>
            <a:r>
              <a:rPr lang="ru-RU" dirty="0" smtClean="0"/>
              <a:t>не </a:t>
            </a:r>
            <a:r>
              <a:rPr lang="ru-RU" dirty="0"/>
              <a:t>поступает достаточного количества ультрафиолета, способного превратить кислород в озон.</a:t>
            </a:r>
          </a:p>
        </p:txBody>
      </p:sp>
    </p:spTree>
    <p:extLst>
      <p:ext uri="{BB962C8B-B14F-4D97-AF65-F5344CB8AC3E}">
        <p14:creationId xmlns:p14="http://schemas.microsoft.com/office/powerpoint/2010/main" val="1359816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«Сохрани небо: защити себя — защити озоновый слой».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Даже несмотря на очевидные вещи — с 1987 года производство фреонов сократилось в тысячи раз, но озоновые дыры так никуда и не делись. Они по-прежнему регулярно возникают над полюсами. И будут продолжать появляться — ведь их возникновение никак не связано с деятельностью человечества.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625" y="1978819"/>
            <a:ext cx="3638550" cy="3467100"/>
          </a:xfrm>
        </p:spPr>
      </p:pic>
    </p:spTree>
    <p:extLst>
      <p:ext uri="{BB962C8B-B14F-4D97-AF65-F5344CB8AC3E}">
        <p14:creationId xmlns:p14="http://schemas.microsoft.com/office/powerpoint/2010/main" val="1081108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«Сохрани </a:t>
            </a:r>
            <a:r>
              <a:rPr lang="ru-RU" dirty="0">
                <a:solidFill>
                  <a:srgbClr val="0070C0"/>
                </a:solidFill>
              </a:rPr>
              <a:t>небо: защити себя — защити озоновый слой».</a:t>
            </a:r>
          </a:p>
        </p:txBody>
      </p:sp>
      <p:pic>
        <p:nvPicPr>
          <p:cNvPr id="1026" name="Picture 2" descr="F:\Конкурсы\озон\1058433_1985765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492896"/>
            <a:ext cx="4104457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Конкурсы\озон\1227120911_atmosfer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834382"/>
            <a:ext cx="3820976" cy="4114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06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«Сохрани небо: защити себя — защити озоновый слой».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Озоновый слой - слой атмосферного озона, расположенный в стратосфере, который поглощает биологически опасное ультрафиолетовое солнечное излучение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085285"/>
            <a:ext cx="4038600" cy="3254167"/>
          </a:xfrm>
        </p:spPr>
      </p:pic>
    </p:spTree>
    <p:extLst>
      <p:ext uri="{BB962C8B-B14F-4D97-AF65-F5344CB8AC3E}">
        <p14:creationId xmlns:p14="http://schemas.microsoft.com/office/powerpoint/2010/main" val="53384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«Сохрани небо: защити себя — защити озоновый слой».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1439600"/>
            <a:ext cx="4038600" cy="4545537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В 1985 г. специалисты по исследованию атмосферы из Британской Антарктической Службы сообщили о совершенно неожиданном факте: весеннее содержание озона в атмосфере над станцией </a:t>
            </a:r>
            <a:r>
              <a:rPr lang="ru-RU" dirty="0" err="1"/>
              <a:t>Халли</a:t>
            </a:r>
            <a:r>
              <a:rPr lang="ru-RU" dirty="0"/>
              <a:t>-Бей в Антарктиде уменьшилось за период с 1977 по 1984 г. на 40%. </a:t>
            </a:r>
          </a:p>
        </p:txBody>
      </p:sp>
    </p:spTree>
    <p:extLst>
      <p:ext uri="{BB962C8B-B14F-4D97-AF65-F5344CB8AC3E}">
        <p14:creationId xmlns:p14="http://schemas.microsoft.com/office/powerpoint/2010/main" val="2279374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34400" cy="108012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«Сохрани небо: защити себя — защити озоновый слой».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МОНРЕАЛЬСКИЙ ПРОТОКОЛ </a:t>
            </a:r>
            <a:r>
              <a:rPr lang="ru-RU" dirty="0"/>
              <a:t>по </a:t>
            </a:r>
            <a:r>
              <a:rPr lang="ru-RU" dirty="0" smtClean="0"/>
              <a:t>веществам</a:t>
            </a:r>
            <a:r>
              <a:rPr lang="ru-RU" dirty="0"/>
              <a:t>, </a:t>
            </a:r>
            <a:r>
              <a:rPr lang="ru-RU" dirty="0" smtClean="0"/>
              <a:t>разрушающим озоновый слой — </a:t>
            </a:r>
            <a:r>
              <a:rPr lang="ru-RU" dirty="0"/>
              <a:t>международный протокол к Венской конвенции об охране озонового слоя 1985 года, разработанный с целью защиты озонового слоя с помощью снятия с производства некоторых химических веществ, которые разрушают озоновый слой. Протокол был подготовлен к подписанию 16 сентября 1987 года и вступил в силу 1 января 1989 года</a:t>
            </a:r>
            <a:r>
              <a:rPr lang="ru-RU" dirty="0" smtClean="0"/>
              <a:t>.</a:t>
            </a:r>
          </a:p>
          <a:p>
            <a:r>
              <a:rPr lang="ru-RU" dirty="0"/>
              <a:t> КИОТСКИЙ ПРОТОКОЛ – международное соглашение о сокращении выбросов парниковых газов в атмосферу для сдерживания глобального потепления, подписанное в 1997 в Киото (Япония</a:t>
            </a:r>
            <a:r>
              <a:rPr lang="ru-RU" dirty="0" smtClean="0"/>
              <a:t>).</a:t>
            </a:r>
          </a:p>
          <a:p>
            <a:r>
              <a:rPr lang="ru-RU" dirty="0"/>
              <a:t>В 1994 году Генеральная Ассамблея ООН провозгласила </a:t>
            </a:r>
            <a:r>
              <a:rPr lang="ru-RU" dirty="0">
                <a:solidFill>
                  <a:srgbClr val="7030A0"/>
                </a:solidFill>
              </a:rPr>
              <a:t>16 сентября Международным днем охраны озонового слоя.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2113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Это правда, что основными разрушителями озона являются фреоны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1644826"/>
            <a:ext cx="4038600" cy="4135085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371600"/>
            <a:ext cx="4464496" cy="46817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400" dirty="0"/>
              <a:t>Озон образуется, когда молекула кислорода распадается на атомы под воздействием солнечного ультрафиолетового излучения. Эти атомы выступают в роли катализаторов реакций превращения озона в простой кислород, протекающих по следующей двойной схеме:</a:t>
            </a:r>
          </a:p>
          <a:p>
            <a:pPr marL="0" indent="0">
              <a:buNone/>
            </a:pPr>
            <a:r>
              <a:rPr lang="ru-RU" sz="3400" dirty="0" err="1"/>
              <a:t>Cl</a:t>
            </a:r>
            <a:r>
              <a:rPr lang="ru-RU" sz="3400" dirty="0"/>
              <a:t> + O3 —&gt; </a:t>
            </a:r>
            <a:r>
              <a:rPr lang="ru-RU" sz="3400" dirty="0" err="1"/>
              <a:t>ClO</a:t>
            </a:r>
            <a:r>
              <a:rPr lang="ru-RU" sz="3400" dirty="0"/>
              <a:t> + O2 и </a:t>
            </a:r>
            <a:r>
              <a:rPr lang="ru-RU" sz="3400" dirty="0" err="1"/>
              <a:t>ClO</a:t>
            </a:r>
            <a:r>
              <a:rPr lang="ru-RU" sz="3400" dirty="0"/>
              <a:t> + O —&gt; </a:t>
            </a:r>
            <a:r>
              <a:rPr lang="ru-RU" sz="3400" dirty="0" err="1"/>
              <a:t>Cl</a:t>
            </a:r>
            <a:r>
              <a:rPr lang="ru-RU" sz="3400" dirty="0"/>
              <a:t> + O2.</a:t>
            </a: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83293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Это правда, что основными разрушителями озона являются фреоны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371600"/>
            <a:ext cx="4195192" cy="46817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Благодаря </a:t>
            </a:r>
            <a:r>
              <a:rPr lang="ru-RU" dirty="0"/>
              <a:t>высокой </a:t>
            </a:r>
            <a:r>
              <a:rPr lang="ru-RU" dirty="0" smtClean="0"/>
              <a:t>устойчивости фреоны(живут </a:t>
            </a:r>
            <a:r>
              <a:rPr lang="ru-RU" dirty="0"/>
              <a:t>более 100 лет) </a:t>
            </a:r>
            <a:r>
              <a:rPr lang="ru-RU" dirty="0" smtClean="0"/>
              <a:t> </a:t>
            </a:r>
            <a:r>
              <a:rPr lang="ru-RU" dirty="0"/>
              <a:t>оказались способными достигать озонового слоя, в агрессивной среде которого из них высвобождается </a:t>
            </a:r>
            <a:r>
              <a:rPr lang="ru-RU" dirty="0" smtClean="0"/>
              <a:t>ХЛОР. </a:t>
            </a:r>
            <a:r>
              <a:rPr lang="ru-RU" dirty="0"/>
              <a:t>Каждый атом хлора как катализатор способен разрушить до 100 тысяч атомов озона.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88840"/>
            <a:ext cx="4248472" cy="3528392"/>
          </a:xfrm>
        </p:spPr>
      </p:pic>
    </p:spTree>
    <p:extLst>
      <p:ext uri="{BB962C8B-B14F-4D97-AF65-F5344CB8AC3E}">
        <p14:creationId xmlns:p14="http://schemas.microsoft.com/office/powerpoint/2010/main" val="201121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Это правда, что основными разрушителями озона являются фреоны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Фреоны </a:t>
            </a:r>
            <a:r>
              <a:rPr lang="ru-RU" dirty="0"/>
              <a:t>— </a:t>
            </a:r>
            <a:r>
              <a:rPr lang="ru-RU" dirty="0" err="1"/>
              <a:t>галогеноалканы</a:t>
            </a:r>
            <a:r>
              <a:rPr lang="ru-RU" dirty="0"/>
              <a:t>, фтор- и хлорсодержащие производные насыщенных углеводородов (главным образом метана и этана), используемые как хладагенты в холодильных машинах (например, в кондиционерах). Кроме атомов фтора, в молекулах фреонов содержатся обычно атомы хлора, реже — брома. </a:t>
            </a:r>
          </a:p>
          <a:p>
            <a:r>
              <a:rPr lang="ru-RU" dirty="0" smtClean="0"/>
              <a:t>практически </a:t>
            </a:r>
            <a:r>
              <a:rPr lang="ru-RU" dirty="0"/>
              <a:t>весь озон разрушается в реакциях с галогенами, за 40-50 % ответственен хлор и порядка 20-40 % — бром.</a:t>
            </a:r>
          </a:p>
        </p:txBody>
      </p:sp>
    </p:spTree>
    <p:extLst>
      <p:ext uri="{BB962C8B-B14F-4D97-AF65-F5344CB8AC3E}">
        <p14:creationId xmlns:p14="http://schemas.microsoft.com/office/powerpoint/2010/main" val="650587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Переход </a:t>
            </a:r>
            <a:r>
              <a:rPr lang="ru-RU" sz="2400" dirty="0">
                <a:solidFill>
                  <a:srgbClr val="7030A0"/>
                </a:solidFill>
              </a:rPr>
              <a:t>на </a:t>
            </a:r>
            <a:r>
              <a:rPr lang="ru-RU" sz="2400" dirty="0" err="1">
                <a:solidFill>
                  <a:srgbClr val="7030A0"/>
                </a:solidFill>
              </a:rPr>
              <a:t>озоносберегающие</a:t>
            </a:r>
            <a:r>
              <a:rPr lang="ru-RU" sz="2400" dirty="0">
                <a:solidFill>
                  <a:srgbClr val="7030A0"/>
                </a:solidFill>
              </a:rPr>
              <a:t> технологии не только экологически, но и экономически обоснован?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2753679"/>
            <a:ext cx="4038600" cy="1917379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конце 1986 года специалисты американской компании </a:t>
            </a:r>
            <a:r>
              <a:rPr lang="ru-RU" dirty="0" err="1"/>
              <a:t>DuPont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наладили производство нового класса хладагентов — </a:t>
            </a:r>
            <a:r>
              <a:rPr lang="ru-RU" dirty="0" err="1"/>
              <a:t>фторуглеродов</a:t>
            </a:r>
            <a:r>
              <a:rPr lang="ru-RU" dirty="0"/>
              <a:t>, не содержащих хлор. Это сильно удешевило производство, однако новое вещество нужно было еще продвинуть на рынок.</a:t>
            </a:r>
          </a:p>
        </p:txBody>
      </p:sp>
    </p:spTree>
    <p:extLst>
      <p:ext uri="{BB962C8B-B14F-4D97-AF65-F5344CB8AC3E}">
        <p14:creationId xmlns:p14="http://schemas.microsoft.com/office/powerpoint/2010/main" val="64385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79</TotalTime>
  <Words>755</Words>
  <Application>Microsoft Office PowerPoint</Application>
  <PresentationFormat>Экран (4:3)</PresentationFormat>
  <Paragraphs>43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Официальная</vt:lpstr>
      <vt:lpstr>Распространенные заблуждения об озоновых дырах (пресс-конференция Учёного совета)</vt:lpstr>
      <vt:lpstr>«Сохрани небо: защити себя — защити озоновый слой».</vt:lpstr>
      <vt:lpstr>«Сохрани небо: защити себя — защити озоновый слой».</vt:lpstr>
      <vt:lpstr>«Сохрани небо: защити себя — защити озоновый слой».</vt:lpstr>
      <vt:lpstr>«Сохрани небо: защити себя — защити озоновый слой».</vt:lpstr>
      <vt:lpstr>Это правда, что основными разрушителями озона являются фреоны</vt:lpstr>
      <vt:lpstr>Это правда, что основными разрушителями озона являются фреоны</vt:lpstr>
      <vt:lpstr>Это правда, что основными разрушителями озона являются фреоны</vt:lpstr>
      <vt:lpstr>Переход на озоносберегающие технологии не только экологически, но и экономически обоснован?</vt:lpstr>
      <vt:lpstr>Переход на озоносберегающие технологии не только экологически, но и экономически обоснован?</vt:lpstr>
      <vt:lpstr>Правда ли, что фреоны слишком тяжелы, чтоб достигать стратосферы?</vt:lpstr>
      <vt:lpstr>Основными источниками галогенов являются природные, а не антропогенные?</vt:lpstr>
      <vt:lpstr>Озоновая дыра должна находиться над источниками фреонов</vt:lpstr>
      <vt:lpstr>Озон разрушается только над Антарктикой?</vt:lpstr>
      <vt:lpstr>Озон разрушается только над Антарктикой?</vt:lpstr>
      <vt:lpstr>«Сохрани небо: защити себя — защити озоновый слой».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Распространенные заблуждения об озоновых дырах (пресс-конференция Учёного совета)</dc:title>
  <dc:creator>Tatyana</dc:creator>
  <cp:lastModifiedBy>Tatyana</cp:lastModifiedBy>
  <cp:revision>9</cp:revision>
  <dcterms:created xsi:type="dcterms:W3CDTF">2013-04-13T17:47:25Z</dcterms:created>
  <dcterms:modified xsi:type="dcterms:W3CDTF">2013-04-16T17:48:50Z</dcterms:modified>
</cp:coreProperties>
</file>