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7" r:id="rId4"/>
    <p:sldId id="258" r:id="rId5"/>
    <p:sldId id="262" r:id="rId6"/>
    <p:sldId id="259" r:id="rId7"/>
    <p:sldId id="264" r:id="rId8"/>
    <p:sldId id="260" r:id="rId9"/>
    <p:sldId id="26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CCD6C-7314-4B9F-9644-A3EE4A5B8AE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62D8A-0A41-4268-B031-3AB487AF2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CCD6C-7314-4B9F-9644-A3EE4A5B8AE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62D8A-0A41-4268-B031-3AB487AF2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CCD6C-7314-4B9F-9644-A3EE4A5B8AE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62D8A-0A41-4268-B031-3AB487AF2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CCD6C-7314-4B9F-9644-A3EE4A5B8AE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62D8A-0A41-4268-B031-3AB487AF2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CCD6C-7314-4B9F-9644-A3EE4A5B8AE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62D8A-0A41-4268-B031-3AB487AF2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CCD6C-7314-4B9F-9644-A3EE4A5B8AE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62D8A-0A41-4268-B031-3AB487AF2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CCD6C-7314-4B9F-9644-A3EE4A5B8AE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62D8A-0A41-4268-B031-3AB487AF2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CCD6C-7314-4B9F-9644-A3EE4A5B8AE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62D8A-0A41-4268-B031-3AB487AF2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CCD6C-7314-4B9F-9644-A3EE4A5B8AE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62D8A-0A41-4268-B031-3AB487AF2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CCD6C-7314-4B9F-9644-A3EE4A5B8AE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62D8A-0A41-4268-B031-3AB487AF2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CCD6C-7314-4B9F-9644-A3EE4A5B8AE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62D8A-0A41-4268-B031-3AB487AF24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9CCD6C-7314-4B9F-9644-A3EE4A5B8AE7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F862D8A-0A41-4268-B031-3AB487AF2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7772400" cy="1470025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Движение тел. Материальная точка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Учитель физики и информатики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Федоров Александр Михайлович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МОУ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Кюкяйская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СОШ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Сунтарский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улус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Республика Саха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900170">
            <a:off x="604464" y="2934983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68376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643050"/>
            <a:ext cx="2244747" cy="1921239"/>
          </a:xfrm>
          <a:prstGeom prst="rect">
            <a:avLst/>
          </a:prstGeom>
          <a:noFill/>
        </p:spPr>
      </p:pic>
      <p:sp>
        <p:nvSpPr>
          <p:cNvPr id="1028" name="Tree"/>
          <p:cNvSpPr>
            <a:spLocks noEditPoints="1" noChangeArrowheads="1"/>
          </p:cNvSpPr>
          <p:nvPr/>
        </p:nvSpPr>
        <p:spPr bwMode="auto">
          <a:xfrm>
            <a:off x="4000496" y="2000240"/>
            <a:ext cx="1440130" cy="1571636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Program Files\Microsoft Office\MEDIA\CAGCAT10\j0285444.wm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1857364"/>
            <a:ext cx="1714512" cy="1716029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71472" y="928670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Механическое движение тела – изменение его положения в пространстве относительно других тел.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3286124"/>
            <a:ext cx="1000132" cy="63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4071942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33858E-6 L -0.9026 -0.003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00" y="-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927 0.01318 L -0.9434 0.00254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7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85728"/>
            <a:ext cx="6500858" cy="954107"/>
          </a:xfrm>
          <a:prstGeom prst="rect">
            <a:avLst/>
          </a:prstGeom>
          <a:solidFill>
            <a:srgbClr val="FFCCFF"/>
          </a:solidFill>
          <a:ln cmpd="thickThin">
            <a:solidFill>
              <a:schemeClr val="tx1"/>
            </a:solidFill>
            <a:prstDash val="sysDot"/>
            <a:bevel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Поступательное движение тел. Материальная точка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285860"/>
            <a:ext cx="85725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Чтобы  изучать движение тела, т.е. изменение положения тела в пространстве, нужно прежде всего уметь определять само это положение. </a:t>
            </a:r>
          </a:p>
          <a:p>
            <a:r>
              <a:rPr lang="ru-RU" sz="2400" dirty="0" smtClean="0"/>
              <a:t>Здесь возникает затруднение. Каждое тело имеет определенные размеры, и , следовательно, разные точки тела находятся в разных местах пространства. Как же определить положение тела</a:t>
            </a:r>
            <a:r>
              <a:rPr lang="en-US" sz="2400" dirty="0" smtClean="0"/>
              <a:t>? </a:t>
            </a:r>
            <a:r>
              <a:rPr lang="ru-RU" sz="2400" dirty="0" smtClean="0"/>
              <a:t>Всех его точек</a:t>
            </a:r>
            <a:r>
              <a:rPr lang="en-US" sz="2400" dirty="0" smtClean="0"/>
              <a:t>?</a:t>
            </a:r>
            <a:endParaRPr lang="ru-RU" sz="2400" dirty="0"/>
          </a:p>
        </p:txBody>
      </p:sp>
      <p:pic>
        <p:nvPicPr>
          <p:cNvPr id="1026" name="Picture 2" descr="C:\Program Files\Microsoft Office\MEDIA\CAGCAT10\j021685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572008"/>
            <a:ext cx="1827212" cy="833438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3307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4840288"/>
            <a:ext cx="2962275" cy="148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99815E-6 L -0.77517 0.0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7 -0.07493 L 0.75295 -0.733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00" y="-3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rogram Files\Microsoft Office\MEDIA\CAGCAT10\j0297749.wmf"/>
          <p:cNvPicPr>
            <a:picLocks noChangeAspect="1" noChangeArrowheads="1"/>
          </p:cNvPicPr>
          <p:nvPr/>
        </p:nvPicPr>
        <p:blipFill>
          <a:blip r:embed="rId2"/>
          <a:srcRect l="40223" t="44415"/>
          <a:stretch>
            <a:fillRect/>
          </a:stretch>
        </p:blipFill>
        <p:spPr bwMode="auto">
          <a:xfrm>
            <a:off x="1000100" y="5214950"/>
            <a:ext cx="1106495" cy="979480"/>
          </a:xfrm>
          <a:prstGeom prst="rect">
            <a:avLst/>
          </a:prstGeom>
          <a:noFill/>
        </p:spPr>
      </p:pic>
      <p:sp>
        <p:nvSpPr>
          <p:cNvPr id="2051" name="desk2"/>
          <p:cNvSpPr>
            <a:spLocks noEditPoints="1" noChangeArrowheads="1"/>
          </p:cNvSpPr>
          <p:nvPr/>
        </p:nvSpPr>
        <p:spPr bwMode="auto">
          <a:xfrm rot="16200000">
            <a:off x="3214678" y="4071942"/>
            <a:ext cx="1809750" cy="1809750"/>
          </a:xfrm>
          <a:custGeom>
            <a:avLst/>
            <a:gdLst>
              <a:gd name="T0" fmla="*/ 10800 w 21600"/>
              <a:gd name="T1" fmla="*/ 0 h 21600"/>
              <a:gd name="T2" fmla="*/ 0 w 21600"/>
              <a:gd name="T3" fmla="*/ 0 h 21600"/>
              <a:gd name="T4" fmla="*/ 0 w 21600"/>
              <a:gd name="T5" fmla="*/ 21600 h 21600"/>
              <a:gd name="T6" fmla="*/ 21600 w 21600"/>
              <a:gd name="T7" fmla="*/ 21600 h 21600"/>
              <a:gd name="T8" fmla="*/ 21600 w 21600"/>
              <a:gd name="T9" fmla="*/ 10800 h 21600"/>
              <a:gd name="T10" fmla="*/ 0 w 21600"/>
              <a:gd name="T11" fmla="*/ 10800 h 21600"/>
              <a:gd name="T12" fmla="*/ 10800 w 21600"/>
              <a:gd name="T13" fmla="*/ 21600 h 21600"/>
              <a:gd name="T14" fmla="*/ 21600 w 21600"/>
              <a:gd name="T15" fmla="*/ 16200 h 21600"/>
              <a:gd name="T16" fmla="*/ 1000 w 21600"/>
              <a:gd name="T17" fmla="*/ 118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800" y="10800"/>
                </a:moveTo>
                <a:lnTo>
                  <a:pt x="10800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0" y="10800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642918"/>
            <a:ext cx="8286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Этого не нужно делать тогда, когда все точки тела движутся одинаково. Зачем, например, описывать движение каждой точки санок, которые мальчик тянет в горку, если эти движения ничем не отличаются между собой</a:t>
            </a:r>
            <a:r>
              <a:rPr lang="en-US" sz="2400" dirty="0" smtClean="0"/>
              <a:t>?</a:t>
            </a:r>
          </a:p>
          <a:p>
            <a:r>
              <a:rPr lang="ru-RU" sz="2400" dirty="0" smtClean="0"/>
              <a:t>Одинаково движутся все точки чемодана, который мы поднимаем с пола.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03214 C -0.00503 -0.0629 -0.00278 -0.17645 0.01146 -0.21693 C 0.0257 -0.2574 0.05399 -0.27012 0.07709 -0.27451 C 0.10018 -0.2789 0.12813 -0.2641 0.15018 -0.24283 C 0.17222 -0.22155 0.1974 -0.1672 0.2099 -0.14731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00" y="-1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1143008" cy="69514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metal"/>
        </p:spPr>
      </p:pic>
      <p:sp>
        <p:nvSpPr>
          <p:cNvPr id="3" name="TextBox 2"/>
          <p:cNvSpPr txBox="1"/>
          <p:nvPr/>
        </p:nvSpPr>
        <p:spPr>
          <a:xfrm>
            <a:off x="285720" y="2571744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Движение гаечного ключа нельзя назвать поступательным.</a:t>
            </a:r>
            <a:endParaRPr lang="ru-RU" sz="2400" dirty="0"/>
          </a:p>
        </p:txBody>
      </p:sp>
      <p:pic>
        <p:nvPicPr>
          <p:cNvPr id="1027" name="Picture 3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14818"/>
            <a:ext cx="641843" cy="5286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43042" y="4572008"/>
            <a:ext cx="1143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?</a:t>
            </a:r>
            <a:endParaRPr lang="ru-RU" sz="4400" dirty="0"/>
          </a:p>
        </p:txBody>
      </p:sp>
      <p:pic>
        <p:nvPicPr>
          <p:cNvPr id="1029" name="Picture 5" descr="C:\Program Files\Microsoft Office\MEDIA\CAGCAT10\j018742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5500702"/>
            <a:ext cx="796106" cy="825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88529E-7 L 0.22501 -0.12442 C 0.27223 -0.15264 0.34271 -0.1679 0.41615 -0.1679 C 0.50001 -0.1679 0.56702 -0.15264 0.61424 -0.12442 L 0.83941 -3.88529E-7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0" y="-8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86400000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10916E-6 L 0.23229 -0.08742 C 0.2809 -0.10731 0.35382 -0.11818 0.42969 -0.11818 C 0.51614 -0.11818 0.58559 -0.10731 0.6342 -0.08742 L 0.86667 -2.10916E-6 " pathEditMode="relative" rAng="0" ptsTypes="FffFF">
                                      <p:cBhvr>
                                        <p:cTn id="1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300" y="-59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86400000">
                                      <p:cBhvr>
                                        <p:cTn id="1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82979E-6 L 0.87847 -0.0157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00" y="-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Program Files\Microsoft Office\MEDIA\CAGCAT10\j0215086.wm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BFDDFF"/>
              </a:clrFrom>
              <a:clrTo>
                <a:srgbClr val="BFD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714752"/>
            <a:ext cx="1660525" cy="2600325"/>
          </a:xfrm>
          <a:prstGeom prst="rect">
            <a:avLst/>
          </a:prstGeom>
          <a:noFill/>
        </p:spPr>
      </p:pic>
      <p:pic>
        <p:nvPicPr>
          <p:cNvPr id="3076" name="Picture 4" descr="C:\Program Files\Microsoft Office\MEDIA\CAGCAT10\j0292152.wm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57AD1"/>
              </a:clrFrom>
              <a:clrTo>
                <a:srgbClr val="057AD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899020"/>
            <a:ext cx="3609990" cy="4284300"/>
          </a:xfrm>
          <a:prstGeom prst="rect">
            <a:avLst/>
          </a:prstGeom>
          <a:noFill/>
        </p:spPr>
      </p:pic>
      <p:pic>
        <p:nvPicPr>
          <p:cNvPr id="3074" name="Picture 2" descr="C:\Program Files\Microsoft Office\MEDIA\CAGCAT10\j021508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438" y="3654425"/>
            <a:ext cx="1660525" cy="2600325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CAGCAT10\j0229385.wm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BFDDFF"/>
              </a:clrFrom>
              <a:clrTo>
                <a:srgbClr val="BFDDFF">
                  <a:alpha val="0"/>
                </a:srgbClr>
              </a:clrTo>
            </a:clrChange>
            <a:duotone>
              <a:prstClr val="black"/>
              <a:srgbClr val="FFCCFF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57158" y="214290"/>
            <a:ext cx="7926910" cy="547301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714356"/>
            <a:ext cx="84296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Движение тела, при котором все его точки движутся одинаково, называется поступательным.</a:t>
            </a:r>
          </a:p>
          <a:p>
            <a:pPr algn="just"/>
            <a:r>
              <a:rPr lang="ru-RU" sz="2400" i="1" dirty="0" smtClean="0"/>
              <a:t>Не нужно описывать движение каждой точки тела и тогда, когда размеры тела малы по сравнению с расстоянием, которое оно проходит. Например, океанский лайнер мал, по сравнению с протяженностью его рейса, поэтому при описании его движения в океане корабль можно считать точкой. Так поступают и астрономы при описании движения небесных тел. </a:t>
            </a:r>
          </a:p>
          <a:p>
            <a:pPr algn="just"/>
            <a:r>
              <a:rPr lang="ru-RU" sz="2400" i="1" dirty="0" smtClean="0"/>
              <a:t>В дальнейшем, говоря о движении тела, мы в действительности будем иметь в виду движение какой-то одной его точки. Но не надо забывать при этом, что материальная точка отличается от тела только тем, что она не имеет размеров.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a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5643578"/>
            <a:ext cx="609600" cy="609600"/>
          </a:xfrm>
          <a:prstGeom prst="rect">
            <a:avLst/>
          </a:prstGeom>
        </p:spPr>
      </p:pic>
      <p:sp>
        <p:nvSpPr>
          <p:cNvPr id="4" name="Солнце 3"/>
          <p:cNvSpPr/>
          <p:nvPr/>
        </p:nvSpPr>
        <p:spPr>
          <a:xfrm>
            <a:off x="3929058" y="2643182"/>
            <a:ext cx="642942" cy="64294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286124"/>
            <a:ext cx="321817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831766">
            <a:off x="1317531" y="5534376"/>
            <a:ext cx="577500" cy="571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10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649 -0.30412 C -0.13975 -0.30412 0.00487 -0.19149 0.00487 -0.05296 C 0.00487 0.08603 -0.13975 0.19935 -0.31649 0.19935 C -0.49357 0.19935 -0.63767 0.08603 -0.63767 -0.05296 C -0.63767 -0.19149 -0.49357 -0.30412 -0.31649 -0.30412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Program Files\Microsoft Office\MEDIA\CAGCAT10\j022938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7715304" cy="643784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00034" y="642918"/>
            <a:ext cx="79296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Тело, размерами которого в данных условиях движения можно пренебречь, называют </a:t>
            </a:r>
            <a:r>
              <a:rPr lang="ru-RU" sz="2400" b="1" i="1" dirty="0" smtClean="0"/>
              <a:t>материальной точкой. </a:t>
            </a:r>
            <a:r>
              <a:rPr lang="ru-RU" sz="2400" dirty="0" smtClean="0"/>
              <a:t>Слова </a:t>
            </a:r>
            <a:r>
              <a:rPr lang="en-US" sz="2400" dirty="0" smtClean="0"/>
              <a:t>“</a:t>
            </a:r>
            <a:r>
              <a:rPr lang="ru-RU" sz="2400" dirty="0" smtClean="0"/>
              <a:t>в данных условиях</a:t>
            </a:r>
            <a:r>
              <a:rPr lang="en-US" sz="2400" dirty="0" smtClean="0"/>
              <a:t>” </a:t>
            </a:r>
            <a:r>
              <a:rPr lang="ru-RU" sz="2400" dirty="0" smtClean="0"/>
              <a:t>означают, что одно и то же тело при одних его движениях можно  считать материальной точкой, при других – нет.</a:t>
            </a:r>
          </a:p>
          <a:p>
            <a:r>
              <a:rPr lang="ru-RU" sz="2400" dirty="0" smtClean="0"/>
              <a:t>Например, при измерении расстояния полета мяча мяч можно считать точкой, но при игре в футбол мяч нельзя считать точкой, т. к. он обладает определенным размером и для вратаря его размер играет решающую роль. </a:t>
            </a:r>
            <a:endParaRPr lang="ru-RU" sz="2400" dirty="0"/>
          </a:p>
        </p:txBody>
      </p:sp>
      <p:pic>
        <p:nvPicPr>
          <p:cNvPr id="4099" name="Picture 3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5572140"/>
            <a:ext cx="642942" cy="5295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94 0.0037 C 0.0658 -0.03469 0.13386 -0.19125 0.21511 -0.2271 C 0.29636 -0.26295 0.42952 -0.26248 0.52379 -0.21114 C 0.61806 -0.1598 0.72726 0.02036 0.78073 0.08118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200" y="-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/>
              <a:t>1.</a:t>
            </a:r>
            <a:r>
              <a:rPr lang="ru-RU" sz="2400" i="1" dirty="0" smtClean="0"/>
              <a:t>Движение тела, при котором все его точки движутся одинаково, называется поступательным.</a:t>
            </a:r>
            <a:endParaRPr lang="en-US" sz="2400" i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42910" y="2428868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/>
              <a:t>2. </a:t>
            </a:r>
            <a:r>
              <a:rPr lang="ru-RU" sz="2400" dirty="0" smtClean="0"/>
              <a:t>Тело, размерами которого в данных условиях движения можно пренебречь, называют </a:t>
            </a:r>
            <a:r>
              <a:rPr lang="ru-RU" sz="2400" b="1" i="1" dirty="0" smtClean="0"/>
              <a:t>материальной точкой.</a:t>
            </a:r>
            <a:endParaRPr lang="ru-RU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175</TotalTime>
  <Words>384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Движение тел. Материальная точка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Движение тел. Материальная точка</dc:title>
  <dc:creator>Admin</dc:creator>
  <cp:lastModifiedBy>Admin</cp:lastModifiedBy>
  <cp:revision>23</cp:revision>
  <dcterms:created xsi:type="dcterms:W3CDTF">2012-02-04T06:10:00Z</dcterms:created>
  <dcterms:modified xsi:type="dcterms:W3CDTF">2012-12-10T00:38:57Z</dcterms:modified>
</cp:coreProperties>
</file>