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73" r:id="rId4"/>
    <p:sldId id="256" r:id="rId5"/>
    <p:sldId id="257" r:id="rId6"/>
    <p:sldId id="259" r:id="rId7"/>
    <p:sldId id="261" r:id="rId8"/>
    <p:sldId id="260" r:id="rId9"/>
    <p:sldId id="262" r:id="rId10"/>
    <p:sldId id="263" r:id="rId11"/>
    <p:sldId id="274" r:id="rId12"/>
    <p:sldId id="264" r:id="rId13"/>
    <p:sldId id="265" r:id="rId14"/>
    <p:sldId id="266"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ED4"/>
    <a:srgbClr val="FF0000"/>
    <a:srgbClr val="008000"/>
    <a:srgbClr val="E25050"/>
    <a:srgbClr val="00E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2F2822-6E09-4DD1-9383-E1372048D6BE}" type="datetimeFigureOut">
              <a:rPr lang="ru-RU" smtClean="0"/>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98887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2F2822-6E09-4DD1-9383-E1372048D6BE}" type="datetimeFigureOut">
              <a:rPr lang="ru-RU" smtClean="0"/>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316959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2F2822-6E09-4DD1-9383-E1372048D6BE}" type="datetimeFigureOut">
              <a:rPr lang="ru-RU" smtClean="0"/>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64774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2F2822-6E09-4DD1-9383-E1372048D6BE}" type="datetimeFigureOut">
              <a:rPr lang="ru-RU" smtClean="0"/>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289996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2F2822-6E09-4DD1-9383-E1372048D6BE}" type="datetimeFigureOut">
              <a:rPr lang="ru-RU" smtClean="0"/>
              <a:t>08.12.2013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288099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2F2822-6E09-4DD1-9383-E1372048D6BE}" type="datetimeFigureOut">
              <a:rPr lang="ru-RU" smtClean="0"/>
              <a:t>08.12.2013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122648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2F2822-6E09-4DD1-9383-E1372048D6BE}" type="datetimeFigureOut">
              <a:rPr lang="ru-RU" smtClean="0"/>
              <a:t>08.12.2013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421231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2F2822-6E09-4DD1-9383-E1372048D6BE}" type="datetimeFigureOut">
              <a:rPr lang="ru-RU" smtClean="0"/>
              <a:t>08.12.2013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272356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2F2822-6E09-4DD1-9383-E1372048D6BE}" type="datetimeFigureOut">
              <a:rPr lang="ru-RU" smtClean="0"/>
              <a:t>08.12.2013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259272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2F2822-6E09-4DD1-9383-E1372048D6BE}" type="datetimeFigureOut">
              <a:rPr lang="ru-RU" smtClean="0"/>
              <a:t>08.12.2013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118349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D2F2822-6E09-4DD1-9383-E1372048D6BE}" type="datetimeFigureOut">
              <a:rPr lang="ru-RU" smtClean="0"/>
              <a:t>08.12.2013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CC4D44-87F8-4197-9550-1DBE288417FC}" type="slidenum">
              <a:rPr lang="ru-RU" smtClean="0"/>
              <a:t>‹#›</a:t>
            </a:fld>
            <a:endParaRPr lang="ru-RU"/>
          </a:p>
        </p:txBody>
      </p:sp>
    </p:spTree>
    <p:extLst>
      <p:ext uri="{BB962C8B-B14F-4D97-AF65-F5344CB8AC3E}">
        <p14:creationId xmlns:p14="http://schemas.microsoft.com/office/powerpoint/2010/main" val="147491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F2822-6E09-4DD1-9383-E1372048D6BE}" type="datetimeFigureOut">
              <a:rPr lang="ru-RU" smtClean="0"/>
              <a:t>08.12.2013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C4D44-87F8-4197-9550-1DBE288417FC}" type="slidenum">
              <a:rPr lang="ru-RU" smtClean="0"/>
              <a:t>‹#›</a:t>
            </a:fld>
            <a:endParaRPr lang="ru-RU"/>
          </a:p>
        </p:txBody>
      </p:sp>
    </p:spTree>
    <p:extLst>
      <p:ext uri="{BB962C8B-B14F-4D97-AF65-F5344CB8AC3E}">
        <p14:creationId xmlns:p14="http://schemas.microsoft.com/office/powerpoint/2010/main" val="3806998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0ED4"/>
            </a:gs>
            <a:gs pos="50000">
              <a:schemeClr val="tx2">
                <a:lumMod val="60000"/>
                <a:lumOff val="40000"/>
              </a:schemeClr>
            </a:gs>
            <a:gs pos="20850">
              <a:srgbClr val="E25050"/>
            </a:gs>
            <a:gs pos="84150">
              <a:srgbClr val="92D050"/>
            </a:gs>
            <a:gs pos="100000">
              <a:schemeClr val="bg1">
                <a:lumMod val="65000"/>
              </a:schemeClr>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964488" cy="141763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solidFill>
                    <a:srgbClr val="420ED4"/>
                  </a:solidFill>
                </a:ln>
                <a:solidFill>
                  <a:srgbClr val="420ED4"/>
                </a:solidFill>
                <a:effectLst>
                  <a:outerShdw blurRad="50800" dist="39000" dir="5460000" algn="tl">
                    <a:srgbClr val="000000">
                      <a:alpha val="38000"/>
                    </a:srgbClr>
                  </a:outerShdw>
                </a:effectLst>
                <a:latin typeface="Segoe Print" panose="02000600000000000000" pitchFamily="2" charset="0"/>
              </a:rPr>
              <a:t>Национальные вида спорта ЯНАО</a:t>
            </a:r>
            <a:endParaRPr lang="ru-RU" sz="4800" b="1" dirty="0">
              <a:ln w="11430">
                <a:solidFill>
                  <a:srgbClr val="420ED4"/>
                </a:solidFill>
              </a:ln>
              <a:solidFill>
                <a:srgbClr val="420ED4"/>
              </a:solidFill>
              <a:effectLst>
                <a:outerShdw blurRad="50800" dist="39000" dir="5460000" algn="tl">
                  <a:srgbClr val="000000">
                    <a:alpha val="38000"/>
                  </a:srgbClr>
                </a:outerShdw>
              </a:effectLst>
              <a:latin typeface="Segoe Print" panose="02000600000000000000" pitchFamily="2" charset="0"/>
            </a:endParaRPr>
          </a:p>
        </p:txBody>
      </p:sp>
      <p:pic>
        <p:nvPicPr>
          <p:cNvPr id="1026" name="Picture 2" descr="C:\Users\Lenovo\Desktop\Новая папка (3)\ruPC9FEC6r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73" y="1633896"/>
            <a:ext cx="4381482" cy="2947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C:\Users\Lenovo\Desktop\Новая папка (3)\pic_1361877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05013"/>
            <a:ext cx="3752981" cy="3589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C:\Users\Lenovo\Desktop\Новая папка (3)\n5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361471"/>
            <a:ext cx="3754179" cy="2496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985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0ED4"/>
            </a:gs>
            <a:gs pos="50000">
              <a:schemeClr val="tx2">
                <a:lumMod val="60000"/>
                <a:lumOff val="40000"/>
              </a:schemeClr>
            </a:gs>
            <a:gs pos="20850">
              <a:schemeClr val="accent6">
                <a:lumMod val="40000"/>
                <a:lumOff val="60000"/>
              </a:schemeClr>
            </a:gs>
            <a:gs pos="84150">
              <a:schemeClr val="tx2">
                <a:lumMod val="20000"/>
                <a:lumOff val="80000"/>
              </a:schemeClr>
            </a:gs>
            <a:gs pos="100000">
              <a:schemeClr val="accent4">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6" y="1052736"/>
            <a:ext cx="8928992" cy="1143000"/>
          </a:xfrm>
        </p:spPr>
        <p:txBody>
          <a:bodyPr>
            <a:noAutofit/>
          </a:bodyPr>
          <a:lstStyle/>
          <a:p>
            <a:r>
              <a:rPr lang="ru-RU" sz="2400" b="1" dirty="0" smtClean="0">
                <a:solidFill>
                  <a:srgbClr val="FFFF00"/>
                </a:solidFill>
                <a:effectLst>
                  <a:outerShdw blurRad="38100" dist="38100" dir="2700000" algn="tl">
                    <a:srgbClr val="000000">
                      <a:alpha val="43137"/>
                    </a:srgbClr>
                  </a:outerShdw>
                </a:effectLst>
                <a:cs typeface="Aharoni" panose="02010803020104030203" pitchFamily="2" charset="-79"/>
              </a:rPr>
              <a:t>Борьба проводится в национальной одежде – малица и кисы, в ближней стойке (соперники берут друг друга двумя руками крест-накрест через плечо за пояс). Во время схватки можно отрывать соперника от земли и поднимать его вверх, но нельзя делать подножки, подсечки или проводить приемы, которые грозят сопернику повреждением.</a:t>
            </a:r>
            <a:br>
              <a:rPr lang="ru-RU" sz="2400" b="1" dirty="0" smtClean="0">
                <a:solidFill>
                  <a:srgbClr val="FFFF00"/>
                </a:solidFill>
                <a:effectLst>
                  <a:outerShdw blurRad="38100" dist="38100" dir="2700000" algn="tl">
                    <a:srgbClr val="000000">
                      <a:alpha val="43137"/>
                    </a:srgbClr>
                  </a:outerShdw>
                </a:effectLst>
                <a:cs typeface="Aharoni" panose="02010803020104030203" pitchFamily="2" charset="-79"/>
              </a:rPr>
            </a:br>
            <a:r>
              <a:rPr lang="ru-RU" sz="2400" b="1" dirty="0" smtClean="0">
                <a:solidFill>
                  <a:srgbClr val="FFFF00"/>
                </a:solidFill>
                <a:effectLst>
                  <a:outerShdw blurRad="38100" dist="38100" dir="2700000" algn="tl">
                    <a:srgbClr val="000000">
                      <a:alpha val="43137"/>
                    </a:srgbClr>
                  </a:outerShdw>
                </a:effectLst>
                <a:cs typeface="Aharoni" panose="02010803020104030203" pitchFamily="2" charset="-79"/>
              </a:rPr>
              <a:t/>
            </a:r>
            <a:br>
              <a:rPr lang="ru-RU" sz="2400" b="1" dirty="0" smtClean="0">
                <a:solidFill>
                  <a:srgbClr val="FFFF00"/>
                </a:solidFill>
                <a:effectLst>
                  <a:outerShdw blurRad="38100" dist="38100" dir="2700000" algn="tl">
                    <a:srgbClr val="000000">
                      <a:alpha val="43137"/>
                    </a:srgbClr>
                  </a:outerShdw>
                </a:effectLst>
                <a:cs typeface="Aharoni" panose="02010803020104030203" pitchFamily="2" charset="-79"/>
              </a:rPr>
            </a:br>
            <a:endParaRPr lang="ru-RU" sz="2400" b="1" dirty="0">
              <a:solidFill>
                <a:srgbClr val="FFFF00"/>
              </a:solidFill>
              <a:effectLst>
                <a:outerShdw blurRad="38100" dist="38100" dir="2700000" algn="tl">
                  <a:srgbClr val="000000">
                    <a:alpha val="43137"/>
                  </a:srgbClr>
                </a:outerShdw>
              </a:effectLst>
              <a:cs typeface="Aharoni" panose="02010803020104030203" pitchFamily="2" charset="-79"/>
            </a:endParaRPr>
          </a:p>
        </p:txBody>
      </p:sp>
      <p:pic>
        <p:nvPicPr>
          <p:cNvPr id="10243" name="Picture 3" descr="C:\Users\Lenovo\Desktop\Новая папка (3)\borba (1).jpg"/>
          <p:cNvPicPr>
            <a:picLocks noChangeAspect="1" noChangeArrowheads="1"/>
          </p:cNvPicPr>
          <p:nvPr/>
        </p:nvPicPr>
        <p:blipFill rotWithShape="1">
          <a:blip r:embed="rId2">
            <a:extLst>
              <a:ext uri="{28A0092B-C50C-407E-A947-70E740481C1C}">
                <a14:useLocalDpi xmlns:a14="http://schemas.microsoft.com/office/drawing/2010/main" val="0"/>
              </a:ext>
            </a:extLst>
          </a:blip>
          <a:srcRect b="66060"/>
          <a:stretch/>
        </p:blipFill>
        <p:spPr bwMode="auto">
          <a:xfrm>
            <a:off x="0" y="2348879"/>
            <a:ext cx="3131840" cy="2398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44" name="Picture 4" descr="C:\Users\Lenovo\Desktop\Новая папка (3)\borba (1).jpg"/>
          <p:cNvPicPr>
            <a:picLocks noChangeAspect="1" noChangeArrowheads="1"/>
          </p:cNvPicPr>
          <p:nvPr/>
        </p:nvPicPr>
        <p:blipFill rotWithShape="1">
          <a:blip r:embed="rId2">
            <a:extLst>
              <a:ext uri="{28A0092B-C50C-407E-A947-70E740481C1C}">
                <a14:useLocalDpi xmlns:a14="http://schemas.microsoft.com/office/drawing/2010/main" val="0"/>
              </a:ext>
            </a:extLst>
          </a:blip>
          <a:srcRect t="33939" b="33030"/>
          <a:stretch/>
        </p:blipFill>
        <p:spPr bwMode="auto">
          <a:xfrm>
            <a:off x="3039404" y="3212976"/>
            <a:ext cx="3039404" cy="2265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45" name="Picture 5" descr="C:\Users\Lenovo\Desktop\Новая папка (3)\borba (1).jpg"/>
          <p:cNvPicPr>
            <a:picLocks noChangeAspect="1" noChangeArrowheads="1"/>
          </p:cNvPicPr>
          <p:nvPr/>
        </p:nvPicPr>
        <p:blipFill rotWithShape="1">
          <a:blip r:embed="rId2">
            <a:extLst>
              <a:ext uri="{28A0092B-C50C-407E-A947-70E740481C1C}">
                <a14:useLocalDpi xmlns:a14="http://schemas.microsoft.com/office/drawing/2010/main" val="0"/>
              </a:ext>
            </a:extLst>
          </a:blip>
          <a:srcRect t="66869"/>
          <a:stretch/>
        </p:blipFill>
        <p:spPr bwMode="auto">
          <a:xfrm>
            <a:off x="5883212" y="4575122"/>
            <a:ext cx="3039404" cy="2272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0ED4"/>
            </a:gs>
            <a:gs pos="50000">
              <a:schemeClr val="tx2">
                <a:lumMod val="60000"/>
                <a:lumOff val="40000"/>
              </a:schemeClr>
            </a:gs>
            <a:gs pos="20850">
              <a:schemeClr val="accent6">
                <a:lumMod val="40000"/>
                <a:lumOff val="60000"/>
              </a:schemeClr>
            </a:gs>
            <a:gs pos="84150">
              <a:schemeClr val="tx2">
                <a:lumMod val="20000"/>
                <a:lumOff val="80000"/>
              </a:schemeClr>
            </a:gs>
            <a:gs pos="100000">
              <a:schemeClr val="accent4">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81801" y="0"/>
            <a:ext cx="8784976" cy="2520280"/>
          </a:xfrm>
        </p:spPr>
        <p:txBody>
          <a:bodyPr>
            <a:noAutofit/>
          </a:bodyPr>
          <a:lstStyle/>
          <a:p>
            <a:pPr marL="0" indent="0">
              <a:buNone/>
            </a:pPr>
            <a:r>
              <a:rPr lang="ru-RU" sz="2400" b="1" dirty="0" smtClean="0">
                <a:solidFill>
                  <a:srgbClr val="FF0000"/>
                </a:solidFill>
                <a:effectLst>
                  <a:outerShdw blurRad="38100" dist="38100" dir="2700000" algn="tl">
                    <a:srgbClr val="000000">
                      <a:alpha val="43137"/>
                    </a:srgbClr>
                  </a:outerShdw>
                </a:effectLst>
                <a:cs typeface="Aharoni" panose="02010803020104030203" pitchFamily="2" charset="-79"/>
              </a:rPr>
              <a:t>   Нельзя </a:t>
            </a:r>
            <a:r>
              <a:rPr lang="ru-RU" sz="2400" b="1" dirty="0">
                <a:solidFill>
                  <a:srgbClr val="FF0000"/>
                </a:solidFill>
                <a:effectLst>
                  <a:outerShdw blurRad="38100" dist="38100" dir="2700000" algn="tl">
                    <a:srgbClr val="000000">
                      <a:alpha val="43137"/>
                    </a:srgbClr>
                  </a:outerShdw>
                </a:effectLst>
                <a:cs typeface="Aharoni" panose="02010803020104030203" pitchFamily="2" charset="-79"/>
              </a:rPr>
              <a:t>отпускать пояс соперника, спортсмен может освободить руку от пояса за спиной соперника только в тот момент, когда он кладет его на «чистые лопатки».</a:t>
            </a:r>
            <a:br>
              <a:rPr lang="ru-RU" sz="2400" b="1" dirty="0">
                <a:solidFill>
                  <a:srgbClr val="FF0000"/>
                </a:solidFill>
                <a:effectLst>
                  <a:outerShdw blurRad="38100" dist="38100" dir="2700000" algn="tl">
                    <a:srgbClr val="000000">
                      <a:alpha val="43137"/>
                    </a:srgbClr>
                  </a:outerShdw>
                </a:effectLst>
                <a:cs typeface="Aharoni" panose="02010803020104030203" pitchFamily="2" charset="-79"/>
              </a:rPr>
            </a:br>
            <a:r>
              <a:rPr lang="ru-RU" sz="2400" b="1" dirty="0" smtClean="0">
                <a:solidFill>
                  <a:srgbClr val="FF0000"/>
                </a:solidFill>
                <a:effectLst>
                  <a:outerShdw blurRad="38100" dist="38100" dir="2700000" algn="tl">
                    <a:srgbClr val="000000">
                      <a:alpha val="43137"/>
                    </a:srgbClr>
                  </a:outerShdw>
                </a:effectLst>
                <a:cs typeface="Aharoni" panose="02010803020104030203" pitchFamily="2" charset="-79"/>
              </a:rPr>
              <a:t>   Борьба </a:t>
            </a:r>
            <a:r>
              <a:rPr lang="ru-RU" sz="2400" b="1" dirty="0">
                <a:solidFill>
                  <a:srgbClr val="FF0000"/>
                </a:solidFill>
                <a:effectLst>
                  <a:outerShdw blurRad="38100" dist="38100" dir="2700000" algn="tl">
                    <a:srgbClr val="000000">
                      <a:alpha val="43137"/>
                    </a:srgbClr>
                  </a:outerShdw>
                </a:effectLst>
                <a:cs typeface="Aharoni" panose="02010803020104030203" pitchFamily="2" charset="-79"/>
              </a:rPr>
              <a:t>длится без перерыва в течение пяти минут. Победитель определяется по наибольшему числу бросков или по «чистой лопатке» (жесткое касание спины борца к ковру в течение 3 секунд).</a:t>
            </a:r>
          </a:p>
        </p:txBody>
      </p:sp>
      <p:pic>
        <p:nvPicPr>
          <p:cNvPr id="4" name="Picture 2" descr="http://www.fakttv.ru/images/news/2013/03/slet-borba-2.jpg"/>
          <p:cNvPicPr>
            <a:picLocks noChangeAspect="1" noChangeArrowheads="1"/>
          </p:cNvPicPr>
          <p:nvPr/>
        </p:nvPicPr>
        <p:blipFill rotWithShape="1">
          <a:blip r:embed="rId2">
            <a:extLst>
              <a:ext uri="{28A0092B-C50C-407E-A947-70E740481C1C}">
                <a14:useLocalDpi xmlns:a14="http://schemas.microsoft.com/office/drawing/2010/main" val="0"/>
              </a:ext>
            </a:extLst>
          </a:blip>
          <a:srcRect b="9273"/>
          <a:stretch/>
        </p:blipFill>
        <p:spPr bwMode="auto">
          <a:xfrm>
            <a:off x="1280801" y="2708960"/>
            <a:ext cx="6586977" cy="4183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70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enovo\Desktop\Новая папка (3)\321548_510977285635140_1387068504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16"/>
            <a:ext cx="9194086" cy="68771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0"/>
            <a:ext cx="9036496" cy="1143000"/>
          </a:xfrm>
        </p:spPr>
        <p:txBody>
          <a:bodyPr>
            <a:no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rPr>
              <a:t>Бег на лыжах с палкой</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endParaRPr>
          </a:p>
        </p:txBody>
      </p:sp>
    </p:spTree>
    <p:extLst>
      <p:ext uri="{BB962C8B-B14F-4D97-AF65-F5344CB8AC3E}">
        <p14:creationId xmlns:p14="http://schemas.microsoft.com/office/powerpoint/2010/main" val="354534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0ED4"/>
            </a:gs>
            <a:gs pos="50000">
              <a:schemeClr val="tx2">
                <a:lumMod val="60000"/>
                <a:lumOff val="40000"/>
              </a:schemeClr>
            </a:gs>
            <a:gs pos="20850">
              <a:schemeClr val="accent6">
                <a:lumMod val="40000"/>
                <a:lumOff val="60000"/>
              </a:schemeClr>
            </a:gs>
            <a:gs pos="84150">
              <a:schemeClr val="tx2">
                <a:lumMod val="20000"/>
                <a:lumOff val="80000"/>
              </a:schemeClr>
            </a:gs>
            <a:gs pos="100000">
              <a:schemeClr val="accent4">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2290" name="Picture 2" descr="C:\Users\Lenovo\Desktop\Новая папка (3)\ligi (1).jpg"/>
          <p:cNvPicPr>
            <a:picLocks noChangeAspect="1" noChangeArrowheads="1"/>
          </p:cNvPicPr>
          <p:nvPr/>
        </p:nvPicPr>
        <p:blipFill rotWithShape="1">
          <a:blip r:embed="rId2">
            <a:extLst>
              <a:ext uri="{28A0092B-C50C-407E-A947-70E740481C1C}">
                <a14:useLocalDpi xmlns:a14="http://schemas.microsoft.com/office/drawing/2010/main" val="0"/>
              </a:ext>
            </a:extLst>
          </a:blip>
          <a:srcRect t="33232" b="33536"/>
          <a:stretch/>
        </p:blipFill>
        <p:spPr bwMode="auto">
          <a:xfrm>
            <a:off x="3113194" y="2923487"/>
            <a:ext cx="3039404" cy="2279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2" name="Picture 4" descr="C:\Users\Lenovo\Desktop\Новая папка (3)\ligi (1).jpg"/>
          <p:cNvPicPr>
            <a:picLocks noChangeAspect="1" noChangeArrowheads="1"/>
          </p:cNvPicPr>
          <p:nvPr/>
        </p:nvPicPr>
        <p:blipFill rotWithShape="1">
          <a:blip r:embed="rId2">
            <a:extLst>
              <a:ext uri="{28A0092B-C50C-407E-A947-70E740481C1C}">
                <a14:useLocalDpi xmlns:a14="http://schemas.microsoft.com/office/drawing/2010/main" val="0"/>
              </a:ext>
            </a:extLst>
          </a:blip>
          <a:srcRect t="66616"/>
          <a:stretch/>
        </p:blipFill>
        <p:spPr bwMode="auto">
          <a:xfrm>
            <a:off x="5879901" y="4491332"/>
            <a:ext cx="3039404" cy="2289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2251" y="0"/>
            <a:ext cx="8805664" cy="1700808"/>
          </a:xfrm>
        </p:spPr>
        <p:txBody>
          <a:bodyPr>
            <a:noAutofit/>
          </a:bodyPr>
          <a:lstStyle/>
          <a:p>
            <a:pPr algn="l"/>
            <a:r>
              <a:rPr lang="ru-RU" sz="2400" b="1" dirty="0" smtClean="0">
                <a:solidFill>
                  <a:srgbClr val="420ED4"/>
                </a:solidFill>
                <a:effectLst>
                  <a:outerShdw blurRad="38100" dist="38100" dir="2700000" algn="tl">
                    <a:srgbClr val="000000">
                      <a:alpha val="43137"/>
                    </a:srgbClr>
                  </a:outerShdw>
                </a:effectLst>
                <a:cs typeface="Aharoni" panose="02010803020104030203" pitchFamily="2" charset="-79"/>
              </a:rPr>
              <a:t/>
            </a:r>
            <a:br>
              <a:rPr lang="ru-RU" sz="2400" b="1" dirty="0" smtClean="0">
                <a:solidFill>
                  <a:srgbClr val="420ED4"/>
                </a:solidFill>
                <a:effectLst>
                  <a:outerShdw blurRad="38100" dist="38100" dir="2700000" algn="tl">
                    <a:srgbClr val="000000">
                      <a:alpha val="43137"/>
                    </a:srgbClr>
                  </a:outerShdw>
                </a:effectLst>
                <a:cs typeface="Aharoni" panose="02010803020104030203" pitchFamily="2" charset="-79"/>
              </a:rPr>
            </a:br>
            <a:r>
              <a:rPr lang="ru-RU" sz="2400" b="1" dirty="0" smtClean="0">
                <a:solidFill>
                  <a:srgbClr val="420ED4"/>
                </a:solidFill>
                <a:effectLst>
                  <a:outerShdw blurRad="38100" dist="38100" dir="2700000" algn="tl">
                    <a:srgbClr val="000000">
                      <a:alpha val="43137"/>
                    </a:srgbClr>
                  </a:outerShdw>
                </a:effectLst>
                <a:cs typeface="Aharoni" panose="02010803020104030203" pitchFamily="2" charset="-79"/>
              </a:rPr>
              <a:t>Соревнования проводятся на самодельных охотничьих лыжах и в национальной одежде (малица и кисы). Лыжник бежит дистанцию 1600 метров с посохом для выкапывания снега или </a:t>
            </a:r>
            <a:r>
              <a:rPr lang="ru-RU" sz="2400" b="1" dirty="0" smtClean="0">
                <a:solidFill>
                  <a:srgbClr val="420ED4"/>
                </a:solidFill>
                <a:effectLst>
                  <a:outerShdw blurRad="38100" dist="38100" dir="2700000" algn="tl">
                    <a:srgbClr val="000000">
                      <a:alpha val="43137"/>
                    </a:srgbClr>
                  </a:outerShdw>
                </a:effectLst>
                <a:cs typeface="Aharoni" panose="02010803020104030203" pitchFamily="2" charset="-79"/>
              </a:rPr>
              <a:t>палкой.</a:t>
            </a:r>
            <a:r>
              <a:rPr lang="ru-RU" sz="2400" b="1" dirty="0">
                <a:solidFill>
                  <a:srgbClr val="420ED4"/>
                </a:solidFill>
                <a:effectLst>
                  <a:outerShdw blurRad="38100" dist="38100" dir="2700000" algn="tl">
                    <a:srgbClr val="000000">
                      <a:alpha val="43137"/>
                    </a:srgbClr>
                  </a:outerShdw>
                </a:effectLst>
                <a:cs typeface="Aharoni" panose="02010803020104030203" pitchFamily="2" charset="-79"/>
              </a:rPr>
              <a:t/>
            </a:r>
            <a:br>
              <a:rPr lang="ru-RU" sz="2400" b="1" dirty="0">
                <a:solidFill>
                  <a:srgbClr val="420ED4"/>
                </a:solidFill>
                <a:effectLst>
                  <a:outerShdw blurRad="38100" dist="38100" dir="2700000" algn="tl">
                    <a:srgbClr val="000000">
                      <a:alpha val="43137"/>
                    </a:srgbClr>
                  </a:outerShdw>
                </a:effectLst>
                <a:cs typeface="Aharoni" panose="02010803020104030203" pitchFamily="2" charset="-79"/>
              </a:rPr>
            </a:br>
            <a:r>
              <a:rPr lang="ru-RU" sz="2400" b="1" dirty="0" smtClean="0">
                <a:solidFill>
                  <a:srgbClr val="420ED4"/>
                </a:solidFill>
                <a:effectLst>
                  <a:outerShdw blurRad="38100" dist="38100" dir="2700000" algn="tl">
                    <a:srgbClr val="000000">
                      <a:alpha val="43137"/>
                    </a:srgbClr>
                  </a:outerShdw>
                </a:effectLst>
                <a:cs typeface="Aharoni" panose="02010803020104030203" pitchFamily="2" charset="-79"/>
              </a:rPr>
              <a:t>Посохом </a:t>
            </a:r>
            <a:r>
              <a:rPr lang="ru-RU" sz="2400" b="1" dirty="0" smtClean="0">
                <a:solidFill>
                  <a:srgbClr val="420ED4"/>
                </a:solidFill>
                <a:effectLst>
                  <a:outerShdw blurRad="38100" dist="38100" dir="2700000" algn="tl">
                    <a:srgbClr val="000000">
                      <a:alpha val="43137"/>
                    </a:srgbClr>
                  </a:outerShdw>
                </a:effectLst>
                <a:cs typeface="Aharoni" panose="02010803020104030203" pitchFamily="2" charset="-79"/>
              </a:rPr>
              <a:t>можно пользоваться для отталкивания при беге.</a:t>
            </a:r>
            <a:endParaRPr lang="ru-RU" sz="2400" b="1" dirty="0">
              <a:solidFill>
                <a:srgbClr val="420ED4"/>
              </a:solidFill>
              <a:effectLst>
                <a:outerShdw blurRad="38100" dist="38100" dir="2700000" algn="tl">
                  <a:srgbClr val="000000">
                    <a:alpha val="43137"/>
                  </a:srgbClr>
                </a:outerShdw>
              </a:effectLst>
              <a:cs typeface="Aharoni" panose="02010803020104030203" pitchFamily="2" charset="-79"/>
            </a:endParaRPr>
          </a:p>
        </p:txBody>
      </p:sp>
      <p:pic>
        <p:nvPicPr>
          <p:cNvPr id="12291" name="Picture 3" descr="C:\Users\Lenovo\Desktop\Новая папка (3)\ligi (1).jpg"/>
          <p:cNvPicPr>
            <a:picLocks noChangeAspect="1" noChangeArrowheads="1"/>
          </p:cNvPicPr>
          <p:nvPr/>
        </p:nvPicPr>
        <p:blipFill rotWithShape="1">
          <a:blip r:embed="rId2">
            <a:extLst>
              <a:ext uri="{28A0092B-C50C-407E-A947-70E740481C1C}">
                <a14:useLocalDpi xmlns:a14="http://schemas.microsoft.com/office/drawing/2010/main" val="0"/>
              </a:ext>
            </a:extLst>
          </a:blip>
          <a:srcRect b="66751"/>
          <a:stretch/>
        </p:blipFill>
        <p:spPr bwMode="auto">
          <a:xfrm>
            <a:off x="107504" y="2023705"/>
            <a:ext cx="3039404" cy="2280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0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enovo\Desktop\Новая папка (3)\J5ibHM8H78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84584" y="260648"/>
            <a:ext cx="10441160" cy="1143000"/>
          </a:xfrm>
        </p:spPr>
        <p:txBody>
          <a:bodyPr>
            <a:noAutofit/>
          </a:bodyPr>
          <a:lstStyle/>
          <a:p>
            <a:r>
              <a:rPr lang="ru-RU" sz="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rPr>
              <a:t>Гонки на оленьих упряжках</a:t>
            </a:r>
            <a:endParaRPr lang="ru-RU" sz="5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endParaRPr>
          </a:p>
        </p:txBody>
      </p:sp>
      <p:sp>
        <p:nvSpPr>
          <p:cNvPr id="3" name="Объект 2"/>
          <p:cNvSpPr>
            <a:spLocks noGrp="1"/>
          </p:cNvSpPr>
          <p:nvPr>
            <p:ph idx="1"/>
          </p:nvPr>
        </p:nvSpPr>
        <p:spPr/>
        <p:txBody>
          <a:bodyPr/>
          <a:lstStyle/>
          <a:p>
            <a:endParaRPr lang="ru-RU" dirty="0" smtClean="0"/>
          </a:p>
          <a:p>
            <a:endParaRPr lang="ru-RU" dirty="0"/>
          </a:p>
        </p:txBody>
      </p:sp>
    </p:spTree>
    <p:extLst>
      <p:ext uri="{BB962C8B-B14F-4D97-AF65-F5344CB8AC3E}">
        <p14:creationId xmlns:p14="http://schemas.microsoft.com/office/powerpoint/2010/main" val="61384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0ED4"/>
            </a:gs>
            <a:gs pos="50000">
              <a:schemeClr val="tx2">
                <a:lumMod val="60000"/>
                <a:lumOff val="40000"/>
              </a:schemeClr>
            </a:gs>
            <a:gs pos="20850">
              <a:schemeClr val="accent6">
                <a:lumMod val="40000"/>
                <a:lumOff val="60000"/>
              </a:schemeClr>
            </a:gs>
            <a:gs pos="84150">
              <a:schemeClr val="tx2">
                <a:lumMod val="20000"/>
                <a:lumOff val="80000"/>
              </a:schemeClr>
            </a:gs>
            <a:gs pos="100000">
              <a:schemeClr val="accent4">
                <a:lumMod val="75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035" y="-171400"/>
            <a:ext cx="8229600" cy="2016224"/>
          </a:xfrm>
        </p:spPr>
        <p:txBody>
          <a:bodyPr>
            <a:noAutofit/>
          </a:bodyPr>
          <a:lstStyle/>
          <a:p>
            <a:r>
              <a:rPr lang="ru-RU" sz="2800" b="1" dirty="0" smtClean="0">
                <a:solidFill>
                  <a:srgbClr val="FF0000"/>
                </a:solidFill>
                <a:effectLst>
                  <a:outerShdw blurRad="38100" dist="38100" dir="2700000" algn="tl">
                    <a:srgbClr val="000000">
                      <a:alpha val="43137"/>
                    </a:srgbClr>
                  </a:outerShdw>
                </a:effectLst>
                <a:cs typeface="Aharoni" panose="02010803020104030203" pitchFamily="2" charset="-79"/>
              </a:rPr>
              <a:t/>
            </a:r>
            <a:br>
              <a:rPr lang="ru-RU" sz="2800" b="1" dirty="0" smtClean="0">
                <a:solidFill>
                  <a:srgbClr val="FF0000"/>
                </a:solidFill>
                <a:effectLst>
                  <a:outerShdw blurRad="38100" dist="38100" dir="2700000" algn="tl">
                    <a:srgbClr val="000000">
                      <a:alpha val="43137"/>
                    </a:srgbClr>
                  </a:outerShdw>
                </a:effectLst>
                <a:cs typeface="Aharoni" panose="02010803020104030203" pitchFamily="2" charset="-79"/>
              </a:rPr>
            </a:br>
            <a:r>
              <a:rPr lang="ru-RU" sz="2800" b="1" dirty="0" smtClean="0">
                <a:solidFill>
                  <a:srgbClr val="FF0000"/>
                </a:solidFill>
                <a:effectLst>
                  <a:outerShdw blurRad="38100" dist="38100" dir="2700000" algn="tl">
                    <a:srgbClr val="000000">
                      <a:alpha val="43137"/>
                    </a:srgbClr>
                  </a:outerShdw>
                </a:effectLst>
                <a:cs typeface="Aharoni" panose="02010803020104030203" pitchFamily="2" charset="-79"/>
              </a:rPr>
              <a:t>В соревнованиях принимают участие мужчины и женщины, заезды проводятся раздельно.</a:t>
            </a:r>
            <a:br>
              <a:rPr lang="ru-RU" sz="2800" b="1" dirty="0" smtClean="0">
                <a:solidFill>
                  <a:srgbClr val="FF0000"/>
                </a:solidFill>
                <a:effectLst>
                  <a:outerShdw blurRad="38100" dist="38100" dir="2700000" algn="tl">
                    <a:srgbClr val="000000">
                      <a:alpha val="43137"/>
                    </a:srgbClr>
                  </a:outerShdw>
                </a:effectLst>
                <a:cs typeface="Aharoni" panose="02010803020104030203" pitchFamily="2" charset="-79"/>
              </a:rPr>
            </a:br>
            <a:r>
              <a:rPr lang="ru-RU" sz="2800" b="1" dirty="0" smtClean="0">
                <a:solidFill>
                  <a:srgbClr val="FF0000"/>
                </a:solidFill>
                <a:effectLst>
                  <a:outerShdw blurRad="38100" dist="38100" dir="2700000" algn="tl">
                    <a:srgbClr val="000000">
                      <a:alpha val="43137"/>
                    </a:srgbClr>
                  </a:outerShdw>
                </a:effectLst>
                <a:cs typeface="Aharoni" panose="02010803020104030203" pitchFamily="2" charset="-79"/>
              </a:rPr>
              <a:t>Дистанция </a:t>
            </a:r>
            <a:r>
              <a:rPr lang="ru-RU" sz="2800" b="1" dirty="0" smtClean="0">
                <a:solidFill>
                  <a:srgbClr val="FF0000"/>
                </a:solidFill>
                <a:effectLst>
                  <a:outerShdw blurRad="38100" dist="38100" dir="2700000" algn="tl">
                    <a:srgbClr val="000000">
                      <a:alpha val="43137"/>
                    </a:srgbClr>
                  </a:outerShdw>
                </a:effectLst>
                <a:cs typeface="Aharoni" panose="02010803020104030203" pitchFamily="2" charset="-79"/>
              </a:rPr>
              <a:t>для мужчин 1600, для женщин 800 метров. В упряжке должно быть от 3-х, но не более 5 оленей.</a:t>
            </a:r>
            <a:endParaRPr lang="ru-RU" sz="2800" b="1" dirty="0">
              <a:solidFill>
                <a:srgbClr val="FF0000"/>
              </a:solidFill>
              <a:effectLst>
                <a:outerShdw blurRad="38100" dist="38100" dir="2700000" algn="tl">
                  <a:srgbClr val="000000">
                    <a:alpha val="43137"/>
                  </a:srgbClr>
                </a:outerShdw>
              </a:effectLst>
              <a:cs typeface="Aharoni" panose="02010803020104030203" pitchFamily="2" charset="-79"/>
            </a:endParaRPr>
          </a:p>
        </p:txBody>
      </p:sp>
      <p:pic>
        <p:nvPicPr>
          <p:cNvPr id="14338" name="Picture 2" descr="C:\Users\Lenovo\Desktop\Новая папка (3)\olenev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10" y="2144688"/>
            <a:ext cx="7069968" cy="4713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Новая папка (3)\3a8225f88e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2" y="0"/>
            <a:ext cx="92537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2822" y="404664"/>
            <a:ext cx="9665382" cy="1143000"/>
          </a:xfrm>
        </p:spPr>
        <p:txBody>
          <a:bodyPr>
            <a:no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rPr>
              <a:t>Метание </a:t>
            </a:r>
            <a:r>
              <a:rPr lang="ru-RU"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rPr>
              <a:t>тынзяна</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rPr>
              <a:t> на хорей</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endParaRPr>
          </a:p>
        </p:txBody>
      </p:sp>
    </p:spTree>
    <p:extLst>
      <p:ext uri="{BB962C8B-B14F-4D97-AF65-F5344CB8AC3E}">
        <p14:creationId xmlns:p14="http://schemas.microsoft.com/office/powerpoint/2010/main" val="3755701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0ED4"/>
            </a:gs>
            <a:gs pos="50000">
              <a:schemeClr val="tx2">
                <a:lumMod val="60000"/>
                <a:lumOff val="40000"/>
              </a:schemeClr>
            </a:gs>
            <a:gs pos="20850">
              <a:srgbClr val="E25050"/>
            </a:gs>
            <a:gs pos="84150">
              <a:srgbClr val="92D050"/>
            </a:gs>
            <a:gs pos="100000">
              <a:schemeClr val="bg1">
                <a:lumMod val="6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Прямоугольник 3"/>
          <p:cNvSpPr/>
          <p:nvPr/>
        </p:nvSpPr>
        <p:spPr>
          <a:xfrm>
            <a:off x="10228" y="8532"/>
            <a:ext cx="8640960" cy="3447098"/>
          </a:xfrm>
          <a:prstGeom prst="rect">
            <a:avLst/>
          </a:prstGeom>
        </p:spPr>
        <p:txBody>
          <a:bodyPr wrap="square">
            <a:spAutoFit/>
          </a:bodyPr>
          <a:lstStyle/>
          <a:p>
            <a:r>
              <a:rPr lang="ru-RU" sz="20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Тынзян</a:t>
            </a: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(аркан) должен быть сплетен из полосок кожи оленя. Применение искусственного </a:t>
            </a:r>
            <a:r>
              <a:rPr lang="ru-RU" sz="20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тынзяна</a:t>
            </a: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 допускается.</a:t>
            </a:r>
            <a:b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Хорей на соревнованиях это деревянный шест высотой не менее 4-х метров, диаметром до 5 сантиметров.</a:t>
            </a:r>
            <a:b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Расстояние от спортсмена до хорея составляет 15 метров.</a:t>
            </a:r>
            <a:b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Метание </a:t>
            </a:r>
            <a:r>
              <a:rPr lang="ru-RU" sz="20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тынзяна</a:t>
            </a: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хорей осуществляется участником в течение 5 минут, собирает </a:t>
            </a:r>
            <a:r>
              <a:rPr lang="ru-RU" sz="20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тынзян</a:t>
            </a:r>
            <a:r>
              <a:rPr lang="ru-RU" sz="2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участник самостоятельно.</a:t>
            </a:r>
            <a:r>
              <a:rPr lang="ru-RU" dirty="0">
                <a:solidFill>
                  <a:srgbClr val="420ED4"/>
                </a:solidFill>
                <a:latin typeface="Times New Roman" panose="02020603050405020304" pitchFamily="18" charset="0"/>
                <a:cs typeface="Times New Roman" panose="02020603050405020304" pitchFamily="18" charset="0"/>
              </a:rPr>
              <a:t/>
            </a:r>
            <a:br>
              <a:rPr lang="ru-RU" dirty="0">
                <a:solidFill>
                  <a:srgbClr val="420ED4"/>
                </a:solidFill>
                <a:latin typeface="Times New Roman" panose="02020603050405020304" pitchFamily="18" charset="0"/>
                <a:cs typeface="Times New Roman" panose="02020603050405020304" pitchFamily="18" charset="0"/>
              </a:rPr>
            </a:br>
            <a:endParaRPr lang="ru-RU" dirty="0">
              <a:solidFill>
                <a:srgbClr val="420ED4"/>
              </a:solidFill>
              <a:latin typeface="Times New Roman" panose="02020603050405020304" pitchFamily="18" charset="0"/>
              <a:cs typeface="Times New Roman" panose="02020603050405020304" pitchFamily="18" charset="0"/>
            </a:endParaRPr>
          </a:p>
        </p:txBody>
      </p:sp>
      <p:pic>
        <p:nvPicPr>
          <p:cNvPr id="3074" name="Picture 2" descr="http://www.artlib.ru/objects/gallery_169/artlib_gallery-8453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15051"/>
            <a:ext cx="3248592" cy="3742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nadymregion.ru/img/1276743079/12767430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573" y="3115051"/>
            <a:ext cx="4964849" cy="3672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48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20ED4"/>
            </a:gs>
            <a:gs pos="50000">
              <a:schemeClr val="tx2">
                <a:lumMod val="60000"/>
                <a:lumOff val="40000"/>
              </a:schemeClr>
            </a:gs>
            <a:gs pos="20850">
              <a:schemeClr val="tx2">
                <a:lumMod val="20000"/>
                <a:lumOff val="80000"/>
              </a:schemeClr>
            </a:gs>
            <a:gs pos="84150">
              <a:schemeClr val="accent4">
                <a:lumMod val="60000"/>
                <a:lumOff val="40000"/>
              </a:schemeClr>
            </a:gs>
            <a:gs pos="100000">
              <a:schemeClr val="bg1">
                <a:lumMod val="65000"/>
              </a:schemeClr>
            </a:gs>
          </a:gsLst>
          <a:path path="circle">
            <a:fillToRect l="100000" b="100000"/>
          </a:path>
        </a:gradFill>
        <a:effectLst/>
      </p:bgPr>
    </p:bg>
    <p:spTree>
      <p:nvGrpSpPr>
        <p:cNvPr id="1" name=""/>
        <p:cNvGrpSpPr/>
        <p:nvPr/>
      </p:nvGrpSpPr>
      <p:grpSpPr>
        <a:xfrm>
          <a:off x="0" y="0"/>
          <a:ext cx="0" cy="0"/>
          <a:chOff x="0" y="0"/>
          <a:chExt cx="0" cy="0"/>
        </a:xfrm>
      </p:grpSpPr>
      <p:pic>
        <p:nvPicPr>
          <p:cNvPr id="4098" name="Picture 2" descr="C:\Users\Lenovo\Desktop\Новая папка (3)\1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199" y="1772816"/>
            <a:ext cx="7056784" cy="4831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941" y="-459432"/>
            <a:ext cx="9144000" cy="2492896"/>
          </a:xfrm>
        </p:spPr>
        <p:txBody>
          <a:bodyPr>
            <a:noAutofit/>
          </a:bodyPr>
          <a:lstStyle/>
          <a:p>
            <a:r>
              <a:rPr lang="ru-RU" sz="2000" b="1" dirty="0" smtClean="0">
                <a:solidFill>
                  <a:srgbClr val="FF0000"/>
                </a:solidFill>
                <a:effectLst>
                  <a:outerShdw blurRad="38100" dist="38100" dir="2700000" algn="tl">
                    <a:srgbClr val="000000">
                      <a:alpha val="43137"/>
                    </a:srgbClr>
                  </a:outerShdw>
                </a:effectLst>
              </a:rPr>
              <a:t/>
            </a:r>
            <a:br>
              <a:rPr lang="ru-RU" sz="2000" b="1" dirty="0" smtClean="0">
                <a:solidFill>
                  <a:srgbClr val="FF0000"/>
                </a:solidFill>
                <a:effectLst>
                  <a:outerShdw blurRad="38100" dist="38100" dir="2700000" algn="tl">
                    <a:srgbClr val="000000">
                      <a:alpha val="43137"/>
                    </a:srgbClr>
                  </a:outerShdw>
                </a:effectLst>
              </a:rPr>
            </a:br>
            <a:r>
              <a:rPr lang="ru-RU" sz="2000" b="1" dirty="0" smtClean="0">
                <a:solidFill>
                  <a:srgbClr val="FF0000"/>
                </a:solidFill>
              </a:rPr>
              <a:t/>
            </a:r>
            <a:br>
              <a:rPr lang="ru-RU" sz="2000" b="1" dirty="0" smtClean="0">
                <a:solidFill>
                  <a:srgbClr val="FF0000"/>
                </a:solidFill>
              </a:rPr>
            </a:br>
            <a:r>
              <a:rPr lang="ru-RU" sz="2800" b="1" dirty="0" smtClean="0">
                <a:solidFill>
                  <a:srgbClr val="FF0000"/>
                </a:solidFill>
              </a:rPr>
              <a:t>Бросок считается засчитанным, если петля </a:t>
            </a:r>
            <a:r>
              <a:rPr lang="ru-RU" sz="2800" b="1" dirty="0" err="1" smtClean="0">
                <a:solidFill>
                  <a:srgbClr val="FF0000"/>
                </a:solidFill>
              </a:rPr>
              <a:t>тынзяна</a:t>
            </a:r>
            <a:r>
              <a:rPr lang="ru-RU" sz="2800" b="1" dirty="0" smtClean="0">
                <a:solidFill>
                  <a:srgbClr val="FF0000"/>
                </a:solidFill>
              </a:rPr>
              <a:t> накрыла хорей. Победитель определяется по числу попаданий </a:t>
            </a:r>
            <a:r>
              <a:rPr lang="ru-RU" sz="2800" b="1" dirty="0" err="1" smtClean="0">
                <a:solidFill>
                  <a:srgbClr val="FF0000"/>
                </a:solidFill>
              </a:rPr>
              <a:t>тынзяна</a:t>
            </a:r>
            <a:r>
              <a:rPr lang="ru-RU" sz="2800" b="1" dirty="0" smtClean="0">
                <a:solidFill>
                  <a:srgbClr val="FF0000"/>
                </a:solidFill>
              </a:rPr>
              <a:t> на хорей. При равном количестве попаданий преимущество дается участнику, имеющему большее количество попаданий с начальных бросков.</a:t>
            </a:r>
            <a:endParaRPr lang="ru-RU" sz="2000" b="1" dirty="0">
              <a:solidFill>
                <a:srgbClr val="FF0000"/>
              </a:solidFill>
            </a:endParaRPr>
          </a:p>
        </p:txBody>
      </p:sp>
    </p:spTree>
    <p:extLst>
      <p:ext uri="{BB962C8B-B14F-4D97-AF65-F5344CB8AC3E}">
        <p14:creationId xmlns:p14="http://schemas.microsoft.com/office/powerpoint/2010/main" val="112083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92D050"/>
            </a:gs>
            <a:gs pos="50000">
              <a:schemeClr val="tx2">
                <a:lumMod val="60000"/>
                <a:lumOff val="40000"/>
              </a:schemeClr>
            </a:gs>
            <a:gs pos="20850">
              <a:srgbClr val="E25050"/>
            </a:gs>
            <a:gs pos="84150">
              <a:srgbClr val="420ED4"/>
            </a:gs>
            <a:gs pos="100000">
              <a:schemeClr val="bg1">
                <a:lumMod val="65000"/>
              </a:schemeClr>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5" name="Picture 4" descr="http://www.photosveta.com/photos/ru/yamalo-nenetsky-hlyvnyuk/1/nadym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56" y="0"/>
            <a:ext cx="9468544"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Прыжки через нарты</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Tree>
    <p:extLst>
      <p:ext uri="{BB962C8B-B14F-4D97-AF65-F5344CB8AC3E}">
        <p14:creationId xmlns:p14="http://schemas.microsoft.com/office/powerpoint/2010/main" val="559012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tx2">
                <a:lumMod val="60000"/>
                <a:lumOff val="40000"/>
              </a:schemeClr>
            </a:gs>
            <a:gs pos="20850">
              <a:srgbClr val="E25050"/>
            </a:gs>
            <a:gs pos="84150">
              <a:schemeClr val="accent4">
                <a:lumMod val="75000"/>
              </a:schemeClr>
            </a:gs>
            <a:gs pos="100000">
              <a:schemeClr val="tx2">
                <a:lumMod val="40000"/>
                <a:lumOff val="60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5" name="Picture 4" descr="http://www.yamburg.ru/netcat_files/Image/29_03_2010(5).jpg"/>
          <p:cNvPicPr>
            <a:picLocks noChangeAspect="1" noChangeArrowheads="1"/>
          </p:cNvPicPr>
          <p:nvPr/>
        </p:nvPicPr>
        <p:blipFill rotWithShape="1">
          <a:blip r:embed="rId2">
            <a:extLst>
              <a:ext uri="{28A0092B-C50C-407E-A947-70E740481C1C}">
                <a14:useLocalDpi xmlns:a14="http://schemas.microsoft.com/office/drawing/2010/main" val="0"/>
              </a:ext>
            </a:extLst>
          </a:blip>
          <a:srcRect b="19115"/>
          <a:stretch/>
        </p:blipFill>
        <p:spPr bwMode="auto">
          <a:xfrm>
            <a:off x="899592" y="2996952"/>
            <a:ext cx="7352286" cy="4077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111" y="692696"/>
            <a:ext cx="9144000" cy="1431032"/>
          </a:xfrm>
        </p:spPr>
        <p:txBody>
          <a:bodyPr>
            <a:noAutofit/>
          </a:bodyPr>
          <a:lstStyle/>
          <a:p>
            <a:pPr algn="l"/>
            <a:r>
              <a:rPr lang="ru-RU" sz="2000" b="1" i="0" dirty="0" smtClean="0">
                <a:solidFill>
                  <a:srgbClr val="333333"/>
                </a:solidFill>
                <a:effectLst/>
                <a:latin typeface="Verdana"/>
              </a:rPr>
              <a:t/>
            </a:r>
            <a:br>
              <a:rPr lang="ru-RU" sz="2000" b="1" i="0" dirty="0" smtClean="0">
                <a:solidFill>
                  <a:srgbClr val="333333"/>
                </a:solidFill>
                <a:effectLst/>
                <a:latin typeface="Verdana"/>
              </a:rPr>
            </a:br>
            <a:r>
              <a:rPr lang="ru-RU" sz="2000" b="1" i="0" dirty="0" smtClean="0">
                <a:solidFill>
                  <a:srgbClr val="FFFF00"/>
                </a:solidFill>
                <a:effectLst/>
                <a:latin typeface="Verdana"/>
              </a:rPr>
              <a:t>Для проведения соревнований используются макеты нарт. Размеры нарт: высота 50 см, ширина вверху 50 см, ширина у основания 70 см, длина 135 см. Макеты 10 нарт располагаются на ровной местности на расстоянии 55 см друг от друга.</a:t>
            </a:r>
            <a:br>
              <a:rPr lang="ru-RU" sz="2000" b="1" i="0" dirty="0" smtClean="0">
                <a:solidFill>
                  <a:srgbClr val="FFFF00"/>
                </a:solidFill>
                <a:effectLst/>
                <a:latin typeface="Verdana"/>
              </a:rPr>
            </a:br>
            <a:r>
              <a:rPr lang="ru-RU" sz="2000" b="1" i="0" dirty="0" smtClean="0">
                <a:solidFill>
                  <a:srgbClr val="FFFF00"/>
                </a:solidFill>
                <a:effectLst/>
                <a:latin typeface="Verdana"/>
              </a:rPr>
              <a:t>Прыжки выполняются с одновременным отталкиванием ног с места. Отдых на развороте в конце ряда нарт до 5 секунд. Сдвиг нарт при прыжке не допускается. Зачет производится по лучшему результату из трех попыток. Прыжки выполняются в национальной обуви – кисах.</a:t>
            </a:r>
            <a:endParaRPr lang="ru-RU" sz="2000" b="1" i="0" dirty="0">
              <a:solidFill>
                <a:srgbClr val="FFFF00"/>
              </a:solidFill>
              <a:effectLst/>
              <a:latin typeface="Verdana"/>
            </a:endParaRPr>
          </a:p>
        </p:txBody>
      </p:sp>
    </p:spTree>
    <p:extLst>
      <p:ext uri="{BB962C8B-B14F-4D97-AF65-F5344CB8AC3E}">
        <p14:creationId xmlns:p14="http://schemas.microsoft.com/office/powerpoint/2010/main" val="58423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novo\Desktop\Новая папка (3)\177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8903" y="6165304"/>
            <a:ext cx="9145016" cy="8640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Перетягивание палки</a:t>
            </a:r>
            <a:b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b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Tree>
    <p:extLst>
      <p:ext uri="{BB962C8B-B14F-4D97-AF65-F5344CB8AC3E}">
        <p14:creationId xmlns:p14="http://schemas.microsoft.com/office/powerpoint/2010/main" val="13636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20ED4"/>
            </a:gs>
            <a:gs pos="50000">
              <a:schemeClr val="tx2">
                <a:lumMod val="60000"/>
                <a:lumOff val="40000"/>
              </a:schemeClr>
            </a:gs>
            <a:gs pos="20850">
              <a:schemeClr val="accent6">
                <a:lumMod val="40000"/>
                <a:lumOff val="60000"/>
              </a:schemeClr>
            </a:gs>
            <a:gs pos="84150">
              <a:schemeClr val="tx2">
                <a:lumMod val="20000"/>
                <a:lumOff val="80000"/>
              </a:schemeClr>
            </a:gs>
            <a:gs pos="100000">
              <a:schemeClr val="accent4">
                <a:lumMod val="75000"/>
              </a:schemeClr>
            </a:gs>
          </a:gsLst>
          <a:lin ang="13500000" scaled="1"/>
          <a:tileRect/>
        </a:gradFill>
        <a:effectLst/>
      </p:bgPr>
    </p:bg>
    <p:spTree>
      <p:nvGrpSpPr>
        <p:cNvPr id="1" name=""/>
        <p:cNvGrpSpPr/>
        <p:nvPr/>
      </p:nvGrpSpPr>
      <p:grpSpPr>
        <a:xfrm>
          <a:off x="0" y="0"/>
          <a:ext cx="0" cy="0"/>
          <a:chOff x="0" y="0"/>
          <a:chExt cx="0" cy="0"/>
        </a:xfrm>
      </p:grpSpPr>
      <p:pic>
        <p:nvPicPr>
          <p:cNvPr id="8194" name="Picture 2" descr="C:\Users\Lenovo\Desktop\Новая папка (3)\8255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58407"/>
            <a:ext cx="5913118" cy="3654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8520" y="-315416"/>
            <a:ext cx="9433048" cy="3600400"/>
          </a:xfrm>
        </p:spPr>
        <p:txBody>
          <a:bodyPr>
            <a:noAutofit/>
          </a:bodyPr>
          <a:lstStyle/>
          <a:p>
            <a:r>
              <a:rPr lang="ru-RU" sz="2000" b="1" dirty="0" smtClean="0">
                <a:solidFill>
                  <a:srgbClr val="008000"/>
                </a:solidFill>
                <a:cs typeface="Aharoni" panose="02010803020104030203" pitchFamily="2" charset="-79"/>
              </a:rPr>
              <a:t>Для соревнований необходима доска длиной 2 метра, шириной 20 и толщиной 3 сантиметра.</a:t>
            </a:r>
            <a:br>
              <a:rPr lang="ru-RU" sz="2000" b="1" dirty="0" smtClean="0">
                <a:solidFill>
                  <a:srgbClr val="008000"/>
                </a:solidFill>
                <a:cs typeface="Aharoni" panose="02010803020104030203" pitchFamily="2" charset="-79"/>
              </a:rPr>
            </a:br>
            <a:r>
              <a:rPr lang="ru-RU" sz="2000" b="1" dirty="0" smtClean="0">
                <a:solidFill>
                  <a:srgbClr val="008000"/>
                </a:solidFill>
                <a:cs typeface="Aharoni" panose="02010803020104030203" pitchFamily="2" charset="-79"/>
              </a:rPr>
              <a:t>Круглая </a:t>
            </a:r>
            <a:r>
              <a:rPr lang="ru-RU" sz="2000" b="1" dirty="0" smtClean="0">
                <a:solidFill>
                  <a:srgbClr val="008000"/>
                </a:solidFill>
                <a:cs typeface="Aharoni" panose="02010803020104030203" pitchFamily="2" charset="-79"/>
              </a:rPr>
              <a:t>палка длиной 50 см, диаметром 3-3,5 см.</a:t>
            </a:r>
            <a:br>
              <a:rPr lang="ru-RU" sz="2000" b="1" dirty="0" smtClean="0">
                <a:solidFill>
                  <a:srgbClr val="008000"/>
                </a:solidFill>
                <a:cs typeface="Aharoni" panose="02010803020104030203" pitchFamily="2" charset="-79"/>
              </a:rPr>
            </a:br>
            <a:r>
              <a:rPr lang="ru-RU" sz="2000" b="1" dirty="0" smtClean="0">
                <a:solidFill>
                  <a:srgbClr val="008000"/>
                </a:solidFill>
                <a:cs typeface="Aharoni" panose="02010803020104030203" pitchFamily="2" charset="-79"/>
              </a:rPr>
              <a:t/>
            </a:r>
            <a:br>
              <a:rPr lang="ru-RU" sz="2000" b="1" dirty="0" smtClean="0">
                <a:solidFill>
                  <a:srgbClr val="008000"/>
                </a:solidFill>
                <a:cs typeface="Aharoni" panose="02010803020104030203" pitchFamily="2" charset="-79"/>
              </a:rPr>
            </a:br>
            <a:r>
              <a:rPr lang="ru-RU" sz="2000" b="1" dirty="0" smtClean="0">
                <a:solidFill>
                  <a:srgbClr val="008000"/>
                </a:solidFill>
                <a:cs typeface="Aharoni" panose="02010803020104030203" pitchFamily="2" charset="-79"/>
              </a:rPr>
              <a:t>Участники садятся лицом друг к другу на расстоянии вытянутых ног. Между ними устанавливается доска. По команде соперники начинают перетягивать палку. Победитель определяется из трех попыток. Участник, допустивший резкий рывок, считается проигравшим попытку. За неоднократные рывки участник выбывает из дальнейших соревнований.</a:t>
            </a:r>
            <a:endParaRPr lang="ru-RU" sz="2000" b="1" dirty="0">
              <a:solidFill>
                <a:srgbClr val="008000"/>
              </a:solidFill>
              <a:cs typeface="Aharoni" panose="02010803020104030203" pitchFamily="2" charset="-79"/>
            </a:endParaRPr>
          </a:p>
        </p:txBody>
      </p:sp>
    </p:spTree>
    <p:extLst>
      <p:ext uri="{BB962C8B-B14F-4D97-AF65-F5344CB8AC3E}">
        <p14:creationId xmlns:p14="http://schemas.microsoft.com/office/powerpoint/2010/main" val="60529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novo\Desktop\Новая папка (3)\n5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744"/>
            <a:ext cx="9252520" cy="68242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8244" y="6021288"/>
            <a:ext cx="9144000" cy="1143000"/>
          </a:xfrm>
        </p:spPr>
        <p:txBody>
          <a:bodyPr>
            <a:noAutofit/>
          </a:bodyPr>
          <a:lstStyle/>
          <a:p>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rPr>
              <a:t>Национальная борьба</a:t>
            </a:r>
            <a:b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rPr>
            </a:b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anose="02000600000000000000" pitchFamily="2" charset="0"/>
            </a:endParaRPr>
          </a:p>
        </p:txBody>
      </p:sp>
    </p:spTree>
    <p:extLst>
      <p:ext uri="{BB962C8B-B14F-4D97-AF65-F5344CB8AC3E}">
        <p14:creationId xmlns:p14="http://schemas.microsoft.com/office/powerpoint/2010/main" val="3095512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140</Words>
  <Application>Microsoft Office PowerPoint</Application>
  <PresentationFormat>Экран (4:3)</PresentationFormat>
  <Paragraphs>15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Национальные вида спорта ЯНАО</vt:lpstr>
      <vt:lpstr>Метание тынзяна на хорей</vt:lpstr>
      <vt:lpstr>Презентация PowerPoint</vt:lpstr>
      <vt:lpstr>  Бросок считается засчитанным, если петля тынзяна накрыла хорей. Победитель определяется по числу попаданий тынзяна на хорей. При равном количестве попаданий преимущество дается участнику, имеющему большее количество попаданий с начальных бросков.</vt:lpstr>
      <vt:lpstr>Прыжки через нарты</vt:lpstr>
      <vt:lpstr> Для проведения соревнований используются макеты нарт. Размеры нарт: высота 50 см, ширина вверху 50 см, ширина у основания 70 см, длина 135 см. Макеты 10 нарт располагаются на ровной местности на расстоянии 55 см друг от друга. Прыжки выполняются с одновременным отталкиванием ног с места. Отдых на развороте в конце ряда нарт до 5 секунд. Сдвиг нарт при прыжке не допускается. Зачет производится по лучшему результату из трех попыток. Прыжки выполняются в национальной обуви – кисах.</vt:lpstr>
      <vt:lpstr>Перетягивание палки </vt:lpstr>
      <vt:lpstr>Для соревнований необходима доска длиной 2 метра, шириной 20 и толщиной 3 сантиметра. Круглая палка длиной 50 см, диаметром 3-3,5 см.  Участники садятся лицом друг к другу на расстоянии вытянутых ног. Между ними устанавливается доска. По команде соперники начинают перетягивать палку. Победитель определяется из трех попыток. Участник, допустивший резкий рывок, считается проигравшим попытку. За неоднократные рывки участник выбывает из дальнейших соревнований.</vt:lpstr>
      <vt:lpstr>Национальная борьба </vt:lpstr>
      <vt:lpstr>Борьба проводится в национальной одежде – малица и кисы, в ближней стойке (соперники берут друг друга двумя руками крест-накрест через плечо за пояс). Во время схватки можно отрывать соперника от земли и поднимать его вверх, но нельзя делать подножки, подсечки или проводить приемы, которые грозят сопернику повреждением.  </vt:lpstr>
      <vt:lpstr>Презентация PowerPoint</vt:lpstr>
      <vt:lpstr>Бег на лыжах с палкой</vt:lpstr>
      <vt:lpstr> Соревнования проводятся на самодельных охотничьих лыжах и в национальной одежде (малица и кисы). Лыжник бежит дистанцию 1600 метров с посохом для выкапывания снега или палкой. Посохом можно пользоваться для отталкивания при беге.</vt:lpstr>
      <vt:lpstr>Гонки на оленьих упряжках</vt:lpstr>
      <vt:lpstr> В соревнованиях принимают участие мужчины и женщины, заезды проводятся раздельно. Дистанция для мужчин 1600, для женщин 800 метров. В упряжке должно быть от 3-х, но не более 5 оленей.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Метание тынзяна на хорей</dc:title>
  <dc:creator>Lenovo</dc:creator>
  <cp:lastModifiedBy>Lenovo</cp:lastModifiedBy>
  <cp:revision>9</cp:revision>
  <dcterms:created xsi:type="dcterms:W3CDTF">2013-12-07T19:13:27Z</dcterms:created>
  <dcterms:modified xsi:type="dcterms:W3CDTF">2013-12-08T09:23:38Z</dcterms:modified>
</cp:coreProperties>
</file>