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7"/>
  </p:notesMasterIdLst>
  <p:sldIdLst>
    <p:sldId id="256" r:id="rId2"/>
    <p:sldId id="290" r:id="rId3"/>
    <p:sldId id="279" r:id="rId4"/>
    <p:sldId id="284" r:id="rId5"/>
    <p:sldId id="287" r:id="rId6"/>
    <p:sldId id="272" r:id="rId7"/>
    <p:sldId id="283" r:id="rId8"/>
    <p:sldId id="291" r:id="rId9"/>
    <p:sldId id="286" r:id="rId10"/>
    <p:sldId id="292" r:id="rId11"/>
    <p:sldId id="293" r:id="rId12"/>
    <p:sldId id="294" r:id="rId13"/>
    <p:sldId id="280" r:id="rId14"/>
    <p:sldId id="273" r:id="rId15"/>
    <p:sldId id="28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56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1584" y="-2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962744-BF1A-4A05-9685-48E8080D98D8}" type="datetimeFigureOut">
              <a:rPr lang="ru-RU" smtClean="0"/>
              <a:t>08.08.2013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52DFC5-3C5A-4E2A-9A05-DF12DA87F9A2}" type="slidenum">
              <a:rPr lang="ru-RU" smtClean="0"/>
              <a:t>‹#›</a:t>
            </a:fld>
            <a:endParaRPr lang="ru-RU"/>
          </a:p>
        </p:txBody>
      </p:sp>
    </p:spTree>
    <p:extLst>
      <p:ext uri="{BB962C8B-B14F-4D97-AF65-F5344CB8AC3E}">
        <p14:creationId xmlns:p14="http://schemas.microsoft.com/office/powerpoint/2010/main" val="988818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a:defRPr/>
            </a:pPr>
            <a:fld id="{D68168B6-21E3-4EB6-897A-AFE2C8DD457F}" type="slidenum">
              <a:rPr lang="ru-RU" smtClean="0"/>
              <a:pPr>
                <a:defRPr/>
              </a:pPr>
              <a:t>3</a:t>
            </a:fld>
            <a:endParaRPr lang="ru-RU"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mtClean="0"/>
              <a:t>Митя</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031"/>
          <p:cNvSpPr>
            <a:spLocks noGrp="1" noChangeArrowheads="1"/>
          </p:cNvSpPr>
          <p:nvPr>
            <p:ph type="sldNum" sz="quarter" idx="5"/>
          </p:nvPr>
        </p:nvSpPr>
        <p:spPr/>
        <p:txBody>
          <a:bodyPr/>
          <a:lstStyle/>
          <a:p>
            <a:pPr>
              <a:defRPr/>
            </a:pPr>
            <a:fld id="{7D532724-9590-490C-841A-7DC4A78692E1}" type="slidenum">
              <a:rPr lang="ru-RU">
                <a:solidFill>
                  <a:prstClr val="black"/>
                </a:solidFill>
              </a:rPr>
              <a:pPr>
                <a:defRPr/>
              </a:pPr>
              <a:t>7</a:t>
            </a:fld>
            <a:endParaRPr lang="ru-RU">
              <a:solidFill>
                <a:prstClr val="black"/>
              </a:solidFill>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p:txBody>
          <a:bodyPr/>
          <a:lstStyle/>
          <a:p>
            <a:pPr>
              <a:defRPr/>
            </a:pPr>
            <a:fld id="{CFCBDD51-D510-4E90-A8F9-FB94145621CD}" type="slidenum">
              <a:rPr lang="ru-RU">
                <a:solidFill>
                  <a:prstClr val="black"/>
                </a:solidFill>
              </a:rPr>
              <a:pPr>
                <a:defRPr/>
              </a:pPr>
              <a:t>13</a:t>
            </a:fld>
            <a:endParaRPr lang="ru-RU">
              <a:solidFill>
                <a:prstClr val="black"/>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19D48B93-DED8-4425-8344-C1F5D2D5417D}" type="datetimeFigureOut">
              <a:rPr lang="ru-RU" smtClean="0"/>
              <a:pPr/>
              <a:t>08.08.2013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670D69-E6B7-45F3-A724-F876CE5C008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9D48B93-DED8-4425-8344-C1F5D2D5417D}" type="datetimeFigureOut">
              <a:rPr lang="ru-RU" smtClean="0"/>
              <a:pPr/>
              <a:t>08.08.2013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670D69-E6B7-45F3-A724-F876CE5C008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9D48B93-DED8-4425-8344-C1F5D2D5417D}" type="datetimeFigureOut">
              <a:rPr lang="ru-RU" smtClean="0"/>
              <a:pPr/>
              <a:t>08.08.2013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670D69-E6B7-45F3-A724-F876CE5C008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9D48B93-DED8-4425-8344-C1F5D2D5417D}" type="datetimeFigureOut">
              <a:rPr lang="ru-RU" smtClean="0"/>
              <a:pPr/>
              <a:t>08.08.2013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670D69-E6B7-45F3-A724-F876CE5C008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9D48B93-DED8-4425-8344-C1F5D2D5417D}" type="datetimeFigureOut">
              <a:rPr lang="ru-RU" smtClean="0"/>
              <a:pPr/>
              <a:t>08.08.2013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670D69-E6B7-45F3-A724-F876CE5C008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9D48B93-DED8-4425-8344-C1F5D2D5417D}" type="datetimeFigureOut">
              <a:rPr lang="ru-RU" smtClean="0"/>
              <a:pPr/>
              <a:t>08.08.2013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D670D69-E6B7-45F3-A724-F876CE5C008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19D48B93-DED8-4425-8344-C1F5D2D5417D}" type="datetimeFigureOut">
              <a:rPr lang="ru-RU" smtClean="0"/>
              <a:pPr/>
              <a:t>08.08.2013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D670D69-E6B7-45F3-A724-F876CE5C008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19D48B93-DED8-4425-8344-C1F5D2D5417D}" type="datetimeFigureOut">
              <a:rPr lang="ru-RU" smtClean="0"/>
              <a:pPr/>
              <a:t>08.08.2013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D670D69-E6B7-45F3-A724-F876CE5C008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D48B93-DED8-4425-8344-C1F5D2D5417D}" type="datetimeFigureOut">
              <a:rPr lang="ru-RU" smtClean="0"/>
              <a:pPr/>
              <a:t>08.08.2013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D670D69-E6B7-45F3-A724-F876CE5C008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9D48B93-DED8-4425-8344-C1F5D2D5417D}" type="datetimeFigureOut">
              <a:rPr lang="ru-RU" smtClean="0"/>
              <a:pPr/>
              <a:t>08.08.2013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D670D69-E6B7-45F3-A724-F876CE5C008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9D48B93-DED8-4425-8344-C1F5D2D5417D}" type="datetimeFigureOut">
              <a:rPr lang="ru-RU" smtClean="0"/>
              <a:pPr/>
              <a:t>08.08.2013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D670D69-E6B7-45F3-A724-F876CE5C008A}" type="slidenum">
              <a:rPr lang="ru-RU" smtClean="0"/>
              <a:pPr/>
              <a:t>‹#›</a:t>
            </a:fld>
            <a:endParaRPr lang="ru-RU"/>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19D48B93-DED8-4425-8344-C1F5D2D5417D}" type="datetimeFigureOut">
              <a:rPr lang="ru-RU" smtClean="0"/>
              <a:pPr/>
              <a:t>08.08.2013</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DD670D69-E6B7-45F3-A724-F876CE5C008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gif"/><Relationship Id="rId7" Type="http://schemas.openxmlformats.org/officeDocument/2006/relationships/image" Target="../media/image21.jpeg"/><Relationship Id="rId2" Type="http://schemas.openxmlformats.org/officeDocument/2006/relationships/image" Target="../media/image16.gif"/><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gif"/><Relationship Id="rId10" Type="http://schemas.openxmlformats.org/officeDocument/2006/relationships/image" Target="../media/image24.jpeg"/><Relationship Id="rId4" Type="http://schemas.openxmlformats.org/officeDocument/2006/relationships/image" Target="../media/image18.gif"/><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3.rimg.info/c307c915797f7ce8ffa1596155c7814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60648"/>
            <a:ext cx="6390729" cy="639072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57460" y="1484784"/>
            <a:ext cx="9286908" cy="3286148"/>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b="1" dirty="0">
                <a:ln w="50800"/>
                <a:solidFill>
                  <a:schemeClr val="bg1">
                    <a:shade val="50000"/>
                  </a:schemeClr>
                </a:solidFill>
              </a:rPr>
              <a:t>Ф</a:t>
            </a:r>
            <a:r>
              <a:rPr lang="ru-RU" b="1" dirty="0" smtClean="0">
                <a:ln w="50800"/>
                <a:solidFill>
                  <a:schemeClr val="bg1">
                    <a:shade val="50000"/>
                  </a:schemeClr>
                </a:solidFill>
              </a:rPr>
              <a:t>ормирование </a:t>
            </a:r>
            <a:r>
              <a:rPr lang="ru-RU" b="1" dirty="0">
                <a:ln w="50800"/>
                <a:solidFill>
                  <a:schemeClr val="bg1">
                    <a:shade val="50000"/>
                  </a:schemeClr>
                </a:solidFill>
              </a:rPr>
              <a:t>деятельности учителя географии по формированию </a:t>
            </a:r>
            <a:r>
              <a:rPr lang="ru-RU" b="1" dirty="0" smtClean="0">
                <a:ln w="50800"/>
                <a:solidFill>
                  <a:schemeClr val="bg1">
                    <a:shade val="50000"/>
                  </a:schemeClr>
                </a:solidFill>
              </a:rPr>
              <a:t>УУД учащихся на уроках географии.</a:t>
            </a:r>
            <a:endParaRPr lang="ru-RU" b="1" dirty="0">
              <a:ln w="50800"/>
              <a:solidFill>
                <a:schemeClr val="bg1">
                  <a:shade val="50000"/>
                </a:schemeClr>
              </a:solidFill>
            </a:endParaRPr>
          </a:p>
        </p:txBody>
      </p:sp>
      <p:sp>
        <p:nvSpPr>
          <p:cNvPr id="3" name="TextBox 2"/>
          <p:cNvSpPr txBox="1"/>
          <p:nvPr/>
        </p:nvSpPr>
        <p:spPr>
          <a:xfrm>
            <a:off x="5436096" y="5301208"/>
            <a:ext cx="3600400" cy="1200329"/>
          </a:xfrm>
          <a:prstGeom prst="rect">
            <a:avLst/>
          </a:prstGeom>
          <a:noFill/>
        </p:spPr>
        <p:txBody>
          <a:bodyPr wrap="square" rtlCol="0">
            <a:spAutoFit/>
          </a:bodyPr>
          <a:lstStyle/>
          <a:p>
            <a:pPr algn="r"/>
            <a:r>
              <a:rPr lang="ru-RU" dirty="0" smtClean="0">
                <a:solidFill>
                  <a:schemeClr val="bg1"/>
                </a:solidFill>
              </a:rPr>
              <a:t>Выполнила: </a:t>
            </a:r>
          </a:p>
          <a:p>
            <a:pPr algn="r"/>
            <a:r>
              <a:rPr lang="ru-RU" dirty="0" smtClean="0">
                <a:solidFill>
                  <a:schemeClr val="bg1"/>
                </a:solidFill>
              </a:rPr>
              <a:t>учитель географии  </a:t>
            </a:r>
          </a:p>
          <a:p>
            <a:pPr algn="r"/>
            <a:r>
              <a:rPr lang="ru-RU" dirty="0" smtClean="0">
                <a:solidFill>
                  <a:schemeClr val="bg1"/>
                </a:solidFill>
              </a:rPr>
              <a:t>МОУ «СОШ №1 г. Ершова»</a:t>
            </a:r>
          </a:p>
          <a:p>
            <a:pPr algn="r"/>
            <a:r>
              <a:rPr lang="ru-RU" dirty="0" smtClean="0">
                <a:solidFill>
                  <a:schemeClr val="bg1"/>
                </a:solidFill>
              </a:rPr>
              <a:t>Кириченко Е.С.</a:t>
            </a:r>
            <a:endParaRPr lang="ru-RU"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24744"/>
            <a:ext cx="8568952" cy="4401205"/>
          </a:xfrm>
          <a:prstGeom prst="rect">
            <a:avLst/>
          </a:prstGeom>
        </p:spPr>
        <p:txBody>
          <a:bodyPr wrap="square">
            <a:spAutoFit/>
          </a:bodyPr>
          <a:lstStyle/>
          <a:p>
            <a:pPr algn="ctr"/>
            <a:r>
              <a:rPr lang="ru-RU" sz="2800" b="1" i="1" dirty="0">
                <a:solidFill>
                  <a:srgbClr val="FF0000"/>
                </a:solidFill>
                <a:effectLst>
                  <a:glow rad="228600">
                    <a:schemeClr val="accent4">
                      <a:satMod val="175000"/>
                      <a:alpha val="40000"/>
                    </a:schemeClr>
                  </a:glow>
                </a:effectLst>
              </a:rPr>
              <a:t>Современный ученик:</a:t>
            </a:r>
          </a:p>
          <a:p>
            <a:pPr lvl="0"/>
            <a:r>
              <a:rPr lang="ru-RU" sz="2800" b="1" i="1" dirty="0">
                <a:solidFill>
                  <a:srgbClr val="7030A0"/>
                </a:solidFill>
                <a:effectLst>
                  <a:glow rad="228600">
                    <a:schemeClr val="accent4">
                      <a:satMod val="175000"/>
                      <a:alpha val="40000"/>
                    </a:schemeClr>
                  </a:glow>
                </a:effectLst>
              </a:rPr>
              <a:t>Ориентирован на общечеловеческие ценности.</a:t>
            </a:r>
          </a:p>
          <a:p>
            <a:pPr lvl="0"/>
            <a:r>
              <a:rPr lang="ru-RU" sz="2800" b="1" i="1" dirty="0">
                <a:solidFill>
                  <a:srgbClr val="7030A0"/>
                </a:solidFill>
                <a:effectLst>
                  <a:glow rad="228600">
                    <a:schemeClr val="accent4">
                      <a:satMod val="175000"/>
                      <a:alpha val="40000"/>
                    </a:schemeClr>
                  </a:glow>
                </a:effectLst>
              </a:rPr>
              <a:t>Ответственен за свои поступки.</a:t>
            </a:r>
          </a:p>
          <a:p>
            <a:pPr lvl="0"/>
            <a:r>
              <a:rPr lang="ru-RU" sz="2800" b="1" i="1" dirty="0">
                <a:solidFill>
                  <a:srgbClr val="7030A0"/>
                </a:solidFill>
                <a:effectLst>
                  <a:glow rad="228600">
                    <a:schemeClr val="accent4">
                      <a:satMod val="175000"/>
                      <a:alpha val="40000"/>
                    </a:schemeClr>
                  </a:glow>
                </a:effectLst>
              </a:rPr>
              <a:t>Самостоятелен в выборе решений.</a:t>
            </a:r>
          </a:p>
          <a:p>
            <a:pPr lvl="0"/>
            <a:r>
              <a:rPr lang="ru-RU" sz="2800" b="1" i="1" dirty="0">
                <a:solidFill>
                  <a:srgbClr val="7030A0"/>
                </a:solidFill>
                <a:effectLst>
                  <a:glow rad="228600">
                    <a:schemeClr val="accent4">
                      <a:satMod val="175000"/>
                      <a:alpha val="40000"/>
                    </a:schemeClr>
                  </a:glow>
                </a:effectLst>
              </a:rPr>
              <a:t>Психологически раскрепощен.</a:t>
            </a:r>
          </a:p>
          <a:p>
            <a:pPr lvl="0"/>
            <a:r>
              <a:rPr lang="ru-RU" sz="2800" b="1" i="1" dirty="0">
                <a:solidFill>
                  <a:srgbClr val="7030A0"/>
                </a:solidFill>
                <a:effectLst>
                  <a:glow rad="228600">
                    <a:schemeClr val="accent4">
                      <a:satMod val="175000"/>
                      <a:alpha val="40000"/>
                    </a:schemeClr>
                  </a:glow>
                </a:effectLst>
              </a:rPr>
              <a:t>Общественно активен.</a:t>
            </a:r>
          </a:p>
          <a:p>
            <a:pPr lvl="0"/>
            <a:r>
              <a:rPr lang="ru-RU" sz="2800" b="1" i="1" dirty="0">
                <a:solidFill>
                  <a:srgbClr val="7030A0"/>
                </a:solidFill>
                <a:effectLst>
                  <a:glow rad="228600">
                    <a:schemeClr val="accent4">
                      <a:satMod val="175000"/>
                      <a:alpha val="40000"/>
                    </a:schemeClr>
                  </a:glow>
                </a:effectLst>
              </a:rPr>
              <a:t>Интеллектуально развит.</a:t>
            </a:r>
          </a:p>
          <a:p>
            <a:r>
              <a:rPr lang="ru-RU" sz="2800" b="1" i="1" dirty="0">
                <a:solidFill>
                  <a:srgbClr val="7030A0"/>
                </a:solidFill>
                <a:effectLst>
                  <a:glow rad="228600">
                    <a:schemeClr val="accent4">
                      <a:satMod val="175000"/>
                      <a:alpha val="40000"/>
                    </a:schemeClr>
                  </a:glow>
                </a:effectLst>
              </a:rPr>
              <a:t>Творческий, способный </a:t>
            </a:r>
            <a:r>
              <a:rPr lang="ru-RU" sz="2800" b="1" i="1" dirty="0" smtClean="0">
                <a:solidFill>
                  <a:srgbClr val="7030A0"/>
                </a:solidFill>
                <a:effectLst>
                  <a:glow rad="228600">
                    <a:schemeClr val="accent4">
                      <a:satMod val="175000"/>
                      <a:alpha val="40000"/>
                    </a:schemeClr>
                  </a:glow>
                </a:effectLst>
              </a:rPr>
              <a:t>к</a:t>
            </a:r>
          </a:p>
          <a:p>
            <a:r>
              <a:rPr lang="ru-RU" sz="2800" b="1" i="1" dirty="0" smtClean="0">
                <a:solidFill>
                  <a:srgbClr val="7030A0"/>
                </a:solidFill>
                <a:effectLst>
                  <a:glow rad="228600">
                    <a:schemeClr val="accent4">
                      <a:satMod val="175000"/>
                      <a:alpha val="40000"/>
                    </a:schemeClr>
                  </a:glow>
                </a:effectLst>
              </a:rPr>
              <a:t> </a:t>
            </a:r>
            <a:r>
              <a:rPr lang="ru-RU" sz="2800" b="1" i="1" dirty="0">
                <a:solidFill>
                  <a:srgbClr val="7030A0"/>
                </a:solidFill>
                <a:effectLst>
                  <a:glow rad="228600">
                    <a:schemeClr val="accent4">
                      <a:satMod val="175000"/>
                      <a:alpha val="40000"/>
                    </a:schemeClr>
                  </a:glow>
                </a:effectLst>
              </a:rPr>
              <a:t>креативному мышлению.</a:t>
            </a:r>
          </a:p>
        </p:txBody>
      </p:sp>
      <p:pic>
        <p:nvPicPr>
          <p:cNvPr id="103426" name="Picture 2" descr="http://servercomp.turbe.ru/imagesp006_1_0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43746" y="3872080"/>
            <a:ext cx="3333750" cy="3000376"/>
          </a:xfrm>
          <a:prstGeom prst="rect">
            <a:avLst/>
          </a:prstGeom>
          <a:noFill/>
          <a:extLst>
            <a:ext uri="{909E8E84-426E-40DD-AFC4-6F175D3DCCD1}">
              <a14:hiddenFill xmlns:a14="http://schemas.microsoft.com/office/drawing/2010/main">
                <a:solidFill>
                  <a:srgbClr val="FFFFFF"/>
                </a:solidFill>
              </a14:hiddenFill>
            </a:ext>
          </a:extLst>
        </p:spPr>
      </p:pic>
      <p:pic>
        <p:nvPicPr>
          <p:cNvPr id="103428" name="Picture 4" descr="http://2berega.spb.ru/content/media/pic/std/2000000/1537000/1536600-a3914f3cb1e3b13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375" y="0"/>
            <a:ext cx="1828800"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168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896" y="1340768"/>
            <a:ext cx="8732400" cy="4524315"/>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2400" b="1" dirty="0">
                <a:ln w="50800">
                  <a:solidFill>
                    <a:srgbClr val="002060"/>
                  </a:solidFill>
                </a:ln>
                <a:solidFill>
                  <a:schemeClr val="bg1">
                    <a:shade val="50000"/>
                  </a:schemeClr>
                </a:solidFill>
                <a:cs typeface="Aharoni" pitchFamily="2" charset="-79"/>
              </a:rPr>
              <a:t>Преимущества использования </a:t>
            </a:r>
            <a:endParaRPr lang="ru-RU" sz="2400" b="1" dirty="0" smtClean="0">
              <a:ln w="50800">
                <a:solidFill>
                  <a:srgbClr val="002060"/>
                </a:solidFill>
              </a:ln>
              <a:solidFill>
                <a:schemeClr val="bg1">
                  <a:shade val="50000"/>
                </a:schemeClr>
              </a:solidFill>
              <a:cs typeface="Aharoni" pitchFamily="2" charset="-79"/>
            </a:endParaRPr>
          </a:p>
          <a:p>
            <a:pPr algn="ctr"/>
            <a:r>
              <a:rPr lang="ru-RU" sz="2400" b="1" dirty="0" smtClean="0">
                <a:ln w="50800">
                  <a:solidFill>
                    <a:srgbClr val="002060"/>
                  </a:solidFill>
                </a:ln>
                <a:solidFill>
                  <a:schemeClr val="bg1">
                    <a:shade val="50000"/>
                  </a:schemeClr>
                </a:solidFill>
                <a:cs typeface="Aharoni" pitchFamily="2" charset="-79"/>
              </a:rPr>
              <a:t>ИКТ </a:t>
            </a:r>
            <a:r>
              <a:rPr lang="ru-RU" sz="2400" b="1" dirty="0">
                <a:ln w="50800">
                  <a:solidFill>
                    <a:srgbClr val="002060"/>
                  </a:solidFill>
                </a:ln>
                <a:solidFill>
                  <a:schemeClr val="bg1">
                    <a:shade val="50000"/>
                  </a:schemeClr>
                </a:solidFill>
                <a:cs typeface="Aharoni" pitchFamily="2" charset="-79"/>
              </a:rPr>
              <a:t>на уроках географии</a:t>
            </a:r>
            <a:r>
              <a:rPr lang="ru-RU" sz="2400" b="1" dirty="0" smtClean="0">
                <a:ln w="50800">
                  <a:solidFill>
                    <a:srgbClr val="002060"/>
                  </a:solidFill>
                </a:ln>
                <a:solidFill>
                  <a:schemeClr val="bg1">
                    <a:shade val="50000"/>
                  </a:schemeClr>
                </a:solidFill>
                <a:cs typeface="Aharoni" pitchFamily="2" charset="-79"/>
              </a:rPr>
              <a:t>:</a:t>
            </a:r>
          </a:p>
          <a:p>
            <a:pPr algn="ctr"/>
            <a:endParaRPr lang="ru-RU" sz="2000" b="1" dirty="0">
              <a:ln w="50800"/>
              <a:solidFill>
                <a:schemeClr val="bg1">
                  <a:shade val="50000"/>
                </a:schemeClr>
              </a:solidFill>
              <a:cs typeface="Aharoni" pitchFamily="2" charset="-79"/>
            </a:endParaRPr>
          </a:p>
          <a:p>
            <a:pPr lvl="0"/>
            <a:r>
              <a:rPr lang="ru-RU" sz="2000" b="1" dirty="0">
                <a:ln w="50800"/>
                <a:solidFill>
                  <a:schemeClr val="bg1">
                    <a:shade val="50000"/>
                  </a:schemeClr>
                </a:solidFill>
                <a:cs typeface="Aharoni" pitchFamily="2" charset="-79"/>
              </a:rPr>
              <a:t>Усиление наглядности и яркости обучения.</a:t>
            </a:r>
          </a:p>
          <a:p>
            <a:pPr lvl="0"/>
            <a:r>
              <a:rPr lang="ru-RU" sz="2000" b="1" dirty="0">
                <a:ln w="50800"/>
                <a:solidFill>
                  <a:schemeClr val="bg1">
                    <a:shade val="50000"/>
                  </a:schemeClr>
                </a:solidFill>
                <a:cs typeface="Aharoni" pitchFamily="2" charset="-79"/>
              </a:rPr>
              <a:t>Увеличение доступности, глубины и качества усвоения материала.</a:t>
            </a:r>
          </a:p>
          <a:p>
            <a:pPr lvl="0"/>
            <a:r>
              <a:rPr lang="ru-RU" sz="2000" b="1" dirty="0">
                <a:ln w="50800"/>
                <a:solidFill>
                  <a:schemeClr val="bg1">
                    <a:shade val="50000"/>
                  </a:schemeClr>
                </a:solidFill>
                <a:cs typeface="Aharoni" pitchFamily="2" charset="-79"/>
              </a:rPr>
              <a:t>Большая заинтересованность учащихся.</a:t>
            </a:r>
          </a:p>
          <a:p>
            <a:pPr lvl="0"/>
            <a:r>
              <a:rPr lang="ru-RU" sz="2000" b="1" dirty="0">
                <a:ln w="50800"/>
                <a:solidFill>
                  <a:schemeClr val="bg1">
                    <a:shade val="50000"/>
                  </a:schemeClr>
                </a:solidFill>
                <a:cs typeface="Aharoni" pitchFamily="2" charset="-79"/>
              </a:rPr>
              <a:t>Расширение видов деятельности на уроках.</a:t>
            </a:r>
          </a:p>
          <a:p>
            <a:pPr lvl="0"/>
            <a:r>
              <a:rPr lang="ru-RU" sz="2000" b="1" dirty="0">
                <a:ln w="50800"/>
                <a:solidFill>
                  <a:schemeClr val="bg1">
                    <a:shade val="50000"/>
                  </a:schemeClr>
                </a:solidFill>
                <a:cs typeface="Aharoni" pitchFamily="2" charset="-79"/>
              </a:rPr>
              <a:t>Развитие творческих способностей учащихся. </a:t>
            </a:r>
          </a:p>
          <a:p>
            <a:pPr lvl="0"/>
            <a:r>
              <a:rPr lang="ru-RU" sz="2000" b="1" dirty="0">
                <a:ln w="50800"/>
                <a:solidFill>
                  <a:schemeClr val="bg1">
                    <a:shade val="50000"/>
                  </a:schemeClr>
                </a:solidFill>
                <a:cs typeface="Aharoni" pitchFamily="2" charset="-79"/>
              </a:rPr>
              <a:t>ИКТ – </a:t>
            </a:r>
            <a:r>
              <a:rPr lang="ru-RU" sz="2000" b="1" dirty="0" err="1">
                <a:ln w="50800"/>
                <a:solidFill>
                  <a:schemeClr val="bg1">
                    <a:shade val="50000"/>
                  </a:schemeClr>
                </a:solidFill>
                <a:cs typeface="Aharoni" pitchFamily="2" charset="-79"/>
              </a:rPr>
              <a:t>голососберегающая</a:t>
            </a:r>
            <a:r>
              <a:rPr lang="ru-RU" sz="2000" b="1" dirty="0">
                <a:ln w="50800"/>
                <a:solidFill>
                  <a:schemeClr val="bg1">
                    <a:shade val="50000"/>
                  </a:schemeClr>
                </a:solidFill>
                <a:cs typeface="Aharoni" pitchFamily="2" charset="-79"/>
              </a:rPr>
              <a:t> технология для учителей.</a:t>
            </a:r>
          </a:p>
          <a:p>
            <a:pPr lvl="0"/>
            <a:r>
              <a:rPr lang="ru-RU" sz="2000" b="1" dirty="0">
                <a:ln w="50800"/>
                <a:solidFill>
                  <a:schemeClr val="bg1">
                    <a:shade val="50000"/>
                  </a:schemeClr>
                </a:solidFill>
                <a:cs typeface="Aharoni" pitchFamily="2" charset="-79"/>
              </a:rPr>
              <a:t>Возможность использования при подготовке к урокам ресурсов системы Интернет.</a:t>
            </a:r>
          </a:p>
          <a:p>
            <a:pPr lvl="0"/>
            <a:r>
              <a:rPr lang="ru-RU" sz="2000" b="1" dirty="0">
                <a:ln w="50800"/>
                <a:solidFill>
                  <a:schemeClr val="bg1">
                    <a:shade val="50000"/>
                  </a:schemeClr>
                </a:solidFill>
                <a:cs typeface="Aharoni" pitchFamily="2" charset="-79"/>
              </a:rPr>
              <a:t>Возможность возврата к пройденному материалу.</a:t>
            </a:r>
          </a:p>
          <a:p>
            <a:pPr lvl="0"/>
            <a:r>
              <a:rPr lang="ru-RU" sz="2000" b="1" dirty="0">
                <a:ln w="50800"/>
                <a:solidFill>
                  <a:schemeClr val="bg1">
                    <a:shade val="50000"/>
                  </a:schemeClr>
                </a:solidFill>
                <a:cs typeface="Aharoni" pitchFamily="2" charset="-79"/>
              </a:rPr>
              <a:t>Повышение значимости, престижа географии.</a:t>
            </a:r>
          </a:p>
        </p:txBody>
      </p:sp>
      <p:pic>
        <p:nvPicPr>
          <p:cNvPr id="104452" name="Picture 4" descr="http://s2.rimg.info/8daed57a177491632139feb93b5769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1143" y="-92811"/>
            <a:ext cx="2088232" cy="1917498"/>
          </a:xfrm>
          <a:prstGeom prst="rect">
            <a:avLst/>
          </a:prstGeom>
          <a:noFill/>
          <a:extLst>
            <a:ext uri="{909E8E84-426E-40DD-AFC4-6F175D3DCCD1}">
              <a14:hiddenFill xmlns:a14="http://schemas.microsoft.com/office/drawing/2010/main">
                <a:solidFill>
                  <a:srgbClr val="FFFFFF"/>
                </a:solidFill>
              </a14:hiddenFill>
            </a:ext>
          </a:extLst>
        </p:spPr>
      </p:pic>
      <p:pic>
        <p:nvPicPr>
          <p:cNvPr id="104454" name="Picture 6" descr="http://www.mir-konkursov.ru/userfiles/bea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738735"/>
            <a:ext cx="3354710" cy="3354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622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980728"/>
            <a:ext cx="8568952" cy="5447645"/>
          </a:xfrm>
          <a:prstGeom prst="rect">
            <a:avLst/>
          </a:prstGeom>
        </p:spPr>
        <p:txBody>
          <a:bodyPr wrap="square">
            <a:spAutoFit/>
          </a:bodyPr>
          <a:lstStyle/>
          <a:p>
            <a:pPr algn="ctr"/>
            <a:r>
              <a:rPr lang="ru-RU" sz="2400" b="1" i="1" dirty="0" smtClean="0"/>
              <a:t>Формы </a:t>
            </a:r>
            <a:r>
              <a:rPr lang="ru-RU" sz="2400" b="1" i="1" dirty="0"/>
              <a:t>организации учащихся</a:t>
            </a:r>
            <a:r>
              <a:rPr lang="ru-RU" sz="2400" b="1" i="1" dirty="0" smtClean="0"/>
              <a:t>:</a:t>
            </a:r>
          </a:p>
          <a:p>
            <a:pPr algn="ctr"/>
            <a:endParaRPr lang="ru-RU" sz="2000" b="1" dirty="0"/>
          </a:p>
          <a:p>
            <a:pPr algn="just"/>
            <a:r>
              <a:rPr lang="ru-RU" sz="2000" b="1" i="1" dirty="0">
                <a:solidFill>
                  <a:srgbClr val="FF0000"/>
                </a:solidFill>
              </a:rPr>
              <a:t>Уроки-соревнования, игры:</a:t>
            </a:r>
          </a:p>
          <a:p>
            <a:pPr lvl="0" algn="just"/>
            <a:r>
              <a:rPr lang="ru-RU" sz="2000" b="1" i="1" dirty="0">
                <a:solidFill>
                  <a:srgbClr val="FF0000"/>
                </a:solidFill>
              </a:rPr>
              <a:t>КВН.</a:t>
            </a:r>
          </a:p>
          <a:p>
            <a:pPr lvl="0" algn="just"/>
            <a:r>
              <a:rPr lang="ru-RU" sz="2000" b="1" i="1" dirty="0">
                <a:solidFill>
                  <a:srgbClr val="FF0000"/>
                </a:solidFill>
              </a:rPr>
              <a:t>Ролевая игра.</a:t>
            </a:r>
          </a:p>
          <a:p>
            <a:pPr lvl="0" algn="just"/>
            <a:r>
              <a:rPr lang="ru-RU" sz="2000" b="1" i="1" dirty="0">
                <a:solidFill>
                  <a:srgbClr val="FF0000"/>
                </a:solidFill>
              </a:rPr>
              <a:t>Викторина.</a:t>
            </a:r>
          </a:p>
          <a:p>
            <a:pPr lvl="0" algn="just"/>
            <a:r>
              <a:rPr lang="ru-RU" sz="2000" b="1" i="1" dirty="0">
                <a:solidFill>
                  <a:srgbClr val="FF0000"/>
                </a:solidFill>
              </a:rPr>
              <a:t>Турниры</a:t>
            </a:r>
            <a:r>
              <a:rPr lang="ru-RU" sz="2000" b="1" i="1" dirty="0" smtClean="0">
                <a:solidFill>
                  <a:srgbClr val="FF0000"/>
                </a:solidFill>
              </a:rPr>
              <a:t>.</a:t>
            </a:r>
          </a:p>
          <a:p>
            <a:pPr lvl="0" algn="just"/>
            <a:endParaRPr lang="ru-RU" sz="2000" b="1" dirty="0">
              <a:solidFill>
                <a:srgbClr val="FFFF00"/>
              </a:solidFill>
            </a:endParaRPr>
          </a:p>
          <a:p>
            <a:pPr algn="ctr">
              <a:lnSpc>
                <a:spcPct val="115000"/>
              </a:lnSpc>
              <a:spcAft>
                <a:spcPts val="0"/>
              </a:spcAft>
            </a:pPr>
            <a:r>
              <a:rPr lang="ru-RU" sz="2000" b="1" dirty="0">
                <a:solidFill>
                  <a:srgbClr val="FFFF00"/>
                </a:solidFill>
                <a:effectLst>
                  <a:outerShdw blurRad="38100" dist="38100" dir="2700000" algn="tl">
                    <a:srgbClr val="000000">
                      <a:alpha val="43137"/>
                    </a:srgbClr>
                  </a:outerShdw>
                </a:effectLst>
                <a:latin typeface="Times New Roman"/>
                <a:ea typeface="Calibri"/>
                <a:cs typeface="Times New Roman"/>
              </a:rPr>
              <a:t>Использование современных образовательных технологий в учебном процессе. </a:t>
            </a:r>
            <a:endParaRPr lang="ru-RU" sz="1600" b="1" dirty="0">
              <a:solidFill>
                <a:srgbClr val="FFC000"/>
              </a:solidFill>
              <a:effectLst>
                <a:outerShdw blurRad="38100" dist="38100" dir="2700000" algn="tl">
                  <a:srgbClr val="000000">
                    <a:alpha val="43137"/>
                  </a:srgbClr>
                </a:outerShdw>
              </a:effectLst>
              <a:latin typeface="Calibri"/>
              <a:ea typeface="Calibri"/>
              <a:cs typeface="Times New Roman"/>
            </a:endParaRPr>
          </a:p>
          <a:p>
            <a:pPr>
              <a:lnSpc>
                <a:spcPct val="115000"/>
              </a:lnSpc>
              <a:spcAft>
                <a:spcPts val="0"/>
              </a:spcAft>
            </a:pPr>
            <a:r>
              <a:rPr lang="ru-RU" sz="2000" b="1" dirty="0">
                <a:solidFill>
                  <a:srgbClr val="FFC000"/>
                </a:solidFill>
                <a:effectLst>
                  <a:outerShdw blurRad="38100" dist="38100" dir="2700000" algn="tl">
                    <a:srgbClr val="000000">
                      <a:alpha val="43137"/>
                    </a:srgbClr>
                  </a:outerShdw>
                </a:effectLst>
                <a:latin typeface="Times New Roman"/>
                <a:ea typeface="Calibri"/>
                <a:cs typeface="Times New Roman"/>
              </a:rPr>
              <a:t>1)Проблемное обучение – обогащает, систематизирует и закрепляет знания, способствует к их осознанному применению.</a:t>
            </a:r>
            <a:endParaRPr lang="ru-RU" sz="1600" b="1" dirty="0">
              <a:solidFill>
                <a:srgbClr val="FFC000"/>
              </a:solidFill>
              <a:effectLst>
                <a:outerShdw blurRad="38100" dist="38100" dir="2700000" algn="tl">
                  <a:srgbClr val="000000">
                    <a:alpha val="43137"/>
                  </a:srgbClr>
                </a:outerShdw>
              </a:effectLst>
              <a:latin typeface="Calibri"/>
              <a:ea typeface="Calibri"/>
              <a:cs typeface="Times New Roman"/>
            </a:endParaRPr>
          </a:p>
          <a:p>
            <a:pPr>
              <a:lnSpc>
                <a:spcPct val="115000"/>
              </a:lnSpc>
              <a:spcAft>
                <a:spcPts val="0"/>
              </a:spcAft>
            </a:pPr>
            <a:r>
              <a:rPr lang="ru-RU" sz="2000" b="1" dirty="0">
                <a:solidFill>
                  <a:srgbClr val="FFC000"/>
                </a:solidFill>
                <a:effectLst>
                  <a:outerShdw blurRad="38100" dist="38100" dir="2700000" algn="tl">
                    <a:srgbClr val="000000">
                      <a:alpha val="43137"/>
                    </a:srgbClr>
                  </a:outerShdw>
                </a:effectLst>
                <a:latin typeface="Times New Roman"/>
                <a:ea typeface="Calibri"/>
                <a:cs typeface="Times New Roman"/>
              </a:rPr>
              <a:t>2) Технология исследовательского обучения</a:t>
            </a:r>
            <a:endParaRPr lang="ru-RU" sz="1600" b="1" dirty="0">
              <a:solidFill>
                <a:srgbClr val="FFC000"/>
              </a:solidFill>
              <a:effectLst>
                <a:outerShdw blurRad="38100" dist="38100" dir="2700000" algn="tl">
                  <a:srgbClr val="000000">
                    <a:alpha val="43137"/>
                  </a:srgbClr>
                </a:outerShdw>
              </a:effectLst>
              <a:latin typeface="Calibri"/>
              <a:ea typeface="Calibri"/>
              <a:cs typeface="Times New Roman"/>
            </a:endParaRPr>
          </a:p>
          <a:p>
            <a:pPr>
              <a:lnSpc>
                <a:spcPct val="115000"/>
              </a:lnSpc>
              <a:spcAft>
                <a:spcPts val="0"/>
              </a:spcAft>
            </a:pPr>
            <a:r>
              <a:rPr lang="ru-RU" sz="2000" b="1" dirty="0">
                <a:solidFill>
                  <a:srgbClr val="FFC000"/>
                </a:solidFill>
                <a:effectLst>
                  <a:outerShdw blurRad="38100" dist="38100" dir="2700000" algn="tl">
                    <a:srgbClr val="000000">
                      <a:alpha val="43137"/>
                    </a:srgbClr>
                  </a:outerShdw>
                </a:effectLst>
                <a:latin typeface="Times New Roman"/>
                <a:ea typeface="Calibri"/>
                <a:cs typeface="Times New Roman"/>
              </a:rPr>
              <a:t>3)Технология модульного обучения </a:t>
            </a:r>
            <a:endParaRPr lang="ru-RU" sz="1600" b="1" dirty="0">
              <a:solidFill>
                <a:srgbClr val="FFC000"/>
              </a:solidFill>
              <a:effectLst>
                <a:outerShdw blurRad="38100" dist="38100" dir="2700000" algn="tl">
                  <a:srgbClr val="000000">
                    <a:alpha val="43137"/>
                  </a:srgbClr>
                </a:outerShdw>
              </a:effectLst>
              <a:latin typeface="Calibri"/>
              <a:ea typeface="Calibri"/>
              <a:cs typeface="Times New Roman"/>
            </a:endParaRPr>
          </a:p>
          <a:p>
            <a:pPr>
              <a:lnSpc>
                <a:spcPct val="115000"/>
              </a:lnSpc>
              <a:spcAft>
                <a:spcPts val="0"/>
              </a:spcAft>
            </a:pPr>
            <a:r>
              <a:rPr lang="ru-RU" sz="2000" b="1" dirty="0">
                <a:solidFill>
                  <a:srgbClr val="FFC000"/>
                </a:solidFill>
                <a:effectLst>
                  <a:outerShdw blurRad="38100" dist="38100" dir="2700000" algn="tl">
                    <a:srgbClr val="000000">
                      <a:alpha val="43137"/>
                    </a:srgbClr>
                  </a:outerShdw>
                </a:effectLst>
                <a:latin typeface="Times New Roman"/>
                <a:ea typeface="Calibri"/>
                <a:cs typeface="Times New Roman"/>
              </a:rPr>
              <a:t>4)Тестовые технологии </a:t>
            </a:r>
            <a:endParaRPr lang="ru-RU" sz="1600" b="1" dirty="0">
              <a:solidFill>
                <a:srgbClr val="FFC000"/>
              </a:solidFill>
              <a:effectLst>
                <a:outerShdw blurRad="38100" dist="38100" dir="2700000" algn="tl">
                  <a:srgbClr val="000000">
                    <a:alpha val="43137"/>
                  </a:srgbClr>
                </a:outerShdw>
              </a:effectLst>
              <a:latin typeface="Calibri"/>
              <a:ea typeface="Calibri"/>
              <a:cs typeface="Times New Roman"/>
            </a:endParaRPr>
          </a:p>
          <a:p>
            <a:pPr>
              <a:lnSpc>
                <a:spcPct val="115000"/>
              </a:lnSpc>
              <a:spcAft>
                <a:spcPts val="0"/>
              </a:spcAft>
            </a:pPr>
            <a:r>
              <a:rPr lang="ru-RU" sz="2000" b="1" dirty="0">
                <a:solidFill>
                  <a:srgbClr val="FFC000"/>
                </a:solidFill>
                <a:effectLst>
                  <a:outerShdw blurRad="38100" dist="38100" dir="2700000" algn="tl">
                    <a:srgbClr val="000000">
                      <a:alpha val="43137"/>
                    </a:srgbClr>
                  </a:outerShdw>
                </a:effectLst>
                <a:latin typeface="Times New Roman"/>
                <a:ea typeface="Calibri"/>
                <a:cs typeface="Times New Roman"/>
              </a:rPr>
              <a:t>5)Компьютерные технологии</a:t>
            </a:r>
            <a:endParaRPr lang="ru-RU" sz="1600" b="1" dirty="0">
              <a:solidFill>
                <a:srgbClr val="FFC000"/>
              </a:solidFill>
              <a:effectLst>
                <a:outerShdw blurRad="38100" dist="38100" dir="2700000" algn="tl">
                  <a:srgbClr val="000000">
                    <a:alpha val="43137"/>
                  </a:srgbClr>
                </a:outerShdw>
              </a:effectLst>
              <a:latin typeface="Calibri"/>
              <a:ea typeface="Calibri"/>
              <a:cs typeface="Times New Roman"/>
            </a:endParaRPr>
          </a:p>
        </p:txBody>
      </p:sp>
      <p:pic>
        <p:nvPicPr>
          <p:cNvPr id="105474" name="Picture 2" descr="http://www.steffi-line.de/archiv_text/img/Witze/B05_witze_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017" y="1483706"/>
            <a:ext cx="1590675" cy="1866901"/>
          </a:xfrm>
          <a:prstGeom prst="rect">
            <a:avLst/>
          </a:prstGeom>
          <a:noFill/>
          <a:extLst>
            <a:ext uri="{909E8E84-426E-40DD-AFC4-6F175D3DCCD1}">
              <a14:hiddenFill xmlns:a14="http://schemas.microsoft.com/office/drawing/2010/main">
                <a:solidFill>
                  <a:srgbClr val="FFFFFF"/>
                </a:solidFill>
              </a14:hiddenFill>
            </a:ext>
          </a:extLst>
        </p:spPr>
      </p:pic>
      <p:pic>
        <p:nvPicPr>
          <p:cNvPr id="105476" name="Picture 4" descr="http://www.contandohistoria.com/fishgolfinh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5265047"/>
            <a:ext cx="3744416" cy="1747396"/>
          </a:xfrm>
          <a:prstGeom prst="rect">
            <a:avLst/>
          </a:prstGeom>
          <a:noFill/>
          <a:extLst>
            <a:ext uri="{909E8E84-426E-40DD-AFC4-6F175D3DCCD1}">
              <a14:hiddenFill xmlns:a14="http://schemas.microsoft.com/office/drawing/2010/main">
                <a:solidFill>
                  <a:srgbClr val="FFFFFF"/>
                </a:solidFill>
              </a14:hiddenFill>
            </a:ext>
          </a:extLst>
        </p:spPr>
      </p:pic>
      <p:pic>
        <p:nvPicPr>
          <p:cNvPr id="105478" name="Picture 6" descr="http://i046.radikal.ru/1012/2e/487455bc967b.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7972" y="-5368"/>
            <a:ext cx="1239353" cy="1816082"/>
          </a:xfrm>
          <a:prstGeom prst="rect">
            <a:avLst/>
          </a:prstGeom>
          <a:noFill/>
          <a:extLst>
            <a:ext uri="{909E8E84-426E-40DD-AFC4-6F175D3DCCD1}">
              <a14:hiddenFill xmlns:a14="http://schemas.microsoft.com/office/drawing/2010/main">
                <a:solidFill>
                  <a:srgbClr val="FFFFFF"/>
                </a:solidFill>
              </a14:hiddenFill>
            </a:ext>
          </a:extLst>
        </p:spPr>
      </p:pic>
      <p:pic>
        <p:nvPicPr>
          <p:cNvPr id="105480" name="Picture 8" descr="http://school10.edu.kh.ua/files2/images/%D0%B3%D0%B5%D0%BE%D0%B3%D1%80%D0%B0%D1%84%D0%B8%D1%8F.gif?size=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40112" y="4437112"/>
            <a:ext cx="2069544" cy="254713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6416" y="11151"/>
            <a:ext cx="9161904" cy="6871428"/>
          </a:xfrm>
          <a:prstGeom prst="rect">
            <a:avLst/>
          </a:prstGeom>
        </p:spPr>
      </p:pic>
      <p:pic>
        <p:nvPicPr>
          <p:cNvPr id="7" name="Рисунок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1151"/>
            <a:ext cx="9134872" cy="6851154"/>
          </a:xfrm>
          <a:prstGeom prst="rect">
            <a:avLst/>
          </a:prstGeom>
        </p:spPr>
      </p:pic>
      <p:pic>
        <p:nvPicPr>
          <p:cNvPr id="8" name="Рисунок 7"/>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4320" y="-5368"/>
            <a:ext cx="9144000" cy="6858000"/>
          </a:xfrm>
          <a:prstGeom prst="rect">
            <a:avLst/>
          </a:prstGeom>
        </p:spPr>
      </p:pic>
      <p:pic>
        <p:nvPicPr>
          <p:cNvPr id="3" name="Рисунок 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3342" y="64890"/>
            <a:ext cx="9228976" cy="6921732"/>
          </a:xfrm>
          <a:prstGeom prst="rect">
            <a:avLst/>
          </a:prstGeom>
        </p:spPr>
      </p:pic>
      <p:pic>
        <p:nvPicPr>
          <p:cNvPr id="6" name="Рисунок 5"/>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2410" y="62507"/>
            <a:ext cx="9187820" cy="6890865"/>
          </a:xfrm>
          <a:prstGeom prst="rect">
            <a:avLst/>
          </a:prstGeom>
        </p:spPr>
      </p:pic>
      <p:pic>
        <p:nvPicPr>
          <p:cNvPr id="9" name="Рисунок 8"/>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0" y="67933"/>
            <a:ext cx="9163432" cy="6872574"/>
          </a:xfrm>
          <a:prstGeom prst="rect">
            <a:avLst/>
          </a:prstGeom>
        </p:spPr>
      </p:pic>
    </p:spTree>
    <p:extLst>
      <p:ext uri="{BB962C8B-B14F-4D97-AF65-F5344CB8AC3E}">
        <p14:creationId xmlns:p14="http://schemas.microsoft.com/office/powerpoint/2010/main" val="370792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heel(1)">
                                      <p:cBhvr>
                                        <p:cTn id="5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CC7DF7D9-A52B-48C2-9026-25B6B9D52E6F}" type="slidenum">
              <a:rPr lang="ru-RU">
                <a:solidFill>
                  <a:srgbClr val="FFFFFF"/>
                </a:solidFill>
              </a:rPr>
              <a:pPr>
                <a:defRPr/>
              </a:pPr>
              <a:t>13</a:t>
            </a:fld>
            <a:endParaRPr lang="ru-RU">
              <a:solidFill>
                <a:srgbClr val="FFFFFF"/>
              </a:solidFill>
            </a:endParaRPr>
          </a:p>
        </p:txBody>
      </p:sp>
      <p:pic>
        <p:nvPicPr>
          <p:cNvPr id="317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133475"/>
            <a:ext cx="7777163"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27" name="Rectangle 3"/>
          <p:cNvSpPr>
            <a:spLocks noGrp="1" noChangeArrowheads="1"/>
          </p:cNvSpPr>
          <p:nvPr>
            <p:ph type="title"/>
          </p:nvPr>
        </p:nvSpPr>
        <p:spPr>
          <a:xfrm>
            <a:off x="0" y="285750"/>
            <a:ext cx="9144000" cy="1143000"/>
          </a:xfrm>
        </p:spPr>
        <p:txBody>
          <a:bodyPr/>
          <a:lstStyle/>
          <a:p>
            <a:pPr algn="ctr">
              <a:defRPr/>
            </a:pPr>
            <a:r>
              <a:rPr lang="ru-RU" sz="3600" b="1" dirty="0">
                <a:solidFill>
                  <a:srgbClr val="FF3300"/>
                </a:solidFill>
              </a:rPr>
              <a:t>Что будет, если в новых условиях сохранить формирующую парадигму?</a:t>
            </a:r>
          </a:p>
        </p:txBody>
      </p:sp>
    </p:spTree>
    <p:extLst>
      <p:ext uri="{BB962C8B-B14F-4D97-AF65-F5344CB8AC3E}">
        <p14:creationId xmlns:p14="http://schemas.microsoft.com/office/powerpoint/2010/main" val="3013869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0180" y="260648"/>
            <a:ext cx="8973820" cy="4699509"/>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Стань творцом и тогда каждый новый шаг в твоей профессиональной деятельности станет открытием мира души ребёнка…</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6258" name="Picture 2" descr="http://nop.uran.ru/sites/default/files/i304842134_98202_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 y="3951690"/>
            <a:ext cx="4977884" cy="2897965"/>
          </a:xfrm>
          <a:prstGeom prst="rect">
            <a:avLst/>
          </a:prstGeom>
          <a:noFill/>
          <a:extLst>
            <a:ext uri="{909E8E84-426E-40DD-AFC4-6F175D3DCCD1}">
              <a14:hiddenFill xmlns:a14="http://schemas.microsoft.com/office/drawing/2010/main">
                <a:solidFill>
                  <a:srgbClr val="FFFFFF"/>
                </a:solidFill>
              </a14:hiddenFill>
            </a:ext>
          </a:extLst>
        </p:spPr>
      </p:pic>
      <p:pic>
        <p:nvPicPr>
          <p:cNvPr id="96260" name="Picture 4" descr="http://ritckheda.com/admin/headerlogo/1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552106"/>
            <a:ext cx="333375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60" y="-47943"/>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ttp://img0.liveinternet.ru/images/attach/c/5/84/959/84959690_974340999.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925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2" y="332656"/>
            <a:ext cx="8784976" cy="4524315"/>
          </a:xfrm>
          <a:prstGeom prst="rect">
            <a:avLst/>
          </a:prstGeom>
          <a:noFill/>
        </p:spPr>
        <p:txBody>
          <a:bodyPr wrap="square" rtlCol="0">
            <a:spAutoFit/>
          </a:bodyPr>
          <a:lstStyle/>
          <a:p>
            <a:pPr algn="ctr"/>
            <a:r>
              <a:rPr lang="ru-RU" sz="9600" b="1" dirty="0" smtClean="0">
                <a:ln w="31550" cmpd="sng">
                  <a:solidFill>
                    <a:srgbClr val="FF0000"/>
                  </a:solidFill>
                  <a:prstDash val="solid"/>
                </a:ln>
                <a:solidFill>
                  <a:srgbClr val="F456F8"/>
                </a:solidFill>
                <a:effectLst>
                  <a:outerShdw blurRad="50800" dist="40000" dir="5400000" algn="tl" rotWithShape="0">
                    <a:srgbClr val="000000">
                      <a:shade val="5000"/>
                      <a:satMod val="120000"/>
                      <a:alpha val="33000"/>
                    </a:srgbClr>
                  </a:outerShdw>
                </a:effectLst>
              </a:rPr>
              <a:t>СПАСИБО ЗА ВНИМАНИЕ!</a:t>
            </a:r>
            <a:endParaRPr lang="ru-RU" sz="9600" b="1" dirty="0">
              <a:ln w="31550" cmpd="sng">
                <a:solidFill>
                  <a:srgbClr val="FF0000"/>
                </a:solidFill>
                <a:prstDash val="solid"/>
              </a:ln>
              <a:solidFill>
                <a:srgbClr val="F456F8"/>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909513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http://www.kalitva.ru/uploads/posts/2010-01/1262685945_10986519.jpg"/>
          <p:cNvPicPr>
            <a:picLocks noChangeAspect="1" noChangeArrowheads="1"/>
          </p:cNvPicPr>
          <p:nvPr/>
        </p:nvPicPr>
        <p:blipFill rotWithShape="1">
          <a:blip r:embed="rId2">
            <a:extLst>
              <a:ext uri="{28A0092B-C50C-407E-A947-70E740481C1C}">
                <a14:useLocalDpi xmlns:a14="http://schemas.microsoft.com/office/drawing/2010/main" val="0"/>
              </a:ext>
            </a:extLst>
          </a:blip>
          <a:srcRect b="10280"/>
          <a:stretch/>
        </p:blipFill>
        <p:spPr bwMode="auto">
          <a:xfrm>
            <a:off x="0" y="0"/>
            <a:ext cx="919224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539552" y="1340768"/>
            <a:ext cx="8280920" cy="5040559"/>
          </a:xfrm>
        </p:spPr>
        <p:txBody>
          <a:bodyPr>
            <a:normAutofit lnSpcReduction="10000"/>
          </a:bodyPr>
          <a:lstStyle/>
          <a:p>
            <a:pPr marL="0" indent="0" algn="ctr">
              <a:buNone/>
            </a:pPr>
            <a:r>
              <a:rPr lang="ru-RU" sz="2800" b="1" dirty="0">
                <a:solidFill>
                  <a:schemeClr val="bg1"/>
                </a:solidFill>
                <a:effectLst>
                  <a:glow rad="228600">
                    <a:schemeClr val="accent6">
                      <a:satMod val="175000"/>
                      <a:alpha val="40000"/>
                    </a:schemeClr>
                  </a:glow>
                </a:effectLst>
              </a:rPr>
              <a:t>В течение последних десятилетий произошло ускорение темпов развития общества, которое повлияло на изменение целей школьной географии. Учебный предмет  стал главным ориентиром, определяющим формирование системы ценностных ориентаций личности школьников, развитие критического мышления, выработку умений анализировать  и прогнозировать тенденции развития процессов и явлений.</a:t>
            </a:r>
          </a:p>
          <a:p>
            <a:pPr algn="ctr"/>
            <a:endParaRPr lang="ru-RU" dirty="0"/>
          </a:p>
        </p:txBody>
      </p:sp>
    </p:spTree>
    <p:extLst>
      <p:ext uri="{BB962C8B-B14F-4D97-AF65-F5344CB8AC3E}">
        <p14:creationId xmlns:p14="http://schemas.microsoft.com/office/powerpoint/2010/main" val="3067234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3"/>
          <p:cNvSpPr>
            <a:spLocks noGrp="1"/>
          </p:cNvSpPr>
          <p:nvPr>
            <p:ph type="sldNum" sz="quarter" idx="12"/>
          </p:nvPr>
        </p:nvSpPr>
        <p:spPr/>
        <p:txBody>
          <a:bodyPr/>
          <a:lstStyle/>
          <a:p>
            <a:pPr>
              <a:defRPr/>
            </a:pPr>
            <a:fld id="{AD76975B-46FC-4C56-B6D7-4DC00D190A82}" type="slidenum">
              <a:rPr lang="ru-RU"/>
              <a:pPr>
                <a:defRPr/>
              </a:pPr>
              <a:t>3</a:t>
            </a:fld>
            <a:endParaRPr lang="ru-RU"/>
          </a:p>
        </p:txBody>
      </p:sp>
      <p:sp>
        <p:nvSpPr>
          <p:cNvPr id="29701" name="AutoShape 2"/>
          <p:cNvSpPr>
            <a:spLocks noChangeArrowheads="1"/>
          </p:cNvSpPr>
          <p:nvPr/>
        </p:nvSpPr>
        <p:spPr bwMode="auto">
          <a:xfrm>
            <a:off x="611188" y="404813"/>
            <a:ext cx="7848600" cy="9810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anchor="ctr"/>
          <a:lstStyle/>
          <a:p>
            <a:pPr algn="ctr"/>
            <a:endParaRPr lang="ru-RU" sz="3200">
              <a:latin typeface="Times New Roman" pitchFamily="18" charset="0"/>
            </a:endParaRPr>
          </a:p>
        </p:txBody>
      </p:sp>
      <p:sp>
        <p:nvSpPr>
          <p:cNvPr id="10243" name="Text Box 3"/>
          <p:cNvSpPr txBox="1">
            <a:spLocks noChangeArrowheads="1"/>
          </p:cNvSpPr>
          <p:nvPr/>
        </p:nvSpPr>
        <p:spPr bwMode="auto">
          <a:xfrm>
            <a:off x="6459885" y="3408224"/>
            <a:ext cx="2771775" cy="3231654"/>
          </a:xfrm>
          <a:prstGeom prst="rect">
            <a:avLst/>
          </a:prstGeom>
          <a:solidFill>
            <a:schemeClr val="accent2">
              <a:lumMod val="20000"/>
              <a:lumOff val="80000"/>
            </a:schemeClr>
          </a:solidFill>
          <a:ln w="38100">
            <a:solidFill>
              <a:srgbClr val="000000"/>
            </a:solidFill>
            <a:miter lim="800000"/>
            <a:headEnd/>
            <a:tailEnd/>
          </a:ln>
        </p:spPr>
        <p:txBody>
          <a:bodyPr>
            <a:spAutoFit/>
          </a:bodyPr>
          <a:lstStyle/>
          <a:p>
            <a:pPr algn="ctr">
              <a:defRPr/>
            </a:pPr>
            <a:r>
              <a:rPr lang="ru-RU" sz="2400" b="1" u="sng" dirty="0">
                <a:solidFill>
                  <a:srgbClr val="000A10"/>
                </a:solidFill>
                <a:cs typeface="+mn-cs"/>
              </a:rPr>
              <a:t>Предметные </a:t>
            </a:r>
            <a:r>
              <a:rPr lang="ru-RU" sz="2400" i="1" dirty="0">
                <a:solidFill>
                  <a:srgbClr val="000A10"/>
                </a:solidFill>
                <a:cs typeface="+mn-cs"/>
              </a:rPr>
              <a:t> </a:t>
            </a:r>
          </a:p>
          <a:p>
            <a:pPr>
              <a:buFontTx/>
              <a:buChar char="•"/>
              <a:defRPr/>
            </a:pPr>
            <a:r>
              <a:rPr lang="ru-RU" sz="2000" dirty="0">
                <a:solidFill>
                  <a:srgbClr val="000000"/>
                </a:solidFill>
                <a:cs typeface="+mn-cs"/>
              </a:rPr>
              <a:t>опыт</a:t>
            </a:r>
          </a:p>
          <a:p>
            <a:pPr>
              <a:defRPr/>
            </a:pPr>
            <a:r>
              <a:rPr lang="ru-RU" sz="2000" b="1" dirty="0">
                <a:solidFill>
                  <a:srgbClr val="000000"/>
                </a:solidFill>
                <a:cs typeface="+mn-cs"/>
              </a:rPr>
              <a:t>получения, преобразования </a:t>
            </a:r>
            <a:r>
              <a:rPr lang="ru-RU" sz="2000" dirty="0">
                <a:solidFill>
                  <a:srgbClr val="000000"/>
                </a:solidFill>
                <a:cs typeface="+mn-cs"/>
              </a:rPr>
              <a:t>и </a:t>
            </a:r>
            <a:r>
              <a:rPr lang="ru-RU" sz="2000" b="1" dirty="0">
                <a:solidFill>
                  <a:srgbClr val="000000"/>
                </a:solidFill>
                <a:cs typeface="+mn-cs"/>
              </a:rPr>
              <a:t>применения</a:t>
            </a:r>
            <a:r>
              <a:rPr lang="ru-RU" sz="2000" dirty="0">
                <a:solidFill>
                  <a:srgbClr val="000000"/>
                </a:solidFill>
                <a:cs typeface="+mn-cs"/>
              </a:rPr>
              <a:t> предметных знаний</a:t>
            </a:r>
          </a:p>
          <a:p>
            <a:pPr>
              <a:buFontTx/>
              <a:buChar char="•"/>
              <a:defRPr/>
            </a:pPr>
            <a:r>
              <a:rPr lang="ru-RU" sz="2000" dirty="0">
                <a:solidFill>
                  <a:srgbClr val="000000"/>
                </a:solidFill>
                <a:cs typeface="+mn-cs"/>
              </a:rPr>
              <a:t>система знаний</a:t>
            </a:r>
            <a:r>
              <a:rPr lang="ru-RU" sz="2000" b="1" dirty="0">
                <a:solidFill>
                  <a:srgbClr val="000000"/>
                </a:solidFill>
                <a:cs typeface="+mn-cs"/>
              </a:rPr>
              <a:t> </a:t>
            </a:r>
            <a:r>
              <a:rPr lang="ru-RU" sz="2000" dirty="0">
                <a:solidFill>
                  <a:srgbClr val="000000"/>
                </a:solidFill>
                <a:cs typeface="+mn-cs"/>
              </a:rPr>
              <a:t>– основа научной картины мира</a:t>
            </a:r>
            <a:endParaRPr lang="en-US" sz="2000" dirty="0">
              <a:solidFill>
                <a:srgbClr val="000000"/>
              </a:solidFill>
              <a:cs typeface="+mn-cs"/>
            </a:endParaRPr>
          </a:p>
        </p:txBody>
      </p:sp>
      <p:sp>
        <p:nvSpPr>
          <p:cNvPr id="10244" name="Text Box 4"/>
          <p:cNvSpPr txBox="1">
            <a:spLocks noChangeArrowheads="1"/>
          </p:cNvSpPr>
          <p:nvPr/>
        </p:nvSpPr>
        <p:spPr bwMode="auto">
          <a:xfrm>
            <a:off x="3185318" y="3130957"/>
            <a:ext cx="3097213" cy="3786187"/>
          </a:xfrm>
          <a:prstGeom prst="rect">
            <a:avLst/>
          </a:prstGeom>
          <a:solidFill>
            <a:schemeClr val="tx2"/>
          </a:solidFill>
          <a:ln w="38100">
            <a:solidFill>
              <a:srgbClr val="000000"/>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sz="2400" b="1" u="sng" dirty="0" err="1">
                <a:solidFill>
                  <a:srgbClr val="000000"/>
                </a:solidFill>
              </a:rPr>
              <a:t>Метапредметные</a:t>
            </a:r>
            <a:endParaRPr lang="ru-RU" sz="2400" b="1" u="sng" dirty="0">
              <a:solidFill>
                <a:srgbClr val="000000"/>
              </a:solidFill>
            </a:endParaRPr>
          </a:p>
          <a:p>
            <a:pPr eaLnBrk="1" hangingPunct="1">
              <a:buFontTx/>
              <a:buChar char="•"/>
            </a:pPr>
            <a:r>
              <a:rPr lang="ru-RU" sz="2400" dirty="0">
                <a:solidFill>
                  <a:srgbClr val="000000"/>
                </a:solidFill>
              </a:rPr>
              <a:t>универсальные учебные</a:t>
            </a:r>
            <a:r>
              <a:rPr lang="ru-RU" sz="2400" b="1" dirty="0">
                <a:solidFill>
                  <a:srgbClr val="000000"/>
                </a:solidFill>
              </a:rPr>
              <a:t> действия</a:t>
            </a:r>
            <a:r>
              <a:rPr lang="ru-RU" sz="2400" dirty="0">
                <a:solidFill>
                  <a:srgbClr val="000000"/>
                </a:solidFill>
              </a:rPr>
              <a:t> (</a:t>
            </a:r>
            <a:r>
              <a:rPr lang="ru-RU" sz="2400" b="1" dirty="0">
                <a:solidFill>
                  <a:srgbClr val="2B03F5"/>
                </a:solidFill>
              </a:rPr>
              <a:t>познавательные</a:t>
            </a:r>
            <a:r>
              <a:rPr lang="ru-RU" sz="2400" b="1" dirty="0">
                <a:solidFill>
                  <a:srgbClr val="000000"/>
                </a:solidFill>
              </a:rPr>
              <a:t>,</a:t>
            </a:r>
            <a:r>
              <a:rPr lang="ru-RU" sz="2400" b="1" dirty="0"/>
              <a:t> </a:t>
            </a:r>
            <a:r>
              <a:rPr lang="ru-RU" sz="2400" b="1" dirty="0">
                <a:solidFill>
                  <a:srgbClr val="FF9900"/>
                </a:solidFill>
              </a:rPr>
              <a:t>регулятивные</a:t>
            </a:r>
            <a:r>
              <a:rPr lang="ru-RU" sz="2400" b="1" dirty="0"/>
              <a:t> </a:t>
            </a:r>
            <a:r>
              <a:rPr lang="ru-RU" sz="2400" dirty="0">
                <a:solidFill>
                  <a:srgbClr val="000000"/>
                </a:solidFill>
              </a:rPr>
              <a:t>и</a:t>
            </a:r>
            <a:r>
              <a:rPr lang="ru-RU" sz="2400" b="1" dirty="0"/>
              <a:t> </a:t>
            </a:r>
            <a:r>
              <a:rPr lang="ru-RU" sz="2400" b="1" dirty="0">
                <a:solidFill>
                  <a:srgbClr val="299410"/>
                </a:solidFill>
              </a:rPr>
              <a:t>коммуникативные</a:t>
            </a:r>
            <a:r>
              <a:rPr lang="ru-RU" sz="2400" dirty="0">
                <a:solidFill>
                  <a:srgbClr val="000000"/>
                </a:solidFill>
              </a:rPr>
              <a:t>)</a:t>
            </a:r>
            <a:r>
              <a:rPr lang="ru-RU" sz="2400" dirty="0"/>
              <a:t> </a:t>
            </a:r>
            <a:r>
              <a:rPr lang="ru-RU" sz="2400" dirty="0">
                <a:solidFill>
                  <a:srgbClr val="000000"/>
                </a:solidFill>
              </a:rPr>
              <a:t>-  основа умения учиться</a:t>
            </a:r>
          </a:p>
          <a:p>
            <a:pPr eaLnBrk="1" hangingPunct="1">
              <a:buFontTx/>
              <a:buChar char="•"/>
            </a:pPr>
            <a:r>
              <a:rPr lang="ru-RU" sz="2400" dirty="0" err="1">
                <a:solidFill>
                  <a:srgbClr val="000000"/>
                </a:solidFill>
              </a:rPr>
              <a:t>межпредметные</a:t>
            </a:r>
            <a:r>
              <a:rPr lang="ru-RU" sz="2400" dirty="0">
                <a:solidFill>
                  <a:srgbClr val="000000"/>
                </a:solidFill>
              </a:rPr>
              <a:t> понятия </a:t>
            </a:r>
          </a:p>
        </p:txBody>
      </p:sp>
      <p:sp>
        <p:nvSpPr>
          <p:cNvPr id="10245" name="Text Box 5"/>
          <p:cNvSpPr txBox="1">
            <a:spLocks noChangeArrowheads="1"/>
          </p:cNvSpPr>
          <p:nvPr/>
        </p:nvSpPr>
        <p:spPr bwMode="auto">
          <a:xfrm>
            <a:off x="-265113" y="3133725"/>
            <a:ext cx="3313113" cy="3786188"/>
          </a:xfrm>
          <a:prstGeom prst="rect">
            <a:avLst/>
          </a:prstGeom>
          <a:solidFill>
            <a:srgbClr val="FFCCCC"/>
          </a:solidFill>
          <a:ln w="38100">
            <a:solidFill>
              <a:srgbClr val="000000"/>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sz="2400" b="1" u="sng" dirty="0">
                <a:solidFill>
                  <a:srgbClr val="FF3300"/>
                </a:solidFill>
              </a:rPr>
              <a:t>Личностные</a:t>
            </a:r>
            <a:r>
              <a:rPr lang="ru-RU" sz="2400" b="1" u="sng" dirty="0">
                <a:solidFill>
                  <a:srgbClr val="000A10"/>
                </a:solidFill>
              </a:rPr>
              <a:t> </a:t>
            </a:r>
          </a:p>
          <a:p>
            <a:pPr eaLnBrk="1" hangingPunct="1">
              <a:buFontTx/>
              <a:buChar char="•"/>
            </a:pPr>
            <a:r>
              <a:rPr lang="ru-RU" sz="2400" b="1" dirty="0">
                <a:solidFill>
                  <a:srgbClr val="000000"/>
                </a:solidFill>
              </a:rPr>
              <a:t>ценностно-смысл. установки </a:t>
            </a:r>
            <a:r>
              <a:rPr lang="ru-RU" sz="2400" dirty="0">
                <a:solidFill>
                  <a:srgbClr val="000000"/>
                </a:solidFill>
              </a:rPr>
              <a:t>личностной позиции,</a:t>
            </a:r>
          </a:p>
          <a:p>
            <a:pPr eaLnBrk="1" hangingPunct="1">
              <a:buFontTx/>
              <a:buChar char="•"/>
            </a:pPr>
            <a:r>
              <a:rPr lang="ru-RU" sz="2400" dirty="0" err="1">
                <a:solidFill>
                  <a:srgbClr val="000000"/>
                </a:solidFill>
              </a:rPr>
              <a:t>соц.компетентности</a:t>
            </a:r>
            <a:r>
              <a:rPr lang="ru-RU" sz="2400" dirty="0">
                <a:solidFill>
                  <a:srgbClr val="000000"/>
                </a:solidFill>
              </a:rPr>
              <a:t>, </a:t>
            </a:r>
          </a:p>
          <a:p>
            <a:pPr eaLnBrk="1" hangingPunct="1">
              <a:buFontTx/>
              <a:buChar char="•"/>
            </a:pPr>
            <a:r>
              <a:rPr lang="ru-RU" sz="2400" dirty="0">
                <a:solidFill>
                  <a:srgbClr val="000000"/>
                </a:solidFill>
              </a:rPr>
              <a:t>основы российской и  гражданской идентичности, </a:t>
            </a:r>
          </a:p>
          <a:p>
            <a:pPr eaLnBrk="1" hangingPunct="1">
              <a:buFontTx/>
              <a:buChar char="•"/>
            </a:pPr>
            <a:r>
              <a:rPr lang="ru-RU" sz="2400" dirty="0">
                <a:solidFill>
                  <a:srgbClr val="000000"/>
                </a:solidFill>
              </a:rPr>
              <a:t>саморазвитие, </a:t>
            </a:r>
          </a:p>
          <a:p>
            <a:pPr eaLnBrk="1" hangingPunct="1">
              <a:buFontTx/>
              <a:buChar char="•"/>
            </a:pPr>
            <a:r>
              <a:rPr lang="ru-RU" sz="2400" dirty="0">
                <a:solidFill>
                  <a:srgbClr val="000000"/>
                </a:solidFill>
              </a:rPr>
              <a:t>мотивация</a:t>
            </a:r>
          </a:p>
        </p:txBody>
      </p:sp>
      <p:sp>
        <p:nvSpPr>
          <p:cNvPr id="362504" name="Rectangle 6"/>
          <p:cNvSpPr>
            <a:spLocks noGrp="1" noChangeArrowheads="1"/>
          </p:cNvSpPr>
          <p:nvPr>
            <p:ph type="title" idx="4294967295"/>
          </p:nvPr>
        </p:nvSpPr>
        <p:spPr>
          <a:xfrm>
            <a:off x="0" y="-26988"/>
            <a:ext cx="9144000" cy="647701"/>
          </a:xfrm>
          <a:solidFill>
            <a:srgbClr val="FFFFCC"/>
          </a:solidFill>
          <a:ln w="38100">
            <a:solidFill>
              <a:srgbClr val="FF3300"/>
            </a:solidFill>
          </a:ln>
        </p:spPr>
        <p:txBody>
          <a:bodyPr/>
          <a:lstStyle/>
          <a:p>
            <a:pPr>
              <a:defRPr/>
            </a:pPr>
            <a:r>
              <a:rPr lang="ru-RU" sz="2800" dirty="0">
                <a:solidFill>
                  <a:srgbClr val="000000"/>
                </a:solidFill>
              </a:rPr>
              <a:t>ФГОС:  новый образовательный результат  </a:t>
            </a:r>
          </a:p>
        </p:txBody>
      </p:sp>
      <p:sp>
        <p:nvSpPr>
          <p:cNvPr id="10247" name="Line 7"/>
          <p:cNvSpPr>
            <a:spLocks noChangeShapeType="1"/>
          </p:cNvSpPr>
          <p:nvPr/>
        </p:nvSpPr>
        <p:spPr bwMode="auto">
          <a:xfrm>
            <a:off x="4500563" y="2492375"/>
            <a:ext cx="0" cy="404813"/>
          </a:xfrm>
          <a:prstGeom prst="line">
            <a:avLst/>
          </a:prstGeom>
          <a:noFill/>
          <a:ln w="762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0248" name="Line 8"/>
          <p:cNvSpPr>
            <a:spLocks noChangeShapeType="1"/>
          </p:cNvSpPr>
          <p:nvPr/>
        </p:nvSpPr>
        <p:spPr bwMode="auto">
          <a:xfrm flipH="1">
            <a:off x="1692275" y="2420938"/>
            <a:ext cx="1150938" cy="712787"/>
          </a:xfrm>
          <a:prstGeom prst="line">
            <a:avLst/>
          </a:prstGeom>
          <a:noFill/>
          <a:ln w="762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0249" name="Line 9"/>
          <p:cNvSpPr>
            <a:spLocks noChangeShapeType="1"/>
          </p:cNvSpPr>
          <p:nvPr/>
        </p:nvSpPr>
        <p:spPr bwMode="auto">
          <a:xfrm>
            <a:off x="6659563" y="2420938"/>
            <a:ext cx="1377950" cy="596900"/>
          </a:xfrm>
          <a:prstGeom prst="line">
            <a:avLst/>
          </a:prstGeom>
          <a:noFill/>
          <a:ln w="762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0250" name="Text Box 10"/>
          <p:cNvSpPr txBox="1">
            <a:spLocks noChangeArrowheads="1"/>
          </p:cNvSpPr>
          <p:nvPr/>
        </p:nvSpPr>
        <p:spPr bwMode="auto">
          <a:xfrm>
            <a:off x="323850" y="692150"/>
            <a:ext cx="88201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sz="2400" b="1" u="sng" dirty="0">
                <a:solidFill>
                  <a:srgbClr val="000A10"/>
                </a:solidFill>
              </a:rPr>
              <a:t>Миссия школы – воспитание гражданина России: </a:t>
            </a:r>
          </a:p>
          <a:p>
            <a:pPr eaLnBrk="1" hangingPunct="1"/>
            <a:r>
              <a:rPr lang="ru-RU" sz="1200" b="1" dirty="0">
                <a:solidFill>
                  <a:srgbClr val="000000"/>
                </a:solidFill>
              </a:rPr>
              <a:t>высоконравственного, творческого, компетентного, успешного, </a:t>
            </a:r>
          </a:p>
          <a:p>
            <a:pPr eaLnBrk="1" hangingPunct="1"/>
            <a:r>
              <a:rPr lang="ru-RU" sz="1200" b="1" dirty="0">
                <a:solidFill>
                  <a:srgbClr val="000000"/>
                </a:solidFill>
              </a:rPr>
              <a:t>осознающего ответственность за настоящее и будущее своей страны, </a:t>
            </a:r>
          </a:p>
          <a:p>
            <a:pPr eaLnBrk="1" hangingPunct="1"/>
            <a:r>
              <a:rPr lang="ru-RU" sz="1200" b="1" dirty="0">
                <a:solidFill>
                  <a:srgbClr val="000000"/>
                </a:solidFill>
              </a:rPr>
              <a:t>Отвечающего требованиям информационного общества, инновационной экономики, задачам построения демократического гражданского общества на основе толерантности, диалога культур и уважения многонационального, поликультурного и </a:t>
            </a:r>
            <a:r>
              <a:rPr lang="ru-RU" sz="1200" b="1" dirty="0" err="1">
                <a:solidFill>
                  <a:srgbClr val="000000"/>
                </a:solidFill>
              </a:rPr>
              <a:t>поликонфессионального</a:t>
            </a:r>
            <a:r>
              <a:rPr lang="ru-RU" sz="1200" b="1" dirty="0">
                <a:solidFill>
                  <a:srgbClr val="000000"/>
                </a:solidFill>
              </a:rPr>
              <a:t> состава российского общества</a:t>
            </a:r>
            <a:r>
              <a:rPr lang="ru-RU" sz="1200" dirty="0">
                <a:solidFill>
                  <a:srgbClr val="000000"/>
                </a:solidFill>
              </a:rPr>
              <a:t> </a:t>
            </a:r>
          </a:p>
        </p:txBody>
      </p:sp>
      <p:sp>
        <p:nvSpPr>
          <p:cNvPr id="362509" name="Text Box 13"/>
          <p:cNvSpPr txBox="1">
            <a:spLocks noChangeArrowheads="1"/>
          </p:cNvSpPr>
          <p:nvPr/>
        </p:nvSpPr>
        <p:spPr bwMode="auto">
          <a:xfrm>
            <a:off x="323850" y="2060574"/>
            <a:ext cx="8550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ru-RU" sz="2800" b="1" i="1" dirty="0" smtClean="0">
                <a:solidFill>
                  <a:schemeClr val="bg1"/>
                </a:solidFill>
                <a:latin typeface="Verdana"/>
                <a:ea typeface="+mj-ea"/>
              </a:rPr>
              <a:t>УУД</a:t>
            </a:r>
            <a:endParaRPr lang="ru-RU" sz="2800" b="1" i="1" dirty="0">
              <a:solidFill>
                <a:schemeClr val="bg1"/>
              </a:solidFill>
            </a:endParaRPr>
          </a:p>
        </p:txBody>
      </p:sp>
    </p:spTree>
    <p:extLst>
      <p:ext uri="{BB962C8B-B14F-4D97-AF65-F5344CB8AC3E}">
        <p14:creationId xmlns:p14="http://schemas.microsoft.com/office/powerpoint/2010/main" val="370710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7504" y="0"/>
            <a:ext cx="8027051" cy="1600199"/>
          </a:xfrm>
        </p:spPr>
        <p:txBody>
          <a:bodyPr/>
          <a:lstStyle/>
          <a:p>
            <a:pPr algn="ctr"/>
            <a:r>
              <a:rPr lang="ru-RU" dirty="0" smtClean="0"/>
              <a:t>  Главная методическая задача стоящая перед современным учителем географии</a:t>
            </a:r>
          </a:p>
        </p:txBody>
      </p:sp>
      <p:pic>
        <p:nvPicPr>
          <p:cNvPr id="19458" name="Picture 2" descr="http://900igr.net/datai/literatura/Barto-V-teatre/0012-034-Domashnee-zadani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16910" y="30162"/>
            <a:ext cx="1986076" cy="2462734"/>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http://img.webme.com/pic/k/karaseyh/zdeftr1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90234" y="4504769"/>
            <a:ext cx="2839427" cy="2601644"/>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http://dvovuk.ucoz.ru/_pu/0/84637548.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132568">
            <a:off x="-187717" y="609320"/>
            <a:ext cx="3312368" cy="2374352"/>
          </a:xfrm>
          <a:prstGeom prst="rect">
            <a:avLst/>
          </a:prstGeom>
          <a:noFill/>
          <a:extLst>
            <a:ext uri="{909E8E84-426E-40DD-AFC4-6F175D3DCCD1}">
              <a14:hiddenFill xmlns:a14="http://schemas.microsoft.com/office/drawing/2010/main">
                <a:solidFill>
                  <a:srgbClr val="FFFFFF"/>
                </a:solidFill>
              </a14:hiddenFill>
            </a:ext>
          </a:extLst>
        </p:spPr>
      </p:pic>
      <p:sp>
        <p:nvSpPr>
          <p:cNvPr id="11267" name="Rectangle 3"/>
          <p:cNvSpPr>
            <a:spLocks noGrp="1" noChangeArrowheads="1"/>
          </p:cNvSpPr>
          <p:nvPr>
            <p:ph type="body" idx="1"/>
          </p:nvPr>
        </p:nvSpPr>
        <p:spPr>
          <a:xfrm>
            <a:off x="949836" y="1484784"/>
            <a:ext cx="7693025" cy="4895850"/>
          </a:xfrm>
        </p:spPr>
        <p:txBody>
          <a:bodyPr/>
          <a:lstStyle/>
          <a:p>
            <a:pPr marL="0" indent="0" algn="ctr">
              <a:lnSpc>
                <a:spcPct val="90000"/>
              </a:lnSpc>
              <a:buNone/>
            </a:pPr>
            <a:r>
              <a:rPr lang="ru-RU" sz="2400" dirty="0" smtClean="0">
                <a:ln>
                  <a:solidFill>
                    <a:srgbClr val="FF0000"/>
                  </a:solidFill>
                </a:ln>
                <a:solidFill>
                  <a:schemeClr val="bg2">
                    <a:lumMod val="50000"/>
                  </a:schemeClr>
                </a:solidFill>
              </a:rPr>
              <a:t>Обеспечить достижение нового образовательного результата, развитие личностных качеств учащихся и выработать у них готовность применять географические знания и умения в жизни.</a:t>
            </a:r>
            <a:r>
              <a:rPr lang="ru-RU" b="1" i="1" dirty="0" smtClean="0">
                <a:solidFill>
                  <a:schemeClr val="bg1"/>
                </a:solidFill>
              </a:rPr>
              <a:t>(</a:t>
            </a:r>
            <a:r>
              <a:rPr lang="ru-RU" b="1" i="1" dirty="0">
                <a:solidFill>
                  <a:schemeClr val="bg1"/>
                </a:solidFill>
              </a:rPr>
              <a:t>Вместо конспекта учитель готовит сценарный план</a:t>
            </a:r>
            <a:r>
              <a:rPr lang="ru-RU" b="1" i="1" dirty="0" smtClean="0">
                <a:solidFill>
                  <a:schemeClr val="bg1"/>
                </a:solidFill>
              </a:rPr>
              <a:t>,</a:t>
            </a:r>
            <a:r>
              <a:rPr lang="ru-RU" b="1" i="1" dirty="0">
                <a:solidFill>
                  <a:schemeClr val="bg1"/>
                </a:solidFill>
              </a:rPr>
              <a:t> при планировании </a:t>
            </a:r>
            <a:r>
              <a:rPr lang="ru-RU" b="1" i="1" dirty="0" smtClean="0">
                <a:solidFill>
                  <a:schemeClr val="bg1"/>
                </a:solidFill>
              </a:rPr>
              <a:t>урока используются </a:t>
            </a:r>
            <a:r>
              <a:rPr lang="ru-RU" b="1" i="1" dirty="0">
                <a:solidFill>
                  <a:schemeClr val="bg1"/>
                </a:solidFill>
              </a:rPr>
              <a:t>групповые и парные формы организации деятельности </a:t>
            </a:r>
            <a:r>
              <a:rPr lang="ru-RU" b="1" i="1" dirty="0" smtClean="0">
                <a:solidFill>
                  <a:schemeClr val="bg1"/>
                </a:solidFill>
              </a:rPr>
              <a:t>учащихся, </a:t>
            </a:r>
            <a:r>
              <a:rPr lang="ru-RU" b="1" i="1" dirty="0">
                <a:solidFill>
                  <a:schemeClr val="bg1"/>
                </a:solidFill>
              </a:rPr>
              <a:t>педагоги не должны быть привязаны к своему классному </a:t>
            </a:r>
            <a:r>
              <a:rPr lang="ru-RU" b="1" i="1" dirty="0" smtClean="0">
                <a:solidFill>
                  <a:schemeClr val="bg1"/>
                </a:solidFill>
              </a:rPr>
              <a:t>кабинету)</a:t>
            </a:r>
            <a:endParaRPr lang="ru-RU" b="1" i="1" dirty="0" smtClean="0">
              <a:ln>
                <a:solidFill>
                  <a:srgbClr val="FF0000"/>
                </a:solidFill>
              </a:ln>
              <a:solidFill>
                <a:schemeClr val="bg1"/>
              </a:solidFill>
            </a:endParaRPr>
          </a:p>
        </p:txBody>
      </p:sp>
      <p:pic>
        <p:nvPicPr>
          <p:cNvPr id="19466" name="Picture 10" descr="http://smayli.ru/data/smiles/komputeri-697.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0528" y="4677499"/>
            <a:ext cx="2256185" cy="2256185"/>
          </a:xfrm>
          <a:prstGeom prst="rect">
            <a:avLst/>
          </a:prstGeom>
          <a:noFill/>
          <a:extLst>
            <a:ext uri="{909E8E84-426E-40DD-AFC4-6F175D3DCCD1}">
              <a14:hiddenFill xmlns:a14="http://schemas.microsoft.com/office/drawing/2010/main">
                <a:solidFill>
                  <a:srgbClr val="FFFFFF"/>
                </a:solidFill>
              </a14:hiddenFill>
            </a:ext>
          </a:extLst>
        </p:spPr>
      </p:pic>
      <p:pic>
        <p:nvPicPr>
          <p:cNvPr id="19468" name="Picture 12" descr="http://foirouland.ville.free.fr/_private/Magicien/Fillette_oi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5301208"/>
            <a:ext cx="2074602" cy="165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901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3896329905"/>
              </p:ext>
            </p:extLst>
          </p:nvPr>
        </p:nvGraphicFramePr>
        <p:xfrm>
          <a:off x="2312" y="-75104"/>
          <a:ext cx="9141688" cy="6888480"/>
        </p:xfrm>
        <a:graphic>
          <a:graphicData uri="http://schemas.openxmlformats.org/drawingml/2006/table">
            <a:tbl>
              <a:tblPr>
                <a:tableStyleId>{08FB837D-C827-4EFA-A057-4D05807E0F7C}</a:tableStyleId>
              </a:tblPr>
              <a:tblGrid>
                <a:gridCol w="1977400"/>
                <a:gridCol w="7164288"/>
              </a:tblGrid>
              <a:tr h="424310">
                <a:tc>
                  <a:txBody>
                    <a:bodyPr/>
                    <a:lstStyle/>
                    <a:p>
                      <a:pPr algn="ctr"/>
                      <a:r>
                        <a:rPr lang="ru-RU" sz="1400" b="1" dirty="0"/>
                        <a:t>Предмет изменений</a:t>
                      </a:r>
                      <a:endParaRPr lang="ru-RU" sz="14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ctr"/>
                      <a:r>
                        <a:rPr lang="ru-RU" sz="1400" b="1" dirty="0"/>
                        <a:t>Деятельность учителя, работающего по ФГОС</a:t>
                      </a:r>
                      <a:endParaRPr lang="ru-RU" sz="14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r>
              <a:tr h="424310">
                <a:tc rowSpan="2">
                  <a:txBody>
                    <a:bodyPr/>
                    <a:lstStyle/>
                    <a:p>
                      <a:pPr algn="ctr"/>
                      <a:r>
                        <a:rPr lang="ru-RU" sz="1200" b="1" dirty="0"/>
                        <a:t>Подготовка к уроку</a:t>
                      </a:r>
                      <a:endParaRPr lang="ru-RU" sz="12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400" b="0" dirty="0"/>
                        <a:t>Учитель пользуется сценарным планом урока, предоставляющим ему свободу в выборе форм, способов и приемов обучения</a:t>
                      </a:r>
                      <a:endParaRPr lang="ru-RU" sz="1400" b="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636465">
                <a:tc vMerge="1">
                  <a:txBody>
                    <a:bodyPr/>
                    <a:lstStyle/>
                    <a:p>
                      <a:endParaRPr lang="ru-RU"/>
                    </a:p>
                  </a:txBody>
                  <a:tcPr/>
                </a:tc>
                <a:tc>
                  <a:txBody>
                    <a:bodyPr/>
                    <a:lstStyle/>
                    <a:p>
                      <a:pPr algn="ctr"/>
                      <a:r>
                        <a:rPr lang="ru-RU" sz="1400" b="0" dirty="0"/>
                        <a:t>При подготовке к уроку учитель использует учебник и методические рекомендации, </a:t>
                      </a:r>
                      <a:r>
                        <a:rPr lang="ru-RU" sz="1400" b="0" dirty="0" err="1"/>
                        <a:t>интернет-ресурсы</a:t>
                      </a:r>
                      <a:r>
                        <a:rPr lang="ru-RU" sz="1400" b="0" dirty="0"/>
                        <a:t>, материалы коллег. Обменивается конспектами с коллегами</a:t>
                      </a:r>
                      <a:endParaRPr lang="ru-RU" sz="1400" b="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424310">
                <a:tc>
                  <a:txBody>
                    <a:bodyPr/>
                    <a:lstStyle/>
                    <a:p>
                      <a:pPr algn="ctr"/>
                      <a:r>
                        <a:rPr lang="ru-RU" sz="1200" b="1" dirty="0"/>
                        <a:t>Основные этапы урока</a:t>
                      </a:r>
                      <a:endParaRPr lang="ru-RU" sz="12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400" b="0" dirty="0"/>
                        <a:t>Самостоятельная деятельность обучающихся (более половины времени урока)</a:t>
                      </a:r>
                      <a:endParaRPr lang="ru-RU" sz="1400" b="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848620">
                <a:tc>
                  <a:txBody>
                    <a:bodyPr/>
                    <a:lstStyle/>
                    <a:p>
                      <a:pPr algn="ctr"/>
                      <a:r>
                        <a:rPr lang="ru-RU" sz="1200" b="1" dirty="0"/>
                        <a:t>Главная цель учителя на уроке</a:t>
                      </a:r>
                      <a:endParaRPr lang="ru-RU" sz="12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400" b="0" dirty="0"/>
                        <a:t>Организовать деятельность детей:</a:t>
                      </a:r>
                    </a:p>
                    <a:p>
                      <a:pPr algn="ctr"/>
                      <a:r>
                        <a:rPr lang="ru-RU" sz="1400" b="0" dirty="0"/>
                        <a:t>• по поиску и обработке информации;</a:t>
                      </a:r>
                    </a:p>
                    <a:p>
                      <a:pPr algn="ctr"/>
                      <a:r>
                        <a:rPr lang="ru-RU" sz="1400" b="0" dirty="0"/>
                        <a:t>• обобщению способов действия;</a:t>
                      </a:r>
                    </a:p>
                    <a:p>
                      <a:pPr algn="ctr"/>
                      <a:r>
                        <a:rPr lang="ru-RU" sz="1400" b="0" dirty="0"/>
                        <a:t>• постановке учебной задачи и т. д.</a:t>
                      </a:r>
                      <a:endParaRPr lang="ru-RU" sz="1400" b="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909236">
                <a:tc>
                  <a:txBody>
                    <a:bodyPr/>
                    <a:lstStyle/>
                    <a:p>
                      <a:pPr algn="ctr"/>
                      <a:r>
                        <a:rPr lang="ru-RU" sz="1200" b="1" dirty="0"/>
                        <a:t>Формулирование заданий для обучающихся (определение деятельности детей)</a:t>
                      </a:r>
                      <a:endParaRPr lang="ru-RU" sz="12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400" b="0" dirty="0"/>
                        <a:t>Формулировки: проанализируйте, докажите (объясните), сравните, выразите символом, создайте схему или модель, продолжите, обобщите (сделайте вывод), выберите решение или способ решения, исследуйте, оцените, измените, придумайте и т. д.</a:t>
                      </a:r>
                      <a:endParaRPr lang="ru-RU" sz="1400" b="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212155">
                <a:tc>
                  <a:txBody>
                    <a:bodyPr/>
                    <a:lstStyle/>
                    <a:p>
                      <a:pPr algn="ctr"/>
                      <a:r>
                        <a:rPr lang="ru-RU" sz="1200" b="1" dirty="0"/>
                        <a:t>Форма урока</a:t>
                      </a:r>
                      <a:endParaRPr lang="ru-RU" sz="12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400" b="0" dirty="0"/>
                        <a:t>Преимущественно групповая и/или индивидуальная</a:t>
                      </a:r>
                      <a:endParaRPr lang="ru-RU" sz="1400" b="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636465">
                <a:tc>
                  <a:txBody>
                    <a:bodyPr/>
                    <a:lstStyle/>
                    <a:p>
                      <a:pPr algn="ctr"/>
                      <a:r>
                        <a:rPr lang="ru-RU" sz="1200" b="1" dirty="0"/>
                        <a:t>Нестандартное ведение уроков</a:t>
                      </a:r>
                      <a:endParaRPr lang="ru-RU" sz="12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400" b="0" dirty="0"/>
                        <a:t>Учитель ведет урок в параллельном классе, урок ведут два педагога (совместно с учителями информатики, психологами и логопедами), урок проходит с поддержкой </a:t>
                      </a:r>
                      <a:r>
                        <a:rPr lang="ru-RU" sz="1400" b="0" dirty="0" err="1"/>
                        <a:t>тьютора</a:t>
                      </a:r>
                      <a:r>
                        <a:rPr lang="ru-RU" sz="1400" b="0" dirty="0"/>
                        <a:t> или в присутствии родителей обучающихся</a:t>
                      </a:r>
                      <a:endParaRPr lang="ru-RU" sz="1400" b="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636465">
                <a:tc>
                  <a:txBody>
                    <a:bodyPr/>
                    <a:lstStyle/>
                    <a:p>
                      <a:pPr algn="ctr"/>
                      <a:r>
                        <a:rPr lang="ru-RU" sz="1200" b="1" dirty="0"/>
                        <a:t>Взаимодействие с родителями обучающихся</a:t>
                      </a:r>
                      <a:endParaRPr lang="ru-RU" sz="12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400" b="0" dirty="0"/>
                        <a:t>Информированность родителей обучающихся. Они имеют возможность участвовать в образовательном процессе. Общение учителя с родителями школьников может осуществляться при помощи Интернета</a:t>
                      </a:r>
                      <a:endParaRPr lang="ru-RU" sz="1400" b="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424310">
                <a:tc>
                  <a:txBody>
                    <a:bodyPr/>
                    <a:lstStyle/>
                    <a:p>
                      <a:pPr algn="ctr"/>
                      <a:r>
                        <a:rPr lang="ru-RU" sz="1200" b="1" dirty="0"/>
                        <a:t>Образовательная среда</a:t>
                      </a:r>
                      <a:endParaRPr lang="ru-RU" sz="12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400" b="0" dirty="0"/>
                        <a:t>Создается обучающимися (дети изготавливают учебный материал, проводят презентации). Зонирование классов, холлов</a:t>
                      </a:r>
                      <a:endParaRPr lang="ru-RU" sz="1400" b="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212155">
                <a:tc rowSpan="4">
                  <a:txBody>
                    <a:bodyPr/>
                    <a:lstStyle/>
                    <a:p>
                      <a:pPr algn="ctr"/>
                      <a:r>
                        <a:rPr lang="ru-RU" sz="1200" b="1" dirty="0"/>
                        <a:t>Результаты обучения</a:t>
                      </a:r>
                      <a:endParaRPr lang="ru-RU" sz="12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r>
                        <a:rPr lang="ru-RU" sz="1400" b="0" dirty="0"/>
                        <a:t>Не только предметные результаты, но и личностные, </a:t>
                      </a:r>
                      <a:r>
                        <a:rPr lang="ru-RU" sz="1400" b="0" dirty="0" err="1"/>
                        <a:t>метапредметные</a:t>
                      </a:r>
                      <a:endParaRPr lang="ru-RU" sz="1400" b="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212155">
                <a:tc vMerge="1">
                  <a:txBody>
                    <a:bodyPr/>
                    <a:lstStyle/>
                    <a:p>
                      <a:endParaRPr lang="ru-RU"/>
                    </a:p>
                  </a:txBody>
                  <a:tcPr/>
                </a:tc>
                <a:tc>
                  <a:txBody>
                    <a:bodyPr/>
                    <a:lstStyle/>
                    <a:p>
                      <a:pPr algn="ctr"/>
                      <a:r>
                        <a:rPr lang="ru-RU" sz="1400" b="0" dirty="0"/>
                        <a:t>Создание портфолио</a:t>
                      </a:r>
                      <a:endParaRPr lang="ru-RU" sz="1400" b="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424310">
                <a:tc vMerge="1">
                  <a:txBody>
                    <a:bodyPr/>
                    <a:lstStyle/>
                    <a:p>
                      <a:endParaRPr lang="ru-RU"/>
                    </a:p>
                  </a:txBody>
                  <a:tcPr/>
                </a:tc>
                <a:tc>
                  <a:txBody>
                    <a:bodyPr/>
                    <a:lstStyle/>
                    <a:p>
                      <a:pPr algn="ctr"/>
                      <a:r>
                        <a:rPr lang="ru-RU" sz="1400" b="0" dirty="0"/>
                        <a:t>Ориентир на самооценку обучающегося, формирование адекватной самооценки</a:t>
                      </a:r>
                      <a:endParaRPr lang="ru-RU" sz="1400" b="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43192">
                <a:tc vMerge="1">
                  <a:txBody>
                    <a:bodyPr/>
                    <a:lstStyle/>
                    <a:p>
                      <a:endParaRPr lang="ru-RU"/>
                    </a:p>
                  </a:txBody>
                  <a:tcPr/>
                </a:tc>
                <a:tc>
                  <a:txBody>
                    <a:bodyPr/>
                    <a:lstStyle/>
                    <a:p>
                      <a:pPr algn="ctr"/>
                      <a:r>
                        <a:rPr lang="ru-RU" sz="1400" b="0" dirty="0"/>
                        <a:t>Учет динамики результатов обучения детей относительно самих себя. Оценка промежуточных результатов обучения</a:t>
                      </a:r>
                      <a:endParaRPr lang="ru-RU" sz="1400" b="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08124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ДЛЯ УЧЕНИКА НЕОБХОДИМО:</a:t>
            </a:r>
            <a:endPar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Содержимое 2"/>
          <p:cNvSpPr>
            <a:spLocks noGrp="1"/>
          </p:cNvSpPr>
          <p:nvPr>
            <p:ph idx="1"/>
          </p:nvPr>
        </p:nvSpPr>
        <p:spPr/>
        <p:txBody>
          <a:bodyPr>
            <a:normAutofit/>
          </a:bodyPr>
          <a:lstStyle/>
          <a:p>
            <a:r>
              <a:rPr lang="ru-RU" sz="2800" dirty="0" smtClean="0">
                <a:solidFill>
                  <a:schemeClr val="tx2">
                    <a:lumMod val="10000"/>
                  </a:schemeClr>
                </a:solidFill>
              </a:rPr>
              <a:t>Создать атмосферу успеха</a:t>
            </a:r>
          </a:p>
          <a:p>
            <a:r>
              <a:rPr lang="ru-RU" sz="2800" dirty="0" smtClean="0">
                <a:solidFill>
                  <a:schemeClr val="tx2">
                    <a:lumMod val="10000"/>
                  </a:schemeClr>
                </a:solidFill>
              </a:rPr>
              <a:t>Помогать ребёнку учиться легко</a:t>
            </a:r>
          </a:p>
          <a:p>
            <a:r>
              <a:rPr lang="ru-RU" sz="2800" dirty="0" smtClean="0">
                <a:solidFill>
                  <a:schemeClr val="tx2">
                    <a:lumMod val="10000"/>
                  </a:schemeClr>
                </a:solidFill>
              </a:rPr>
              <a:t>Помогать обретать уверенность в своих силах и способностях</a:t>
            </a:r>
          </a:p>
          <a:p>
            <a:r>
              <a:rPr lang="ru-RU" sz="2800" dirty="0" smtClean="0">
                <a:solidFill>
                  <a:schemeClr val="tx2">
                    <a:lumMod val="10000"/>
                  </a:schemeClr>
                </a:solidFill>
              </a:rPr>
              <a:t>Не скупиться на поощрения и похвалу</a:t>
            </a:r>
            <a:endParaRPr lang="ru-RU" sz="2800" dirty="0">
              <a:solidFill>
                <a:schemeClr val="tx2">
                  <a:lumMod val="10000"/>
                </a:schemeClr>
              </a:solidFill>
            </a:endParaRPr>
          </a:p>
        </p:txBody>
      </p:sp>
      <p:pic>
        <p:nvPicPr>
          <p:cNvPr id="101378" name="Picture 2" descr="http://www.davidovo.info/uploads/photo156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687616" y="4491013"/>
            <a:ext cx="3456384" cy="23928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Rot="1" noChangeArrowheads="1"/>
          </p:cNvSpPr>
          <p:nvPr>
            <p:ph type="title"/>
          </p:nvPr>
        </p:nvSpPr>
        <p:spPr>
          <a:xfrm>
            <a:off x="179388" y="188913"/>
            <a:ext cx="8601075" cy="1230312"/>
          </a:xfrm>
        </p:spPr>
        <p:txBody>
          <a:bodyPr/>
          <a:lstStyle/>
          <a:p>
            <a:pPr algn="ctr" eaLnBrk="1" hangingPunct="1">
              <a:defRPr/>
            </a:pPr>
            <a:r>
              <a:rPr lang="ru-RU" sz="3700" dirty="0" smtClean="0"/>
              <a:t> </a:t>
            </a:r>
            <a:r>
              <a:rPr lang="ru-RU" sz="3300" b="1" i="1" dirty="0" smtClean="0">
                <a:solidFill>
                  <a:schemeClr val="bg1"/>
                </a:solidFill>
              </a:rPr>
              <a:t>Новые ЦЕЛИ изучения географии – линии развития личности</a:t>
            </a:r>
          </a:p>
        </p:txBody>
      </p:sp>
      <p:sp>
        <p:nvSpPr>
          <p:cNvPr id="461827" name="Text Box 3"/>
          <p:cNvSpPr txBox="1">
            <a:spLocks noChangeArrowheads="1"/>
          </p:cNvSpPr>
          <p:nvPr/>
        </p:nvSpPr>
        <p:spPr bwMode="auto">
          <a:xfrm>
            <a:off x="395288" y="1773238"/>
            <a:ext cx="3455987" cy="3216275"/>
          </a:xfrm>
          <a:prstGeom prst="rect">
            <a:avLst/>
          </a:prstGeom>
          <a:solidFill>
            <a:srgbClr val="FDF7C7"/>
          </a:solidFill>
          <a:ln w="76200">
            <a:solidFill>
              <a:srgbClr val="2B03F5"/>
            </a:solidFill>
            <a:miter lim="800000"/>
            <a:headEnd/>
            <a:tailEnd/>
          </a:ln>
          <a:effectLst/>
        </p:spPr>
        <p:txBody>
          <a:bodyPr>
            <a:spAutoFit/>
          </a:bodyPr>
          <a:lstStyle/>
          <a:p>
            <a:pPr fontAlgn="base">
              <a:spcBef>
                <a:spcPct val="20000"/>
              </a:spcBef>
              <a:spcAft>
                <a:spcPct val="0"/>
              </a:spcAft>
              <a:buClr>
                <a:srgbClr val="99FF66"/>
              </a:buClr>
              <a:buSzPct val="120000"/>
              <a:defRPr/>
            </a:pPr>
            <a:r>
              <a:rPr lang="ru-RU" sz="2000" b="1" dirty="0">
                <a:solidFill>
                  <a:srgbClr val="000000"/>
                </a:solidFill>
                <a:effectLst>
                  <a:outerShdw blurRad="38100" dist="38100" dir="2700000" algn="tl">
                    <a:srgbClr val="FFFFFF"/>
                  </a:outerShdw>
                </a:effectLst>
                <a:latin typeface="Tahoma" pitchFamily="34" charset="0"/>
                <a:cs typeface="Arial" pitchFamily="34" charset="0"/>
              </a:rPr>
              <a:t>Развитие у школьников </a:t>
            </a:r>
            <a:r>
              <a:rPr lang="ru-RU" sz="2000" b="1" dirty="0">
                <a:solidFill>
                  <a:srgbClr val="FF0000"/>
                </a:solidFill>
                <a:effectLst>
                  <a:outerShdw blurRad="38100" dist="38100" dir="2700000" algn="tl">
                    <a:srgbClr val="000000"/>
                  </a:outerShdw>
                </a:effectLst>
                <a:latin typeface="Tahoma" pitchFamily="34" charset="0"/>
                <a:cs typeface="Arial" pitchFamily="34" charset="0"/>
              </a:rPr>
              <a:t>системного</a:t>
            </a:r>
            <a:r>
              <a:rPr lang="ru-RU" sz="2000" b="1" dirty="0">
                <a:solidFill>
                  <a:srgbClr val="000000"/>
                </a:solidFill>
                <a:effectLst>
                  <a:outerShdw blurRad="38100" dist="38100" dir="2700000" algn="tl">
                    <a:srgbClr val="FFFFFF"/>
                  </a:outerShdw>
                </a:effectLst>
                <a:latin typeface="Tahoma" pitchFamily="34" charset="0"/>
                <a:cs typeface="Arial" pitchFamily="34" charset="0"/>
              </a:rPr>
              <a:t> </a:t>
            </a:r>
            <a:r>
              <a:rPr lang="ru-RU" sz="2000" b="1" dirty="0">
                <a:solidFill>
                  <a:srgbClr val="FF0000"/>
                </a:solidFill>
                <a:effectLst>
                  <a:outerShdw blurRad="38100" dist="38100" dir="2700000" algn="tl">
                    <a:srgbClr val="000000"/>
                  </a:outerShdw>
                </a:effectLst>
                <a:latin typeface="Tahoma" pitchFamily="34" charset="0"/>
                <a:cs typeface="Arial" pitchFamily="34" charset="0"/>
              </a:rPr>
              <a:t>географического</a:t>
            </a:r>
            <a:r>
              <a:rPr lang="ru-RU" sz="2000" b="1" dirty="0">
                <a:solidFill>
                  <a:srgbClr val="000000"/>
                </a:solidFill>
                <a:effectLst>
                  <a:outerShdw blurRad="38100" dist="38100" dir="2700000" algn="tl">
                    <a:srgbClr val="FFFFFF"/>
                  </a:outerShdw>
                </a:effectLst>
                <a:latin typeface="Tahoma" pitchFamily="34" charset="0"/>
                <a:cs typeface="Arial" pitchFamily="34" charset="0"/>
              </a:rPr>
              <a:t> </a:t>
            </a:r>
            <a:r>
              <a:rPr lang="ru-RU" sz="2000" b="1" dirty="0">
                <a:solidFill>
                  <a:srgbClr val="FF0000"/>
                </a:solidFill>
                <a:effectLst>
                  <a:outerShdw blurRad="38100" dist="38100" dir="2700000" algn="tl">
                    <a:srgbClr val="000000"/>
                  </a:outerShdw>
                </a:effectLst>
                <a:latin typeface="Tahoma" pitchFamily="34" charset="0"/>
                <a:cs typeface="Arial" pitchFamily="34" charset="0"/>
              </a:rPr>
              <a:t>мышления</a:t>
            </a:r>
            <a:r>
              <a:rPr lang="ru-RU" sz="2000" b="1" dirty="0">
                <a:solidFill>
                  <a:srgbClr val="000000"/>
                </a:solidFill>
                <a:effectLst>
                  <a:outerShdw blurRad="38100" dist="38100" dir="2700000" algn="tl">
                    <a:srgbClr val="FFFFFF"/>
                  </a:outerShdw>
                </a:effectLst>
                <a:latin typeface="Tahoma" pitchFamily="34" charset="0"/>
                <a:cs typeface="Arial" pitchFamily="34" charset="0"/>
              </a:rPr>
              <a:t>:  формирование представления о взаимодействии единой системы «природа – население – хозяйство».</a:t>
            </a:r>
            <a:r>
              <a:rPr lang="ru-RU" b="1" dirty="0">
                <a:solidFill>
                  <a:srgbClr val="FFFFFF"/>
                </a:solidFill>
                <a:latin typeface="Tahoma" pitchFamily="34" charset="0"/>
                <a:cs typeface="Arial" pitchFamily="34" charset="0"/>
              </a:rPr>
              <a:t> </a:t>
            </a:r>
          </a:p>
        </p:txBody>
      </p:sp>
      <p:sp>
        <p:nvSpPr>
          <p:cNvPr id="461828" name="Line 4"/>
          <p:cNvSpPr>
            <a:spLocks noChangeShapeType="1"/>
          </p:cNvSpPr>
          <p:nvPr/>
        </p:nvSpPr>
        <p:spPr bwMode="auto">
          <a:xfrm flipH="1">
            <a:off x="1908175" y="1268413"/>
            <a:ext cx="879475" cy="504825"/>
          </a:xfrm>
          <a:prstGeom prst="line">
            <a:avLst/>
          </a:prstGeom>
          <a:noFill/>
          <a:ln w="76200">
            <a:solidFill>
              <a:srgbClr val="0099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FFFFFF"/>
              </a:solidFill>
              <a:cs typeface="Arial" pitchFamily="34" charset="0"/>
            </a:endParaRPr>
          </a:p>
        </p:txBody>
      </p:sp>
      <p:sp>
        <p:nvSpPr>
          <p:cNvPr id="461829" name="Text Box 5"/>
          <p:cNvSpPr txBox="1">
            <a:spLocks noChangeArrowheads="1"/>
          </p:cNvSpPr>
          <p:nvPr/>
        </p:nvSpPr>
        <p:spPr bwMode="auto">
          <a:xfrm>
            <a:off x="5003800" y="1700213"/>
            <a:ext cx="3960813" cy="1387475"/>
          </a:xfrm>
          <a:prstGeom prst="rect">
            <a:avLst/>
          </a:prstGeom>
          <a:solidFill>
            <a:srgbClr val="FDF7C7"/>
          </a:solidFill>
          <a:ln w="76200">
            <a:solidFill>
              <a:schemeClr val="bg2"/>
            </a:solidFill>
            <a:miter lim="800000"/>
            <a:headEnd/>
            <a:tailEnd/>
          </a:ln>
          <a:effectLst/>
        </p:spPr>
        <p:txBody>
          <a:bodyPr>
            <a:spAutoFit/>
          </a:bodyPr>
          <a:lstStyle/>
          <a:p>
            <a:pPr fontAlgn="base">
              <a:spcBef>
                <a:spcPct val="20000"/>
              </a:spcBef>
              <a:spcAft>
                <a:spcPct val="0"/>
              </a:spcAft>
              <a:buClr>
                <a:srgbClr val="99FF66"/>
              </a:buClr>
              <a:buSzPct val="120000"/>
              <a:defRPr/>
            </a:pPr>
            <a:r>
              <a:rPr lang="ru-RU" altLang="ja-JP" sz="2000" b="1" dirty="0">
                <a:solidFill>
                  <a:srgbClr val="000000"/>
                </a:solidFill>
                <a:effectLst>
                  <a:outerShdw blurRad="38100" dist="38100" dir="2700000" algn="tl">
                    <a:srgbClr val="FFFFFF"/>
                  </a:outerShdw>
                </a:effectLst>
                <a:latin typeface="Tahoma" pitchFamily="34" charset="0"/>
                <a:cs typeface="Arial" pitchFamily="34" charset="0"/>
              </a:rPr>
              <a:t>Использование </a:t>
            </a:r>
            <a:r>
              <a:rPr lang="ru-RU" altLang="ja-JP" sz="2000" b="1" dirty="0">
                <a:solidFill>
                  <a:srgbClr val="FF0000"/>
                </a:solidFill>
                <a:effectLst>
                  <a:outerShdw blurRad="38100" dist="38100" dir="2700000" algn="tl">
                    <a:srgbClr val="000000"/>
                  </a:outerShdw>
                </a:effectLst>
                <a:latin typeface="Tahoma" pitchFamily="34" charset="0"/>
                <a:cs typeface="Arial" pitchFamily="34" charset="0"/>
              </a:rPr>
              <a:t>географических карт</a:t>
            </a:r>
            <a:r>
              <a:rPr lang="ru-RU" altLang="ja-JP" sz="2000" b="1" dirty="0">
                <a:solidFill>
                  <a:srgbClr val="000000"/>
                </a:solidFill>
                <a:effectLst>
                  <a:outerShdw blurRad="38100" dist="38100" dir="2700000" algn="tl">
                    <a:srgbClr val="FFFFFF"/>
                  </a:outerShdw>
                </a:effectLst>
                <a:latin typeface="Tahoma" pitchFamily="34" charset="0"/>
                <a:cs typeface="Arial" pitchFamily="34" charset="0"/>
              </a:rPr>
              <a:t> в качестве </a:t>
            </a:r>
            <a:r>
              <a:rPr lang="ru-RU" altLang="ja-JP" sz="2000" b="1" dirty="0">
                <a:solidFill>
                  <a:srgbClr val="FF0000"/>
                </a:solidFill>
                <a:effectLst>
                  <a:outerShdw blurRad="38100" dist="38100" dir="2700000" algn="tl">
                    <a:srgbClr val="000000"/>
                  </a:outerShdw>
                </a:effectLst>
                <a:latin typeface="Tahoma" pitchFamily="34" charset="0"/>
                <a:cs typeface="Arial" pitchFamily="34" charset="0"/>
              </a:rPr>
              <a:t>источника</a:t>
            </a:r>
            <a:r>
              <a:rPr lang="ru-RU" altLang="ja-JP" sz="2000" b="1" dirty="0">
                <a:solidFill>
                  <a:srgbClr val="000000"/>
                </a:solidFill>
                <a:effectLst>
                  <a:outerShdw blurRad="38100" dist="38100" dir="2700000" algn="tl">
                    <a:srgbClr val="FFFFFF"/>
                  </a:outerShdw>
                </a:effectLst>
                <a:latin typeface="Tahoma" pitchFamily="34" charset="0"/>
                <a:cs typeface="Arial" pitchFamily="34" charset="0"/>
              </a:rPr>
              <a:t> </a:t>
            </a:r>
            <a:r>
              <a:rPr lang="ru-RU" altLang="ja-JP" sz="2000" b="1" dirty="0">
                <a:solidFill>
                  <a:srgbClr val="FF0000"/>
                </a:solidFill>
                <a:effectLst>
                  <a:outerShdw blurRad="38100" dist="38100" dir="2700000" algn="tl">
                    <a:srgbClr val="000000"/>
                  </a:outerShdw>
                </a:effectLst>
                <a:latin typeface="Tahoma" pitchFamily="34" charset="0"/>
                <a:cs typeface="Arial" pitchFamily="34" charset="0"/>
              </a:rPr>
              <a:t>информации</a:t>
            </a:r>
            <a:r>
              <a:rPr lang="ru-RU" altLang="ja-JP" sz="2000" b="1" dirty="0">
                <a:solidFill>
                  <a:srgbClr val="000000"/>
                </a:solidFill>
                <a:effectLst>
                  <a:outerShdw blurRad="38100" dist="38100" dir="2700000" algn="tl">
                    <a:srgbClr val="FFFFFF"/>
                  </a:outerShdw>
                </a:effectLst>
                <a:latin typeface="Tahoma" pitchFamily="34" charset="0"/>
                <a:cs typeface="Arial" pitchFamily="34" charset="0"/>
              </a:rPr>
              <a:t>.</a:t>
            </a:r>
            <a:r>
              <a:rPr lang="ru-RU" altLang="ja-JP" dirty="0">
                <a:solidFill>
                  <a:srgbClr val="FFFFFF"/>
                </a:solidFill>
                <a:latin typeface="Tahoma" pitchFamily="34" charset="0"/>
                <a:cs typeface="Arial" pitchFamily="34" charset="0"/>
              </a:rPr>
              <a:t> </a:t>
            </a:r>
            <a:endParaRPr lang="ru-RU" dirty="0">
              <a:solidFill>
                <a:srgbClr val="FFFFFF"/>
              </a:solidFill>
              <a:latin typeface="Tahoma" pitchFamily="34" charset="0"/>
              <a:cs typeface="Arial" pitchFamily="34" charset="0"/>
            </a:endParaRPr>
          </a:p>
        </p:txBody>
      </p:sp>
      <p:sp>
        <p:nvSpPr>
          <p:cNvPr id="461830" name="Text Box 6"/>
          <p:cNvSpPr txBox="1">
            <a:spLocks noChangeArrowheads="1"/>
          </p:cNvSpPr>
          <p:nvPr/>
        </p:nvSpPr>
        <p:spPr bwMode="auto">
          <a:xfrm>
            <a:off x="2546350" y="5138738"/>
            <a:ext cx="4951413" cy="1146175"/>
          </a:xfrm>
          <a:prstGeom prst="rect">
            <a:avLst/>
          </a:prstGeom>
          <a:solidFill>
            <a:srgbClr val="FDF7C7"/>
          </a:solidFill>
          <a:ln w="76200">
            <a:solidFill>
              <a:srgbClr val="FF3300"/>
            </a:solidFill>
            <a:miter lim="800000"/>
            <a:headEnd/>
            <a:tailEnd/>
          </a:ln>
          <a:effectLst/>
        </p:spPr>
        <p:txBody>
          <a:bodyPr>
            <a:spAutoFit/>
          </a:bodyPr>
          <a:lstStyle/>
          <a:p>
            <a:pPr fontAlgn="base">
              <a:lnSpc>
                <a:spcPct val="80000"/>
              </a:lnSpc>
              <a:spcBef>
                <a:spcPct val="50000"/>
              </a:spcBef>
              <a:spcAft>
                <a:spcPct val="0"/>
              </a:spcAft>
              <a:buClr>
                <a:srgbClr val="006600"/>
              </a:buClr>
              <a:buFont typeface="Wingdings" pitchFamily="2" charset="2"/>
              <a:buNone/>
              <a:defRPr/>
            </a:pPr>
            <a:r>
              <a:rPr lang="ru-RU" sz="2000" b="1">
                <a:solidFill>
                  <a:srgbClr val="000000"/>
                </a:solidFill>
                <a:effectLst>
                  <a:outerShdw blurRad="38100" dist="38100" dir="2700000" algn="tl">
                    <a:srgbClr val="FFFFFF"/>
                  </a:outerShdw>
                </a:effectLst>
                <a:latin typeface="Tahoma" pitchFamily="34" charset="0"/>
                <a:cs typeface="Arial" pitchFamily="34" charset="0"/>
              </a:rPr>
              <a:t>Объяснение окружающего мира и </a:t>
            </a:r>
            <a:r>
              <a:rPr lang="ru-RU" sz="2000" b="1">
                <a:solidFill>
                  <a:srgbClr val="FF0000"/>
                </a:solidFill>
                <a:effectLst>
                  <a:outerShdw blurRad="38100" dist="38100" dir="2700000" algn="tl">
                    <a:srgbClr val="000000"/>
                  </a:outerShdw>
                </a:effectLst>
                <a:latin typeface="Tahoma" pitchFamily="34" charset="0"/>
                <a:cs typeface="Arial" pitchFamily="34" charset="0"/>
              </a:rPr>
              <a:t>критическое восприятие</a:t>
            </a:r>
            <a:r>
              <a:rPr lang="ru-RU" sz="2000" b="1">
                <a:solidFill>
                  <a:srgbClr val="000000"/>
                </a:solidFill>
                <a:effectLst>
                  <a:outerShdw blurRad="38100" dist="38100" dir="2700000" algn="tl">
                    <a:srgbClr val="FFFFFF"/>
                  </a:outerShdw>
                </a:effectLst>
                <a:latin typeface="Tahoma" pitchFamily="34" charset="0"/>
                <a:cs typeface="Arial" pitchFamily="34" charset="0"/>
              </a:rPr>
              <a:t> полученной </a:t>
            </a:r>
            <a:r>
              <a:rPr lang="ru-RU" sz="2000" b="1">
                <a:solidFill>
                  <a:srgbClr val="FF0000"/>
                </a:solidFill>
                <a:effectLst>
                  <a:outerShdw blurRad="38100" dist="38100" dir="2700000" algn="tl">
                    <a:srgbClr val="000000"/>
                  </a:outerShdw>
                </a:effectLst>
                <a:latin typeface="Tahoma" pitchFamily="34" charset="0"/>
                <a:cs typeface="Arial" pitchFamily="34" charset="0"/>
              </a:rPr>
              <a:t>информации</a:t>
            </a:r>
            <a:r>
              <a:rPr lang="ru-RU" sz="2000" b="1">
                <a:solidFill>
                  <a:srgbClr val="000000"/>
                </a:solidFill>
                <a:effectLst>
                  <a:outerShdw blurRad="38100" dist="38100" dir="2700000" algn="tl">
                    <a:srgbClr val="FFFFFF"/>
                  </a:outerShdw>
                </a:effectLst>
                <a:latin typeface="Tahoma" pitchFamily="34" charset="0"/>
                <a:cs typeface="Arial" pitchFamily="34" charset="0"/>
              </a:rPr>
              <a:t> с точки зрения географии</a:t>
            </a:r>
            <a:r>
              <a:rPr lang="ru-RU" altLang="ja-JP" sz="2000" b="1">
                <a:solidFill>
                  <a:srgbClr val="000000"/>
                </a:solidFill>
                <a:effectLst>
                  <a:outerShdw blurRad="38100" dist="38100" dir="2700000" algn="tl">
                    <a:srgbClr val="FFFFFF"/>
                  </a:outerShdw>
                </a:effectLst>
                <a:latin typeface="Tahoma" pitchFamily="34" charset="0"/>
                <a:cs typeface="Arial" pitchFamily="34" charset="0"/>
              </a:rPr>
              <a:t>.</a:t>
            </a:r>
            <a:endParaRPr lang="ru-RU" sz="2000" b="1">
              <a:solidFill>
                <a:srgbClr val="000000"/>
              </a:solidFill>
              <a:effectLst>
                <a:outerShdw blurRad="38100" dist="38100" dir="2700000" algn="tl">
                  <a:srgbClr val="FFFFFF"/>
                </a:outerShdw>
              </a:effectLst>
              <a:latin typeface="Tahoma" pitchFamily="34" charset="0"/>
              <a:cs typeface="Arial" pitchFamily="34" charset="0"/>
            </a:endParaRPr>
          </a:p>
        </p:txBody>
      </p:sp>
      <p:sp>
        <p:nvSpPr>
          <p:cNvPr id="461831" name="Line 7"/>
          <p:cNvSpPr>
            <a:spLocks noChangeShapeType="1"/>
          </p:cNvSpPr>
          <p:nvPr/>
        </p:nvSpPr>
        <p:spPr bwMode="auto">
          <a:xfrm>
            <a:off x="5003800" y="1268413"/>
            <a:ext cx="720725" cy="288925"/>
          </a:xfrm>
          <a:prstGeom prst="line">
            <a:avLst/>
          </a:prstGeom>
          <a:noFill/>
          <a:ln w="76200">
            <a:solidFill>
              <a:srgbClr val="0099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FFFFFF"/>
              </a:solidFill>
              <a:cs typeface="Arial" pitchFamily="34" charset="0"/>
            </a:endParaRPr>
          </a:p>
        </p:txBody>
      </p:sp>
      <p:sp>
        <p:nvSpPr>
          <p:cNvPr id="461832" name="Line 8"/>
          <p:cNvSpPr>
            <a:spLocks noChangeShapeType="1"/>
          </p:cNvSpPr>
          <p:nvPr/>
        </p:nvSpPr>
        <p:spPr bwMode="auto">
          <a:xfrm>
            <a:off x="4089400" y="1268413"/>
            <a:ext cx="77788" cy="3735387"/>
          </a:xfrm>
          <a:prstGeom prst="line">
            <a:avLst/>
          </a:prstGeom>
          <a:noFill/>
          <a:ln w="76200">
            <a:solidFill>
              <a:srgbClr val="0099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FFFFFF"/>
              </a:solidFill>
              <a:cs typeface="Arial" pitchFamily="34" charset="0"/>
            </a:endParaRPr>
          </a:p>
        </p:txBody>
      </p:sp>
    </p:spTree>
    <p:extLst>
      <p:ext uri="{BB962C8B-B14F-4D97-AF65-F5344CB8AC3E}">
        <p14:creationId xmlns:p14="http://schemas.microsoft.com/office/powerpoint/2010/main" val="2239514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132856"/>
            <a:ext cx="8352928" cy="1569660"/>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ru-RU" sz="2400" b="1" dirty="0">
                <a:ln w="50800"/>
                <a:solidFill>
                  <a:schemeClr val="bg1">
                    <a:shade val="50000"/>
                  </a:schemeClr>
                </a:solidFill>
              </a:rPr>
              <a:t>Моя </a:t>
            </a:r>
            <a:r>
              <a:rPr lang="ru-RU" sz="2400" b="1" dirty="0">
                <a:ln w="50800">
                  <a:solidFill>
                    <a:srgbClr val="FF0000"/>
                  </a:solidFill>
                </a:ln>
                <a:solidFill>
                  <a:schemeClr val="bg1">
                    <a:shade val="50000"/>
                  </a:schemeClr>
                </a:solidFill>
              </a:rPr>
              <a:t>цель, </a:t>
            </a:r>
            <a:r>
              <a:rPr lang="ru-RU" sz="2400" b="1" dirty="0">
                <a:ln w="50800"/>
                <a:solidFill>
                  <a:schemeClr val="bg1">
                    <a:shade val="50000"/>
                  </a:schemeClr>
                </a:solidFill>
              </a:rPr>
              <a:t>как молодого педагога, ориентирована на создание условий для саморазвития личности, повышения уровня образованности.</a:t>
            </a:r>
          </a:p>
        </p:txBody>
      </p:sp>
      <p:pic>
        <p:nvPicPr>
          <p:cNvPr id="102402" name="Picture 2" descr="http://tatbavmousosh1.narod2.ru/ucheniku/zakonomernosti_pamyati/uchilk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700" y="3305175"/>
            <a:ext cx="3543300" cy="3552825"/>
          </a:xfrm>
          <a:prstGeom prst="rect">
            <a:avLst/>
          </a:prstGeom>
          <a:noFill/>
          <a:extLst>
            <a:ext uri="{909E8E84-426E-40DD-AFC4-6F175D3DCCD1}">
              <a14:hiddenFill xmlns:a14="http://schemas.microsoft.com/office/drawing/2010/main">
                <a:solidFill>
                  <a:srgbClr val="FFFFFF"/>
                </a:solidFill>
              </a14:hiddenFill>
            </a:ext>
          </a:extLst>
        </p:spPr>
      </p:pic>
      <p:pic>
        <p:nvPicPr>
          <p:cNvPr id="102404" name="Picture 4" descr="http://karatov.narod.ru/12345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92735"/>
            <a:ext cx="3393464" cy="2325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362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a:xfrm>
            <a:off x="611188" y="333375"/>
            <a:ext cx="7924800" cy="2447925"/>
          </a:xfrm>
        </p:spPr>
        <p:txBody>
          <a:bodyPr/>
          <a:lstStyle/>
          <a:p>
            <a:pPr algn="ctr" eaLnBrk="1" hangingPunct="1"/>
            <a:r>
              <a:rPr lang="ru-RU" sz="2800" b="1" dirty="0" smtClean="0">
                <a:solidFill>
                  <a:srgbClr val="FF0000"/>
                </a:solidFill>
              </a:rPr>
              <a:t>Согласно концепции ФГОС урок географии характеризуется расширением границ образовательного пространства , выходом за рамки классно-урочной системы:</a:t>
            </a:r>
            <a:br>
              <a:rPr lang="ru-RU" sz="2800" b="1" dirty="0" smtClean="0">
                <a:solidFill>
                  <a:srgbClr val="FF0000"/>
                </a:solidFill>
              </a:rPr>
            </a:br>
            <a:endParaRPr lang="ru-RU" sz="2800" b="1" dirty="0" smtClean="0">
              <a:solidFill>
                <a:srgbClr val="FF0000"/>
              </a:solidFill>
            </a:endParaRPr>
          </a:p>
        </p:txBody>
      </p:sp>
      <p:sp>
        <p:nvSpPr>
          <p:cNvPr id="28676" name="Объект 1"/>
          <p:cNvSpPr>
            <a:spLocks noGrp="1"/>
          </p:cNvSpPr>
          <p:nvPr>
            <p:ph idx="1"/>
          </p:nvPr>
        </p:nvSpPr>
        <p:spPr>
          <a:xfrm>
            <a:off x="899592" y="2636912"/>
            <a:ext cx="7917200" cy="4051437"/>
          </a:xfrm>
        </p:spPr>
        <p:txBody>
          <a:bodyPr>
            <a:noAutofit/>
          </a:bodyPr>
          <a:lstStyle/>
          <a:p>
            <a:pPr marL="0" indent="0">
              <a:buNone/>
            </a:pPr>
            <a:r>
              <a:rPr lang="ru-RU" sz="2800" dirty="0" smtClean="0">
                <a:solidFill>
                  <a:schemeClr val="bg1"/>
                </a:solidFill>
              </a:rPr>
              <a:t>через проекты, музейную деятельность, кружков, факультативов, практической работы на местности и т.д.</a:t>
            </a:r>
          </a:p>
          <a:p>
            <a:pPr marL="0" indent="0">
              <a:buNone/>
            </a:pPr>
            <a:r>
              <a:rPr lang="ru-RU" sz="2800" dirty="0" smtClean="0">
                <a:solidFill>
                  <a:schemeClr val="bg1"/>
                </a:solidFill>
              </a:rPr>
              <a:t>использования новых педагогических технологий: учебные игры, проблемные уроки, дискуссии, конференции, класс-проектов</a:t>
            </a:r>
          </a:p>
        </p:txBody>
      </p:sp>
      <p:sp>
        <p:nvSpPr>
          <p:cNvPr id="28675" name="Номер слайда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2B6CDF9-EB79-4030-B3ED-69D25F042657}" type="slidenum">
              <a:rPr lang="ru-RU" smtClean="0">
                <a:solidFill>
                  <a:srgbClr val="FFFFFF"/>
                </a:solidFill>
              </a:rPr>
              <a:pPr eaLnBrk="1" hangingPunct="1"/>
              <a:t>9</a:t>
            </a:fld>
            <a:endParaRPr lang="ru-RU" smtClean="0">
              <a:solidFill>
                <a:srgbClr val="FFFFFF"/>
              </a:solidFill>
            </a:endParaRPr>
          </a:p>
        </p:txBody>
      </p:sp>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0688"/>
            <a:ext cx="9144000" cy="6096000"/>
          </a:xfrm>
          <a:prstGeom prst="rect">
            <a:avLst/>
          </a:prstGeom>
        </p:spPr>
      </p:pic>
    </p:spTree>
    <p:extLst>
      <p:ext uri="{BB962C8B-B14F-4D97-AF65-F5344CB8AC3E}">
        <p14:creationId xmlns:p14="http://schemas.microsoft.com/office/powerpoint/2010/main" val="1819325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3182</TotalTime>
  <Words>823</Words>
  <Application>Microsoft Office PowerPoint</Application>
  <PresentationFormat>Экран (4:3)</PresentationFormat>
  <Paragraphs>112</Paragraphs>
  <Slides>15</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Winter</vt:lpstr>
      <vt:lpstr>Формирование деятельности учителя географии по формированию УУД учащихся на уроках географии.</vt:lpstr>
      <vt:lpstr>Презентация PowerPoint</vt:lpstr>
      <vt:lpstr>ФГОС:  новый образовательный результат  </vt:lpstr>
      <vt:lpstr>  Главная методическая задача стоящая перед современным учителем географии</vt:lpstr>
      <vt:lpstr>Презентация PowerPoint</vt:lpstr>
      <vt:lpstr>ДЛЯ УЧЕНИКА НЕОБХОДИМО:</vt:lpstr>
      <vt:lpstr> Новые ЦЕЛИ изучения географии – линии развития личности</vt:lpstr>
      <vt:lpstr>Презентация PowerPoint</vt:lpstr>
      <vt:lpstr>Согласно концепции ФГОС урок географии характеризуется расширением границ образовательного пространства , выходом за рамки классно-урочной системы: </vt:lpstr>
      <vt:lpstr>Презентация PowerPoint</vt:lpstr>
      <vt:lpstr>Презентация PowerPoint</vt:lpstr>
      <vt:lpstr>Презентация PowerPoint</vt:lpstr>
      <vt:lpstr>Что будет, если в новых условиях сохранить формирующую парадигму?</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Деятельность учителя по формированию учебных униварсальных действий</dc:title>
  <dc:creator>Ирина</dc:creator>
  <cp:lastModifiedBy>пк</cp:lastModifiedBy>
  <cp:revision>46</cp:revision>
  <dcterms:created xsi:type="dcterms:W3CDTF">2011-11-03T12:57:47Z</dcterms:created>
  <dcterms:modified xsi:type="dcterms:W3CDTF">2013-08-08T19:10:00Z</dcterms:modified>
</cp:coreProperties>
</file>