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4" r:id="rId10"/>
    <p:sldId id="265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170A0-C9ED-4873-A973-1F16425B8209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D4C0F-14F9-4153-A320-FCBDB43D11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(Например: он должен быть интересен как подарок, Уникален, нести в себе определённую смысловую  и дополнительную функциональную нагрузку )</a:t>
            </a:r>
          </a:p>
          <a:p>
            <a:r>
              <a:rPr lang="ru-RU" dirty="0" smtClean="0"/>
              <a:t>(Изготовить календарь, используя цвета Российского флага, по принципу сезонного календаря, для подарка родным)</a:t>
            </a:r>
          </a:p>
          <a:p>
            <a:r>
              <a:rPr lang="ru-RU" dirty="0" smtClean="0"/>
              <a:t>(Дополняющие элементы - оригинальная упаковка, поздравительная надпись и т.п., Сопроводительная документация - изложение концепции и т. п., Главные элементы - несущие плоскости (обложка ежедневника, часть одежды и т.д.)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D4C0F-14F9-4153-A320-FCBDB43D115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adikal.ru/F/i027.radikal.ru/0911/71/29cd2eeeea6f.jpg.html" TargetMode="External"/><Relationship Id="rId2" Type="http://schemas.openxmlformats.org/officeDocument/2006/relationships/hyperlink" Target="http://ru.software-free-download.net/archives/124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ru-RU" sz="8800" dirty="0" smtClean="0">
                <a:solidFill>
                  <a:schemeClr val="tx1"/>
                </a:solidFill>
              </a:rPr>
              <a:t>Календари</a:t>
            </a:r>
            <a:br>
              <a:rPr lang="ru-RU" sz="8800" dirty="0" smtClean="0">
                <a:solidFill>
                  <a:schemeClr val="tx1"/>
                </a:solidFill>
              </a:rPr>
            </a:br>
            <a:r>
              <a:rPr lang="ru-RU" sz="8800" dirty="0" smtClean="0">
                <a:solidFill>
                  <a:schemeClr val="tx1"/>
                </a:solidFill>
              </a:rPr>
              <a:t>2010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23162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40152" y="3933056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 :</a:t>
            </a:r>
            <a:br>
              <a:rPr lang="ru-RU" dirty="0" smtClean="0"/>
            </a:br>
            <a:r>
              <a:rPr lang="ru-RU" dirty="0" smtClean="0"/>
              <a:t>методист  </a:t>
            </a:r>
            <a:br>
              <a:rPr lang="ru-RU" dirty="0" smtClean="0"/>
            </a:br>
            <a:r>
              <a:rPr lang="ru-RU" dirty="0" smtClean="0"/>
              <a:t>МОУ ДОД ЦДТТ</a:t>
            </a:r>
          </a:p>
          <a:p>
            <a:r>
              <a:rPr lang="ru-RU" dirty="0" smtClean="0"/>
              <a:t>Шаронова Ольга Алексеевна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594928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Выкса</a:t>
            </a:r>
          </a:p>
          <a:p>
            <a:pPr algn="ctr"/>
            <a:r>
              <a:rPr lang="ru-RU" dirty="0" smtClean="0"/>
              <a:t>2010г.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6064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Управление образования администрации  </a:t>
            </a:r>
            <a:r>
              <a:rPr lang="ru-RU" dirty="0" err="1" smtClean="0"/>
              <a:t>Выксунского</a:t>
            </a:r>
            <a:r>
              <a:rPr lang="ru-RU" dirty="0" smtClean="0"/>
              <a:t> района</a:t>
            </a:r>
          </a:p>
          <a:p>
            <a:pPr algn="ctr"/>
            <a:r>
              <a:rPr lang="ru-RU" dirty="0" smtClean="0"/>
              <a:t>МОУ ДОД Центр детского технического творчества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01122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Календари отсчёта (</a:t>
            </a:r>
            <a:r>
              <a:rPr lang="ru-RU" b="1" dirty="0" err="1" smtClean="0"/>
              <a:t>Адвенты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4099" name="Picture 3" descr="H:\картинки для презентации по календарям\адвент календарь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143380"/>
            <a:ext cx="2881316" cy="2160987"/>
          </a:xfrm>
          <a:prstGeom prst="rect">
            <a:avLst/>
          </a:prstGeom>
          <a:noFill/>
        </p:spPr>
      </p:pic>
      <p:pic>
        <p:nvPicPr>
          <p:cNvPr id="4101" name="Picture 5" descr="H:\картинки для презентации по календарям\адвент примитивны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285860"/>
            <a:ext cx="2657468" cy="2657468"/>
          </a:xfrm>
          <a:prstGeom prst="rect">
            <a:avLst/>
          </a:prstGeom>
          <a:noFill/>
        </p:spPr>
      </p:pic>
      <p:pic>
        <p:nvPicPr>
          <p:cNvPr id="4108" name="Picture 12" descr="H:\картинки для презентации по календарям\детский календарь ожидания праздник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357298"/>
            <a:ext cx="3048000" cy="2286000"/>
          </a:xfrm>
          <a:prstGeom prst="rect">
            <a:avLst/>
          </a:prstGeom>
          <a:noFill/>
        </p:spPr>
      </p:pic>
      <p:pic>
        <p:nvPicPr>
          <p:cNvPr id="4105" name="Picture 9" descr="H:\картинки для презентации по календарям\новогодний календарь-плака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2357430"/>
            <a:ext cx="2571768" cy="2869391"/>
          </a:xfrm>
          <a:prstGeom prst="rect">
            <a:avLst/>
          </a:prstGeom>
          <a:noFill/>
        </p:spPr>
      </p:pic>
      <p:pic>
        <p:nvPicPr>
          <p:cNvPr id="4102" name="Picture 6" descr="H:\картинки для презентации по календарям\113480852адвент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4071943"/>
            <a:ext cx="2714644" cy="2214578"/>
          </a:xfrm>
          <a:prstGeom prst="rect">
            <a:avLst/>
          </a:prstGeom>
          <a:noFill/>
        </p:spPr>
      </p:pic>
      <p:pic>
        <p:nvPicPr>
          <p:cNvPr id="4107" name="Picture 11" descr="H:\картинки для презентации по календарям\календарь новогодний из коробочек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4643446"/>
            <a:ext cx="2214578" cy="2017727"/>
          </a:xfrm>
          <a:prstGeom prst="rect">
            <a:avLst/>
          </a:prstGeom>
          <a:noFill/>
        </p:spPr>
      </p:pic>
      <p:pic>
        <p:nvPicPr>
          <p:cNvPr id="4104" name="Picture 8" descr="H:\картинки для презентации по календарям\немецкий адвент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1285860"/>
            <a:ext cx="1590675" cy="2733675"/>
          </a:xfrm>
          <a:prstGeom prst="rect">
            <a:avLst/>
          </a:prstGeom>
          <a:noFill/>
        </p:spPr>
      </p:pic>
      <p:pic>
        <p:nvPicPr>
          <p:cNvPr id="4100" name="Picture 4" descr="H:\картинки для презентации по календарям\календарь с коробочками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5214950"/>
            <a:ext cx="1905000" cy="1524000"/>
          </a:xfrm>
          <a:prstGeom prst="rect">
            <a:avLst/>
          </a:prstGeom>
          <a:noFill/>
        </p:spPr>
      </p:pic>
      <p:pic>
        <p:nvPicPr>
          <p:cNvPr id="4103" name="Picture 7" descr="H:\картинки для презентации по календарям\Календарь новогодний из пакетиков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7620" y="3786190"/>
            <a:ext cx="1910720" cy="2809883"/>
          </a:xfrm>
          <a:prstGeom prst="rect">
            <a:avLst/>
          </a:prstGeom>
          <a:noFill/>
        </p:spPr>
      </p:pic>
      <p:pic>
        <p:nvPicPr>
          <p:cNvPr id="4098" name="Picture 2" descr="H:\картинки для презентации по календарям\снеговик с ящичками как новогодний календарь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00496" y="1214422"/>
            <a:ext cx="1785918" cy="2588287"/>
          </a:xfrm>
          <a:prstGeom prst="rect">
            <a:avLst/>
          </a:prstGeom>
          <a:noFill/>
        </p:spPr>
      </p:pic>
      <p:pic>
        <p:nvPicPr>
          <p:cNvPr id="4106" name="Picture 10" descr="H:\картинки для презентации по календарям\новогодний календарь с фетровыми крышечками.bm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6" y="2357430"/>
            <a:ext cx="2303876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Полезные ссылки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401080" cy="5572164"/>
          </a:xfrm>
        </p:spPr>
        <p:txBody>
          <a:bodyPr>
            <a:noAutofit/>
          </a:bodyPr>
          <a:lstStyle/>
          <a:p>
            <a:endParaRPr lang="ru-RU" sz="1200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ru-RU" sz="13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http://ru.software-free-download.net/archives/1245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-бесплатно скачать рамки для фото, календарная сетка и т.д.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http://www.ii.uib.no/~arntzen/kalender/  - здесь можно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сгенирировать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календарь на любой год, построить схему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(http://i035.radikal.ru/0911/70/6f9cdb80e260t.jpg) (http://radikal.ru/F/i035.radikal.ru/0911/70/6f9cdb80e260.jpg.html) (http://i034.radikal.ru/0911/de/3b18665c5244t.jpg) (http://radikal.ru/F/i034.radikal.ru/0911/de/3b18665c5244.jpg.html) (http://i019.radikal.ru/0911/b5/d16d224a0badt.jpg) (http://radikal.ru/F/i019.radikal.ru/0911/b5/d16d224a0bad.jpg.html) (http://i015.radikal.ru/0911/00/8d03f6c42cfct.jpg) (http://radikal.ru/F/i015.radikal.ru/0911/00/8d03f6c42cfc.jpg.html) (http://s52.radikal.ru/i137/0911/81/2767858fb5d3t.jpg) (http://radikal.ru/F/s52.radikal.ru/i137/0911/81/2767858fb5d3.jpg.html) (http://s48.radikal.ru/i122/0911/e6/d2c20b0de526t.jpg) (http://radikal.ru/F/s48.radikal.ru/i122/0911/e6/d2c20b0de526.jpg.html) (http://i017.radikal.ru/0911/39/270b4e264a7bt.jpg) (http://radikal.ru/F/i017.radikal.ru/0911/39/270b4e264a7b.jpg.html) (http://s57.radikal.ru/i157/0911/23/a106eaefe34ct.jpg) (http://radikal.ru/F/s57.radikal.ru/i157/0911/23/a106eaefe34c.jpg.html) (http://i024.radikal.ru/0911/ba/b97c22bd85bct.jpg) (http://radikal.ru/F/i024.radikal.ru/0911/ba/b97c22bd85bc.jpg.html) (http://i077.radikal.ru/0911/3b/957ac304c077t.jpg) (http://radikal.ru/F/i077.radikal.ru/0911/3b/957ac304c077.jpg.html) (http://s42.radikal.ru/i098/0911/ac/2c2e724dbeeft.jpg) (http://radikal.ru/F/s42.radikal.ru/i098/0911/ac/2c2e724dbeef.jpg.html) (http://i047.radikal.ru/0911/d8/4202c19bd1e0t.jpg) (http://radikal.ru/F/i047.radikal.ru/0911/d8/4202c19bd1e0.jpg.html) (http://i027.radikal.ru/0911/71/29cd2eeeea6ft.jpg) (</a:t>
            </a:r>
            <a:r>
              <a:rPr lang="ru-RU" sz="13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http://radikal.ru/F/i027.radikal.ru/0911/71/29cd2eeeea6f.jpg.html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Условия конкурса в номинации</a:t>
            </a:r>
            <a:br>
              <a:rPr lang="ru-RU" b="1" dirty="0" smtClean="0"/>
            </a:br>
            <a:r>
              <a:rPr lang="ru-RU" b="1" dirty="0" smtClean="0"/>
              <a:t>«Календари»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29196"/>
          </a:xfrm>
        </p:spPr>
        <p:txBody>
          <a:bodyPr>
            <a:normAutofit lnSpcReduction="10000"/>
          </a:bodyPr>
          <a:lstStyle/>
          <a:p>
            <a:pPr marL="550926" indent="-514350" algn="r">
              <a:buNone/>
            </a:pPr>
            <a:r>
              <a:rPr lang="ru-RU" sz="2000" dirty="0" smtClean="0"/>
              <a:t>Календарь- </a:t>
            </a:r>
            <a:r>
              <a:rPr lang="ru-RU" sz="2000" dirty="0" smtClean="0"/>
              <a:t>это такая вещь,</a:t>
            </a:r>
          </a:p>
          <a:p>
            <a:pPr marL="550926" indent="-514350" algn="r">
              <a:buNone/>
            </a:pPr>
            <a:r>
              <a:rPr lang="ru-RU" sz="2000" dirty="0" smtClean="0"/>
              <a:t> которую не в силах объяснить </a:t>
            </a:r>
          </a:p>
          <a:p>
            <a:pPr marL="550926" indent="-514350" algn="r">
              <a:buNone/>
            </a:pPr>
            <a:r>
              <a:rPr lang="ru-RU" sz="2000" dirty="0" smtClean="0"/>
              <a:t>ни логика, ни </a:t>
            </a:r>
            <a:r>
              <a:rPr lang="ru-RU" sz="2000" dirty="0" smtClean="0"/>
              <a:t>астрономия </a:t>
            </a:r>
            <a:endParaRPr lang="ru-RU" sz="2000" dirty="0" smtClean="0"/>
          </a:p>
          <a:p>
            <a:pPr marL="550926" indent="-514350" algn="r">
              <a:buNone/>
            </a:pPr>
            <a:r>
              <a:rPr lang="ru-RU" sz="2000" dirty="0" smtClean="0"/>
              <a:t>Э. </a:t>
            </a:r>
            <a:r>
              <a:rPr lang="ru-RU" sz="2000" dirty="0" err="1" smtClean="0"/>
              <a:t>Бинерман</a:t>
            </a:r>
            <a:endParaRPr lang="ru-RU" sz="2000" dirty="0" smtClean="0"/>
          </a:p>
          <a:p>
            <a:pPr marL="550926" indent="-514350"/>
            <a:r>
              <a:rPr lang="ru-RU" sz="2000" dirty="0" smtClean="0"/>
              <a:t>Он должен быть тематическим</a:t>
            </a:r>
          </a:p>
          <a:p>
            <a:pPr marL="550926" indent="-514350"/>
            <a:r>
              <a:rPr lang="ru-RU" sz="2000" dirty="0" smtClean="0"/>
              <a:t>Должен иметь концепцию</a:t>
            </a:r>
          </a:p>
          <a:p>
            <a:pPr marL="550926" indent="-514350"/>
            <a:r>
              <a:rPr lang="ru-RU" sz="2000" dirty="0" smtClean="0"/>
              <a:t>Должен иметь сетку временных понятий (Эпоха, год, наименования месяцев, дней недели, порядок недель, числа, кварталы, декады и т.п.)</a:t>
            </a:r>
          </a:p>
          <a:p>
            <a:pPr marL="550926" indent="-514350"/>
            <a:r>
              <a:rPr lang="ru-RU" sz="2000" dirty="0" smtClean="0"/>
              <a:t>В процессе изготовления применяются  </a:t>
            </a:r>
            <a:r>
              <a:rPr lang="ru-RU" sz="2000" dirty="0" smtClean="0"/>
              <a:t>информационные технологии </a:t>
            </a:r>
            <a:r>
              <a:rPr lang="ru-RU" sz="2000" dirty="0" smtClean="0"/>
              <a:t>и/или </a:t>
            </a:r>
            <a:r>
              <a:rPr lang="ru-RU" sz="2000" dirty="0" smtClean="0"/>
              <a:t>технологии декоративно-прикладного творчества</a:t>
            </a:r>
          </a:p>
          <a:p>
            <a:pPr marL="550926" indent="-514350"/>
            <a:r>
              <a:rPr lang="ru-RU" sz="2000" dirty="0" smtClean="0"/>
              <a:t>Он отвечает  требованиям, </a:t>
            </a:r>
            <a:r>
              <a:rPr lang="ru-RU" sz="2000" dirty="0" smtClean="0"/>
              <a:t>предъявляемые к работам, выполненным по данной технологии</a:t>
            </a:r>
          </a:p>
          <a:p>
            <a:pPr marL="550926" indent="-514350"/>
            <a:endParaRPr lang="ru-RU" sz="1600" dirty="0" smtClean="0"/>
          </a:p>
          <a:p>
            <a:pPr marL="550926" indent="-514350"/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Этапы работы </a:t>
            </a:r>
            <a:br>
              <a:rPr lang="ru-RU" b="1" dirty="0" smtClean="0"/>
            </a:br>
            <a:r>
              <a:rPr lang="ru-RU" b="1" dirty="0" smtClean="0"/>
              <a:t>по проектированию календаря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определить для себя, что же такое «Календарь </a:t>
            </a:r>
          </a:p>
          <a:p>
            <a:pPr lvl="0"/>
            <a:r>
              <a:rPr lang="ru-RU" dirty="0" smtClean="0"/>
              <a:t>ознакомиться с требованиями конкурса</a:t>
            </a:r>
          </a:p>
          <a:p>
            <a:pPr lvl="0"/>
            <a:r>
              <a:rPr lang="ru-RU" dirty="0" smtClean="0"/>
              <a:t> определить для себя наиболее выигрышное направление декоративно-прикладного творчества, возможное для изготовления работы </a:t>
            </a:r>
          </a:p>
          <a:p>
            <a:pPr lvl="0"/>
            <a:r>
              <a:rPr lang="ru-RU" dirty="0" smtClean="0"/>
              <a:t>позже нужно определиться с техникой выполнения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Этапы работы над календарём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04351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Определение основных концептуальных параметров будущей работы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Формулируется точное задание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Поиск решения и само решение - (от идеи до готовой работы)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Форма представления результата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7467600" cy="107156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Что понимается под календарём?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0063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Календарем принято называть основывающуюся на периодичности явлений природы систему счисления продолжительных промежутков времени с разбиением их на более краткие периоды: тысячелетия, века, годы, месяцы, недели и дни.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Календарные системы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Лунная (Египетский календарь)</a:t>
            </a:r>
          </a:p>
          <a:p>
            <a:r>
              <a:rPr lang="ru-RU" dirty="0" smtClean="0"/>
              <a:t>Солнечная (Поздний египетский календарь)</a:t>
            </a:r>
          </a:p>
          <a:p>
            <a:r>
              <a:rPr lang="ru-RU" dirty="0" smtClean="0"/>
              <a:t>Лунно-солнечная (Древнегреческий, Римский, современный китайский, григорианский)</a:t>
            </a:r>
            <a:endParaRPr lang="ru-RU" dirty="0"/>
          </a:p>
        </p:txBody>
      </p:sp>
      <p:pic>
        <p:nvPicPr>
          <p:cNvPr id="1026" name="Picture 2" descr="H:\картинки для презентации по календарям\calendar13египт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285860"/>
            <a:ext cx="2071702" cy="2437822"/>
          </a:xfrm>
          <a:prstGeom prst="rect">
            <a:avLst/>
          </a:prstGeom>
          <a:noFill/>
        </p:spPr>
      </p:pic>
      <p:pic>
        <p:nvPicPr>
          <p:cNvPr id="1027" name="Picture 3" descr="H:\картинки для презентации по календарям\calendar17ацтек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786189"/>
            <a:ext cx="2238380" cy="2760669"/>
          </a:xfrm>
          <a:prstGeom prst="rect">
            <a:avLst/>
          </a:prstGeom>
          <a:noFill/>
        </p:spPr>
      </p:pic>
      <p:pic>
        <p:nvPicPr>
          <p:cNvPr id="1028" name="Picture 4" descr="H:\картинки для презентации по календарям\шумерский календарь стоунхедж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857628"/>
            <a:ext cx="2285984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357166"/>
            <a:ext cx="3053868" cy="125380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Календари в России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:\картинки для презентации по календарям\pic-051Календарь, реконструированный со славянских сосудов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824" b="3824"/>
          <a:stretch>
            <a:fillRect/>
          </a:stretch>
        </p:blipFill>
        <p:spPr bwMode="auto">
          <a:xfrm>
            <a:off x="428596" y="285728"/>
            <a:ext cx="4114800" cy="41148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 descr="H:\картинки для презентации по календарям\первый русский календар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785926"/>
            <a:ext cx="2857520" cy="3143272"/>
          </a:xfrm>
          <a:prstGeom prst="rect">
            <a:avLst/>
          </a:prstGeom>
          <a:noFill/>
        </p:spPr>
      </p:pic>
      <p:pic>
        <p:nvPicPr>
          <p:cNvPr id="5123" name="Picture 3" descr="H:\картинки для презентации по календарям\017первый карманный календарь России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500570"/>
            <a:ext cx="3500462" cy="2166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Типы календарей по размещению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5329246" cy="521497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Настенный</a:t>
            </a:r>
            <a:r>
              <a:rPr lang="ru-RU" dirty="0" smtClean="0"/>
              <a:t> </a:t>
            </a:r>
            <a:r>
              <a:rPr lang="ru-RU" sz="2800" i="1" dirty="0" smtClean="0"/>
              <a:t>(на год, на квартал, на день, на месяц)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Настольный</a:t>
            </a:r>
            <a:r>
              <a:rPr lang="ru-RU" b="1" dirty="0" smtClean="0"/>
              <a:t> </a:t>
            </a:r>
            <a:r>
              <a:rPr lang="ru-RU" sz="2600" i="1" dirty="0" smtClean="0"/>
              <a:t>(перекидной, механический, в виде пространственной геометрической фигуры (с различной календарной сеткой), в виде книги и др.)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Карманный</a:t>
            </a:r>
            <a:r>
              <a:rPr lang="ru-RU" dirty="0" smtClean="0"/>
              <a:t> </a:t>
            </a:r>
            <a:r>
              <a:rPr lang="ru-RU" sz="2600" i="1" dirty="0" smtClean="0"/>
              <a:t>(закладка, визитка, открытка и т.п.)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 в системе </a:t>
            </a:r>
            <a:r>
              <a:rPr lang="ru-RU" sz="2600" i="1" dirty="0" smtClean="0"/>
              <a:t>(часть ежедневника, статуэтки, и т.д.)</a:t>
            </a:r>
            <a:endParaRPr lang="ru-RU" sz="2600" i="1" dirty="0"/>
          </a:p>
        </p:txBody>
      </p:sp>
      <p:pic>
        <p:nvPicPr>
          <p:cNvPr id="2050" name="Picture 2" descr="H:\картинки для презентации по календарям\vintage_TVs_3календар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142984"/>
            <a:ext cx="2286001" cy="3481392"/>
          </a:xfrm>
          <a:prstGeom prst="rect">
            <a:avLst/>
          </a:prstGeom>
          <a:noFill/>
        </p:spPr>
      </p:pic>
      <p:pic>
        <p:nvPicPr>
          <p:cNvPr id="5" name="Рисунок 4" descr="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16" y="1714488"/>
            <a:ext cx="128588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m_great_calendar_0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679" y="3714752"/>
            <a:ext cx="135732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0_calendar_s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214818"/>
            <a:ext cx="207170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Идеи календарей</a:t>
            </a:r>
            <a:endParaRPr lang="ru-RU" sz="5400" dirty="0"/>
          </a:p>
        </p:txBody>
      </p:sp>
      <p:pic>
        <p:nvPicPr>
          <p:cNvPr id="6" name="Содержимое 5" descr="DD_low_07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335758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sm_CR010924-038430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643050"/>
            <a:ext cx="2343317" cy="247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ron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57166"/>
            <a:ext cx="214314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5_calendar_s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143380"/>
            <a:ext cx="3290890" cy="209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H:\картинки для презентации по календарям\календарь-додекаэд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4786322"/>
            <a:ext cx="1905000" cy="1905000"/>
          </a:xfrm>
          <a:prstGeom prst="rect">
            <a:avLst/>
          </a:prstGeom>
          <a:noFill/>
        </p:spPr>
      </p:pic>
      <p:pic>
        <p:nvPicPr>
          <p:cNvPr id="3076" name="Picture 4" descr="H:\картинки для презентации по календарям\календарь с ромбическими граням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3500438"/>
            <a:ext cx="1905000" cy="1905000"/>
          </a:xfrm>
          <a:prstGeom prst="rect">
            <a:avLst/>
          </a:prstGeom>
          <a:noFill/>
        </p:spPr>
      </p:pic>
      <p:pic>
        <p:nvPicPr>
          <p:cNvPr id="3077" name="Picture 5" descr="H:\картинки для презентации по календарям\IMG_035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32" y="4643446"/>
            <a:ext cx="2071702" cy="2071702"/>
          </a:xfrm>
          <a:prstGeom prst="rect">
            <a:avLst/>
          </a:prstGeom>
          <a:noFill/>
        </p:spPr>
      </p:pic>
      <p:pic>
        <p:nvPicPr>
          <p:cNvPr id="3078" name="Picture 6" descr="H:\картинки для презентации по календарям\пузырчатый календарь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1785926"/>
            <a:ext cx="1442792" cy="4006431"/>
          </a:xfrm>
          <a:prstGeom prst="rect">
            <a:avLst/>
          </a:prstGeom>
          <a:noFill/>
        </p:spPr>
      </p:pic>
      <p:pic>
        <p:nvPicPr>
          <p:cNvPr id="3079" name="Picture 7" descr="H:\картинки для презентации по календарям\98778-a760e-15348168-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28926" y="1500174"/>
            <a:ext cx="27051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232</TotalTime>
  <Words>539</Words>
  <Application>Microsoft Office PowerPoint</Application>
  <PresentationFormat>Экран (4:3)</PresentationFormat>
  <Paragraphs>53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Календари 2010</vt:lpstr>
      <vt:lpstr>Условия конкурса в номинации «Календари»</vt:lpstr>
      <vt:lpstr>Этапы работы  по проектированию календаря</vt:lpstr>
      <vt:lpstr>Этапы работы над календарём</vt:lpstr>
      <vt:lpstr>Что понимается под календарём? </vt:lpstr>
      <vt:lpstr>Календарные системы</vt:lpstr>
      <vt:lpstr>Календари в России</vt:lpstr>
      <vt:lpstr>Типы календарей по размещению</vt:lpstr>
      <vt:lpstr>Идеи календарей</vt:lpstr>
      <vt:lpstr>Календари отсчёта (Адвенты)</vt:lpstr>
      <vt:lpstr>Полезные ссылки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Календари 2010</dc:title>
  <cp:lastModifiedBy>Oля</cp:lastModifiedBy>
  <cp:revision>31</cp:revision>
  <dcterms:modified xsi:type="dcterms:W3CDTF">2015-03-05T22:15:36Z</dcterms:modified>
</cp:coreProperties>
</file>