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5" r:id="rId4"/>
    <p:sldId id="293" r:id="rId5"/>
    <p:sldId id="272" r:id="rId6"/>
    <p:sldId id="273" r:id="rId7"/>
    <p:sldId id="279" r:id="rId8"/>
    <p:sldId id="283" r:id="rId9"/>
    <p:sldId id="263" r:id="rId10"/>
    <p:sldId id="257" r:id="rId11"/>
    <p:sldId id="258" r:id="rId12"/>
    <p:sldId id="259" r:id="rId13"/>
    <p:sldId id="261" r:id="rId14"/>
    <p:sldId id="262" r:id="rId15"/>
    <p:sldId id="264" r:id="rId16"/>
    <p:sldId id="265" r:id="rId17"/>
    <p:sldId id="266" r:id="rId18"/>
    <p:sldId id="267" r:id="rId19"/>
    <p:sldId id="292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540C0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64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85720" y="2357430"/>
            <a:ext cx="8072494" cy="32316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800" i="1" dirty="0" smtClean="0"/>
              <a:t>«ВЛИЯНИЕ СПЕЦИАЛЬНЫХ ФИЗИЧЕСКИХ УПРАЖНЕНИЙ НА КОРРЕКЦИЮ ОСАНКИ ШКОЛЬНИКОВ»</a:t>
            </a:r>
            <a:endParaRPr lang="ru-RU" sz="4800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0" descr="STL0025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62685" y="2786058"/>
            <a:ext cx="2881315" cy="387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5" y="3537"/>
            <a:ext cx="9134631" cy="68509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FF00"/>
                </a:solidFill>
              </a:rPr>
              <a:t>Второе правило.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Разверни плечи и опусти вниз лопатки. Правильная осанка обязывает ходить с гордо поднятой головой.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FF00"/>
                </a:solidFill>
              </a:rPr>
              <a:t>Третье правило.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Не сгибайся в пояснице. "Старческой" осанке способствует сидячий образ жизни. Если ты попробуешь привстать со стула, не изменяя наклона поясницы, то в зеркале как раз старушку и увидишь. 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1785926"/>
            <a:ext cx="5429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643446"/>
            <a:ext cx="32861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FF00"/>
                </a:solidFill>
              </a:rPr>
              <a:t>Четвертое правило.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Походка должна быть легкой. Тяжелая, грузная походка отражается не только на суставах, но и на состоянии обуви. Не думай, что полнота неизменно влечет за собой грузность. Ходьба "по ниточке" к тому же подчеркивает плавное и медленное покачивание бедрами. Именно плавное, как маятник, - влево, вправо... Специально же крутить бедрами не следует, это выглядит вульгарно.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286512" y="5572140"/>
            <a:ext cx="2571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714"/>
            <a:ext cx="9143999" cy="68545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14289"/>
            <a:ext cx="88583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FF"/>
                </a:solidFill>
              </a:rPr>
              <a:t>Пятое правило.</a:t>
            </a:r>
            <a:r>
              <a:rPr lang="ru-RU" b="1" i="1" dirty="0" smtClean="0">
                <a:solidFill>
                  <a:srgbClr val="FF00FF"/>
                </a:solidFill>
              </a:rPr>
              <a:t/>
            </a:r>
            <a:br>
              <a:rPr lang="ru-RU" b="1" i="1" dirty="0" smtClean="0">
                <a:solidFill>
                  <a:srgbClr val="FF00FF"/>
                </a:solidFill>
              </a:rPr>
            </a:br>
            <a:r>
              <a:rPr lang="ru-RU" b="1" i="1" dirty="0" smtClean="0">
                <a:solidFill>
                  <a:srgbClr val="FF00FF"/>
                </a:solidFill>
              </a:rPr>
              <a:t>При движении плечи ровно плывут вперед. Полезно походить с книжкой на голове. Это, кстати, укрепляет мышцы шеи, избавляет от второго подбородка и придает голове горделивую посадку.</a:t>
            </a:r>
            <a:br>
              <a:rPr lang="ru-RU" b="1" i="1" dirty="0" smtClean="0">
                <a:solidFill>
                  <a:srgbClr val="FF00FF"/>
                </a:solidFill>
              </a:rPr>
            </a:br>
            <a:endParaRPr lang="ru-RU" b="1" i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-24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5725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FF00"/>
                </a:solidFill>
              </a:rPr>
              <a:t>Шестое правило.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Шаг должен быть широким, уверенным, но с носка. Если уж добиваться действительно мягкого хода, гордо и открыто неся вперед свой корпус, то нагрузку с пятки следует перенести на другую часть стопы – ближе к носку. 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Седьмое правило.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Вспомните эпизод из кинофильма "Служебный роман" - "Все в себя!" Живот вобрать, ягодицы подтянуть. Один секрет - "вбирать" живот легче натощак. Отсутствие чувства переедания вообще способствует легкости во всем теле и летящей, не обремененной лишними калориями, походке.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357431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FF"/>
                </a:solidFill>
              </a:rPr>
              <a:t/>
            </a:r>
            <a:br>
              <a:rPr lang="ru-RU" b="1" dirty="0" smtClean="0">
                <a:solidFill>
                  <a:srgbClr val="FF00FF"/>
                </a:solidFill>
              </a:rPr>
            </a:br>
            <a:endParaRPr lang="ru-RU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FF00"/>
                </a:solidFill>
              </a:rPr>
              <a:t>Восьмое правило.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Не стесняться. Часто причина сутулости в том, что ходить с королевской осанкой и смотреть людям прямо в глаза очень сложно психологически. Легче спрятаться, вжать в плечи голову и не привлекать к себе лишнего внимания. Всегда стремись к горделивой осанка, прямой с легким вызовом взгляд и абсолютная уверенность в каждом своем движении.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357430"/>
            <a:ext cx="864399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Девятое правило.</a:t>
            </a:r>
            <a:br>
              <a:rPr lang="ru-RU" sz="3200" b="1" i="1" u="sng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Умей носить одежду. Походка зависит от настроения, обстановки, одежды и даже прически. Волосы, собранные в тяжелый узел на затылке, поневоле оттягивают голову немного назад, выпрямляя заодно и плечи и позвоночник. Легкие "струящиеся" ткани юбки, плаща делают движение похожим на полет, плавно обтекают фигуру впереди в самых выигрышных ее местах.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://i26.fastpic.ru/thumb/2011/0629/a8/cf563cd83a38c731662229cae33644a8.jpe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715008" y="4286256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Десятое правило.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Только самоуважение и чувство собственного достоинства, идущие изнутри, способны сделать королевскую стать твоим постоянным состоянием. Покопайся в душе и найди в себе свое самое большое достоинство. 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Картинка 184 из 13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286124"/>
            <a:ext cx="3086084" cy="3157522"/>
          </a:xfrm>
          <a:prstGeom prst="rect">
            <a:avLst/>
          </a:prstGeom>
          <a:noFill/>
        </p:spPr>
      </p:pic>
      <p:pic>
        <p:nvPicPr>
          <p:cNvPr id="3080" name="Picture 8" descr="Картинка 406 из 1324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642918"/>
            <a:ext cx="5857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</a:rPr>
              <a:t>Десятое правило.</a:t>
            </a: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Только самоуважение и чувство собственного достоинства, идущие изнутри, способны сделать королевскую стать твоим постоянным состоянием. Покопайся в душе и найди в себе свое самое большое достоинство. 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26" y="1142984"/>
            <a:ext cx="75010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Именно мышцы нижнего отдела живота формируют красивую осанку, позволяют нам держать спину ровно.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Пресс - основа красивой осанки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Работу над красивой осанкой следует начать с тренировки мышц брюшного пресса.</a:t>
            </a:r>
          </a:p>
          <a:p>
            <a:pPr>
              <a:buFont typeface="+mj-lt"/>
              <a:buAutoNum type="arabicPeriod"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Выполняйте несложные упражнения на все группы мышц живота и при любых обстоятельствах втягивайте живот и старайтесь удерживать мышцы в легком напряжении.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правильной осанки нужно правильно сидеть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14285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Помните: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 descr="Картинка 211 из 1324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58148" y="1357298"/>
            <a:ext cx="880508" cy="3286126"/>
          </a:xfrm>
          <a:prstGeom prst="rect">
            <a:avLst/>
          </a:prstGeom>
          <a:noFill/>
        </p:spPr>
      </p:pic>
      <p:pic>
        <p:nvPicPr>
          <p:cNvPr id="8" name="Picture 2" descr="Картинка 182 из 1324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01106" y="214290"/>
            <a:ext cx="2785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540C0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785794"/>
            <a:ext cx="507209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40C0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40C0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Выполняйте несложные упражнения на все группы мышц живота и при любых обстоятельствах втягивайте живот и старайтесь удерживать мышцы в легком напряжении.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правильной осанки нужно правильно сидеть.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Именно мышцы нижнего отдела живота формируют красивую осанку, позволяют нам держать спину ровно.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Пресс - основа красивой осанки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Работу над красивой осанкой следует начать с тренировки мышц брюшного пресса.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4810" y="214291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Помните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497"/>
            <a:ext cx="8636033" cy="1549404"/>
          </a:xfrm>
        </p:spPr>
        <p:txBody>
          <a:bodyPr/>
          <a:lstStyle/>
          <a:p>
            <a:r>
              <a:rPr lang="ru-RU" dirty="0" err="1" smtClean="0"/>
              <a:t>кеуннукн</a:t>
            </a:r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14290"/>
            <a:ext cx="86439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Вид проекта: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Учебный , по физической культуре и анатомии.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Тема: «Осанка».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142984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Возраст учащихся, на которых рассчитан проект (возраст авторов 13-14 лет, возраст пользователей 1-11 классы)</a:t>
            </a:r>
            <a:endParaRPr lang="ru-RU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1928802"/>
            <a:ext cx="65008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Тип проекта: исследовательский, долгосрочный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Цель проекта: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Определение влияния специальных физических упражнений на коррекцию осанки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школьников.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4500570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Необходимое оборудование: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Сантиметровая лента, секундомер, гимнастические палки (12шт), маты (12шт), шведская стенка, перекладина, гимнастические скамейки.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Продукты проекта: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Буклет.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Комплексы для коррекции осанки.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Справочный материал для проведения родительских собраний на тему: осанка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000240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</a:t>
            </a:r>
            <a:endParaRPr lang="ru-RU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Картинка 25 из 8532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85918" y="0"/>
            <a:ext cx="557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Будьте здоровы!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000240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</a:t>
            </a:r>
            <a:endParaRPr lang="ru-RU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714356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Правильная осанка </a:t>
            </a:r>
            <a:r>
              <a:rPr lang="ru-RU" sz="1600" b="1" dirty="0" smtClean="0">
                <a:solidFill>
                  <a:srgbClr val="7030A0"/>
                </a:solidFill>
              </a:rPr>
              <a:t>– привычная поза непринуждённо стоящего человека, когда он способен без напряжения держать прямо туловище и голову с небольшими естественными изгибами позвоночника.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143116"/>
            <a:ext cx="5286412" cy="4286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Для правильной осанки важны сильные мышцы спины, гибкость позвоночника и суставов.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Сильные, упругие мышцы помогают сохранить нормальное расположение внутренних органов, а значит, и их здоровое функционирование в течение долгого времени.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42852"/>
            <a:ext cx="53578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осанка?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Администратор\Рабочий стол\7dd757e17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29322" y="453817"/>
            <a:ext cx="3000396" cy="5378861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1200000"/>
            </a:lightRig>
          </a:scene3d>
          <a:sp3d extrusionH="76200">
            <a:bevelT w="12700" h="88900"/>
            <a:extrusionClr>
              <a:schemeClr val="bg2"/>
            </a:extrusionClr>
          </a:sp3d>
        </p:spPr>
      </p:pic>
      <p:pic>
        <p:nvPicPr>
          <p:cNvPr id="10" name="~PP2781.WAV">
            <a:hlinkClick r:id="" action="ppaction://media"/>
          </p:cNvPr>
          <p:cNvPicPr>
            <a:picLocks noRot="1" noChangeAspect="1"/>
          </p:cNvPicPr>
          <p:nvPr>
            <a:wavAudioFile r:embed="rId1" name="~PP2781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2000240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</a:t>
            </a:r>
            <a:endParaRPr lang="ru-RU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00100" y="214290"/>
            <a:ext cx="721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лияние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осанки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 здоровье человека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4282" y="1071546"/>
            <a:ext cx="85011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осанки сопровождается расстройством деятельности всех внутренних органов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небольшой жизненной емкостью легких и колебаниями внутригрудного давления. Это, неблагоприятно отражается на функции и сердечно-сосудистой, и дыхательной систем.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Слабость мышц живота и согнутое положение тела вызывают нарушения оттока желчи и перистальтики кишечника. Это, приводит к нарушению пищеварительных процессов и зашлаковыванию организма, снижению иммунитета, простудным заболеваниям, быстрой утомляемости и головным болям.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плоской спиной подвержены к постоянным микротравмам головного мозга во время ходьбы, бега и других движений. Отсюда – быстрая утомляемость и частые головные боли.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000240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</a:t>
            </a:r>
            <a:endParaRPr lang="ru-RU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00166" y="285728"/>
            <a:ext cx="69294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 на правильность осанки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равильная осан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42984"/>
            <a:ext cx="17145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14612" y="1000108"/>
            <a:ext cx="55721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Простейший способ оценить свою осанку заключается в следующем: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 Встаньте вплотную спиной к шкафу или стене. Сомкните стопы, смотрите прямо вперед (голова должна касаться шкафа). Руки опущены. Если ваша ладонь не проходит между поясницей и стеной, то осанка хорошая; в противном случае мышцы брюшного пресса слабы и живот оттягивает позвоночник вперед (лордоз).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Картинка 138 из 132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214818"/>
            <a:ext cx="1695450" cy="2381250"/>
          </a:xfrm>
          <a:prstGeom prst="rect">
            <a:avLst/>
          </a:prstGeom>
          <a:noFill/>
        </p:spPr>
      </p:pic>
      <p:pic>
        <p:nvPicPr>
          <p:cNvPr id="10" name="~PP4076.WAV">
            <a:hlinkClick r:id="" action="ppaction://media"/>
          </p:cNvPr>
          <p:cNvPicPr>
            <a:picLocks noRot="1" noChangeAspect="1"/>
          </p:cNvPicPr>
          <p:nvPr>
            <a:wavAudioFile r:embed="rId1" name="~PP4076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1" name="Рисунок 10" descr="C:\Documents and Settings\UserXP\Рабочий стол\Новая папка (5)\P100043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786190"/>
            <a:ext cx="396716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24"/>
            <a:ext cx="9143999" cy="68579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TextBox 4"/>
          <p:cNvSpPr txBox="1"/>
          <p:nvPr/>
        </p:nvSpPr>
        <p:spPr>
          <a:xfrm>
            <a:off x="285720" y="2000240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</a:t>
            </a:r>
            <a:endParaRPr lang="ru-RU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142984"/>
            <a:ext cx="40005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правильной осанке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голова и туловище расположены на одной вертикали,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плечи развернуты, слегка опущены и находятся на одном уровне,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рельеф шеи (от уха до края плеч) с обеих сторон симметричен,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физиологическая кривизна позвоночника нормально выражена,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грудь приподнята (слегка выпячена), живот втянут,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ноги выпрямлены в коленных и тазобедренных суставах,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стопа без деформаций с хорошо видимой выемкой со стороны внутреннего свода.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1429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 правильной осанки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www.krasota.uz/userfiles/images/i15(1).jpg"/>
          <p:cNvPicPr>
            <a:picLocks noChangeAspect="1" noChangeArrowheads="1"/>
          </p:cNvPicPr>
          <p:nvPr/>
        </p:nvPicPr>
        <p:blipFill>
          <a:blip r:embed="rId4"/>
          <a:srcRect b="50"/>
          <a:stretch>
            <a:fillRect/>
          </a:stretch>
        </p:blipFill>
        <p:spPr bwMode="auto">
          <a:xfrm>
            <a:off x="4714876" y="4296890"/>
            <a:ext cx="4286280" cy="24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~PP1136.WAV">
            <a:hlinkClick r:id="" action="ppaction://media"/>
          </p:cNvPr>
          <p:cNvPicPr>
            <a:picLocks noRot="1" noChangeAspect="1"/>
          </p:cNvPicPr>
          <p:nvPr>
            <a:wavAudioFile r:embed="rId1" name="~PP1136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000240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</a:t>
            </a:r>
            <a:endParaRPr lang="ru-RU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285728"/>
            <a:ext cx="8572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нарушениям осанки, отражающим увеличение изгибов позвоночника, относятся: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28596" y="1357298"/>
            <a:ext cx="835824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сутуловатость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грудного кифоза (выгнутости) и уменьшение поясничного лордоза (вогнутости).При сутуловатой и круглой спине грудь западает, плечи, шея и голова наклонены вперед, живот выпячен, ягодицы уплощены, лопатки крыловидно выпячены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лордотическая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круглая спина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увеличение грудного кифоза (выгнутости) при полном отсутствии поясничного лордоза (вогнутости). Для компенсации отклонения центра тяжести от средней линии человек с такой осанкой стоит, как правило, с чуть согнутыми в коленях ногами. При кругловогнутой спине голова, шея, плечи наклонены вперед, живот выступает, колени максимально разогнуты, мышцы задней поверхности бедер растянуты и истончены по сравнению с мышцами передней поверхности бедер.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кифотическая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кругловогнутая спина – увеличение всех изгибов позвоночника, а также угла наклона таза.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выпрямленная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плоская спина – уплощение поясничного лордоза (вогнутости), при котором наклон таза уменьшен, а грудной кифоз выражен плохо. Грудная клетка при этом смещена вперед, нижняя часть живота выпячена, лопатки крыловидные – углы и внутренние их края отстают от спины.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3116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</a:t>
            </a:r>
            <a:endParaRPr lang="ru-RU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214422"/>
            <a:ext cx="8143932" cy="769441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  <a:sp3d z="19050"/>
        </p:spPr>
        <p:txBody>
          <a:bodyPr wrap="square" rtlCol="0">
            <a:spAutoFit/>
          </a:bodyPr>
          <a:lstStyle/>
          <a:p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00108"/>
            <a:ext cx="82153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королевской осанки.</a:t>
            </a:r>
          </a:p>
          <a:p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Упражнения для развития правильной осанки.</a:t>
            </a: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а шаблоны презентаций\tarodux-anime28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035952"/>
            <a:ext cx="9001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Первое правило.</a:t>
            </a:r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Всегда и при любых обстоятельствах "держи спину". Спина должна быть прямая, и когда ты идешь, и когда сидишь. Прямая спина - символ душевного равновесия, согнутая - свидетельствует об упадке жизненных сил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578645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</TotalTime>
  <Words>264</Words>
  <PresentationFormat>Экран (4:3)</PresentationFormat>
  <Paragraphs>87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119</cp:revision>
  <dcterms:modified xsi:type="dcterms:W3CDTF">2014-11-10T16:41:51Z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1337648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