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7"/>
  </p:handoutMasterIdLst>
  <p:sldIdLst>
    <p:sldId id="288" r:id="rId2"/>
    <p:sldId id="292" r:id="rId3"/>
    <p:sldId id="291" r:id="rId4"/>
    <p:sldId id="293" r:id="rId5"/>
    <p:sldId id="294" r:id="rId6"/>
    <p:sldId id="295" r:id="rId7"/>
    <p:sldId id="296" r:id="rId8"/>
    <p:sldId id="298" r:id="rId9"/>
    <p:sldId id="300" r:id="rId10"/>
    <p:sldId id="304" r:id="rId11"/>
    <p:sldId id="305" r:id="rId12"/>
    <p:sldId id="306" r:id="rId13"/>
    <p:sldId id="307" r:id="rId14"/>
    <p:sldId id="310" r:id="rId15"/>
    <p:sldId id="312" r:id="rId16"/>
    <p:sldId id="313" r:id="rId17"/>
    <p:sldId id="309" r:id="rId18"/>
    <p:sldId id="314" r:id="rId19"/>
    <p:sldId id="315" r:id="rId20"/>
    <p:sldId id="316" r:id="rId21"/>
    <p:sldId id="317" r:id="rId22"/>
    <p:sldId id="318" r:id="rId23"/>
    <p:sldId id="320" r:id="rId24"/>
    <p:sldId id="319" r:id="rId25"/>
    <p:sldId id="297"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3F06"/>
    <a:srgbClr val="934607"/>
    <a:srgbClr val="542804"/>
    <a:srgbClr val="783A06"/>
    <a:srgbClr val="007635"/>
    <a:srgbClr val="00602B"/>
    <a:srgbClr val="FFCC00"/>
    <a:srgbClr val="FFD13F"/>
    <a:srgbClr val="FFE48F"/>
    <a:srgbClr val="D2A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34" autoAdjust="0"/>
    <p:restoredTop sz="94628" autoAdjust="0"/>
  </p:normalViewPr>
  <p:slideViewPr>
    <p:cSldViewPr>
      <p:cViewPr>
        <p:scale>
          <a:sx n="100" d="100"/>
          <a:sy n="100" d="100"/>
        </p:scale>
        <p:origin x="-28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544913-EA75-46EC-BF61-36C1D5007CD7}" type="datetimeFigureOut">
              <a:rPr lang="ru-RU" smtClean="0"/>
              <a:pPr/>
              <a:t>10.11.2014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D1E87B-7FE2-4381-9CBC-30629B615658}" type="slidenum">
              <a:rPr lang="ru-RU" smtClean="0"/>
              <a:pPr/>
              <a:t>‹#›</a:t>
            </a:fld>
            <a:endParaRPr lang="ru-RU"/>
          </a:p>
        </p:txBody>
      </p:sp>
    </p:spTree>
    <p:extLst>
      <p:ext uri="{BB962C8B-B14F-4D97-AF65-F5344CB8AC3E}">
        <p14:creationId xmlns:p14="http://schemas.microsoft.com/office/powerpoint/2010/main" xmlns="" val="15921413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pull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4.xml"/><Relationship Id="rId4" Type="http://schemas.openxmlformats.org/officeDocument/2006/relationships/image" Target="../media/image15.gif"/></Relationships>
</file>

<file path=ppt/slides/_rels/slide2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1000131"/>
          </a:xfrm>
        </p:spPr>
        <p:txBody>
          <a:bodyPr>
            <a:normAutofit/>
          </a:bodyPr>
          <a:lstStyle/>
          <a:p>
            <a:endPar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Подзаголовок 2"/>
          <p:cNvSpPr>
            <a:spLocks noGrp="1"/>
          </p:cNvSpPr>
          <p:nvPr>
            <p:ph type="subTitle" idx="1"/>
          </p:nvPr>
        </p:nvSpPr>
        <p:spPr>
          <a:xfrm>
            <a:off x="571472" y="1285860"/>
            <a:ext cx="8215370" cy="557214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endPar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Методическая разработка раздела</a:t>
            </a:r>
            <a:b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«Гимнастика с элементами акробатики»</a:t>
            </a:r>
            <a:b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 класс</a:t>
            </a:r>
          </a:p>
          <a:p>
            <a:endPar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r"/>
            <a:endParaRPr lang="ru-RU"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r"/>
            <a:endParaRPr lang="ru-RU"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2013 год</a:t>
            </a:r>
            <a:endParaRPr lang="ru-RU"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2500298" y="857232"/>
            <a:ext cx="4214842" cy="928694"/>
          </a:xfrm>
          <a:prstGeom prst="flowChartProcess">
            <a:avLst/>
          </a:prstGeom>
          <a:solidFill>
            <a:schemeClr val="accent6">
              <a:lumMod val="40000"/>
              <a:lumOff val="60000"/>
            </a:schemeClr>
          </a:solidFill>
          <a:ln>
            <a:solidFill>
              <a:schemeClr val="accent6">
                <a:lumMod val="50000"/>
              </a:schemeClr>
            </a:solidFill>
          </a:ln>
          <a:effectLst>
            <a:glow rad="63500">
              <a:schemeClr val="accent6">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800" b="1" i="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eflection blurRad="6350" stA="55000" endA="300" endPos="45500" dir="5400000" sy="-100000" algn="bl" rotWithShape="0"/>
                </a:effectLst>
              </a:rPr>
              <a:t>Формы занятий </a:t>
            </a:r>
            <a:r>
              <a:rPr lang="ru-RU" b="1" i="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eflection blurRad="6350" stA="55000" endA="300" endPos="45500" dir="5400000" sy="-100000" algn="bl" rotWithShape="0"/>
                </a:effectLst>
              </a:rPr>
              <a:t> </a:t>
            </a:r>
          </a:p>
          <a:p>
            <a:pPr algn="ctr"/>
            <a:endParaRPr lang="ru-RU" dirty="0">
              <a:effectLst>
                <a:reflection blurRad="6350" stA="55000" endA="300" endPos="45500" dir="5400000" sy="-100000" algn="bl" rotWithShape="0"/>
              </a:effectLst>
            </a:endParaRPr>
          </a:p>
        </p:txBody>
      </p:sp>
      <p:sp>
        <p:nvSpPr>
          <p:cNvPr id="3" name="Блок-схема: процесс 2"/>
          <p:cNvSpPr/>
          <p:nvPr/>
        </p:nvSpPr>
        <p:spPr>
          <a:xfrm>
            <a:off x="357158" y="2571744"/>
            <a:ext cx="2286016" cy="1214446"/>
          </a:xfrm>
          <a:prstGeom prst="flowChartProcess">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ln w="1905">
                  <a:solidFill>
                    <a:schemeClr val="tx1"/>
                  </a:solidFill>
                </a:ln>
                <a:solidFill>
                  <a:srgbClr val="00602B"/>
                </a:solidFill>
                <a:effectLst>
                  <a:innerShdw blurRad="69850" dist="43180" dir="5400000">
                    <a:srgbClr val="000000">
                      <a:alpha val="65000"/>
                    </a:srgbClr>
                  </a:innerShdw>
                </a:effectLst>
              </a:rPr>
              <a:t>Урочная</a:t>
            </a:r>
            <a:endParaRPr lang="ru-RU" b="1" dirty="0">
              <a:ln w="1905">
                <a:solidFill>
                  <a:schemeClr val="tx1"/>
                </a:solidFill>
              </a:ln>
              <a:solidFill>
                <a:srgbClr val="00602B"/>
              </a:solidFill>
              <a:effectLst>
                <a:innerShdw blurRad="69850" dist="43180" dir="5400000">
                  <a:srgbClr val="000000">
                    <a:alpha val="65000"/>
                  </a:srgbClr>
                </a:innerShdw>
              </a:effectLst>
            </a:endParaRPr>
          </a:p>
        </p:txBody>
      </p:sp>
      <p:sp>
        <p:nvSpPr>
          <p:cNvPr id="5" name="Блок-схема: процесс 4"/>
          <p:cNvSpPr/>
          <p:nvPr/>
        </p:nvSpPr>
        <p:spPr>
          <a:xfrm>
            <a:off x="3143240" y="2571744"/>
            <a:ext cx="2928958" cy="1214446"/>
          </a:xfrm>
          <a:prstGeom prst="flowChartProcess">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ln w="1905">
                  <a:solidFill>
                    <a:schemeClr val="tx1"/>
                  </a:solidFill>
                </a:ln>
                <a:solidFill>
                  <a:schemeClr val="tx2">
                    <a:lumMod val="60000"/>
                    <a:lumOff val="40000"/>
                  </a:schemeClr>
                </a:solidFill>
                <a:effectLst>
                  <a:innerShdw blurRad="69850" dist="43180" dir="5400000">
                    <a:srgbClr val="000000">
                      <a:alpha val="65000"/>
                    </a:srgbClr>
                  </a:innerShdw>
                </a:effectLst>
              </a:rPr>
              <a:t>Способы выполнения упражнений</a:t>
            </a:r>
          </a:p>
          <a:p>
            <a:pPr algn="ctr"/>
            <a:endParaRPr lang="ru-RU" b="1" dirty="0">
              <a:ln w="1905">
                <a:solidFill>
                  <a:schemeClr val="tx1"/>
                </a:solidFill>
              </a:ln>
              <a:solidFill>
                <a:schemeClr val="tx1">
                  <a:lumMod val="65000"/>
                  <a:lumOff val="35000"/>
                </a:schemeClr>
              </a:solidFill>
              <a:effectLst>
                <a:innerShdw blurRad="69850" dist="43180" dir="5400000">
                  <a:srgbClr val="000000">
                    <a:alpha val="65000"/>
                  </a:srgbClr>
                </a:innerShdw>
              </a:effectLst>
            </a:endParaRPr>
          </a:p>
        </p:txBody>
      </p:sp>
      <p:sp>
        <p:nvSpPr>
          <p:cNvPr id="6" name="Блок-схема: процесс 5"/>
          <p:cNvSpPr/>
          <p:nvPr/>
        </p:nvSpPr>
        <p:spPr>
          <a:xfrm>
            <a:off x="6500826" y="2571744"/>
            <a:ext cx="2286016" cy="1214446"/>
          </a:xfrm>
          <a:prstGeom prst="flowChartProcess">
            <a:avLst/>
          </a:prstGeom>
          <a:solidFill>
            <a:schemeClr val="accent4">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ln w="1905">
                  <a:solidFill>
                    <a:schemeClr val="tx1"/>
                  </a:solidFill>
                </a:ln>
                <a:solidFill>
                  <a:srgbClr val="7030A0"/>
                </a:solidFill>
                <a:effectLst>
                  <a:innerShdw blurRad="69850" dist="43180" dir="5400000">
                    <a:srgbClr val="000000">
                      <a:alpha val="65000"/>
                    </a:srgbClr>
                  </a:innerShdw>
                </a:effectLst>
              </a:rPr>
              <a:t>Неурочная</a:t>
            </a:r>
          </a:p>
          <a:p>
            <a:pPr algn="ctr"/>
            <a:endParaRPr lang="ru-RU" sz="1600" b="1" dirty="0">
              <a:ln w="1905">
                <a:solidFill>
                  <a:schemeClr val="tx1"/>
                </a:solidFill>
              </a:ln>
              <a:solidFill>
                <a:schemeClr val="tx1">
                  <a:lumMod val="65000"/>
                  <a:lumOff val="35000"/>
                </a:schemeClr>
              </a:solidFill>
              <a:effectLst>
                <a:innerShdw blurRad="69850" dist="43180" dir="5400000">
                  <a:srgbClr val="000000">
                    <a:alpha val="65000"/>
                  </a:srgbClr>
                </a:innerShdw>
              </a:effectLst>
            </a:endParaRPr>
          </a:p>
        </p:txBody>
      </p:sp>
      <p:cxnSp>
        <p:nvCxnSpPr>
          <p:cNvPr id="9" name="Прямая со стрелкой 8"/>
          <p:cNvCxnSpPr>
            <a:stCxn id="2" idx="2"/>
            <a:endCxn id="3" idx="0"/>
          </p:cNvCxnSpPr>
          <p:nvPr/>
        </p:nvCxnSpPr>
        <p:spPr>
          <a:xfrm rot="5400000">
            <a:off x="2661034" y="625059"/>
            <a:ext cx="785818" cy="3107553"/>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3" name="Прямая со стрелкой 12"/>
          <p:cNvCxnSpPr>
            <a:stCxn id="2" idx="2"/>
            <a:endCxn id="5" idx="0"/>
          </p:cNvCxnSpPr>
          <p:nvPr/>
        </p:nvCxnSpPr>
        <p:spPr>
          <a:xfrm rot="5400000">
            <a:off x="4214810" y="2178835"/>
            <a:ext cx="785818" cy="158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7" name="Прямая со стрелкой 16"/>
          <p:cNvCxnSpPr>
            <a:stCxn id="2" idx="2"/>
            <a:endCxn id="6" idx="0"/>
          </p:cNvCxnSpPr>
          <p:nvPr/>
        </p:nvCxnSpPr>
        <p:spPr>
          <a:xfrm rot="16200000" flipH="1">
            <a:off x="5732867" y="660777"/>
            <a:ext cx="785818" cy="3036115"/>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41" name="Блок-схема: процесс 40"/>
          <p:cNvSpPr/>
          <p:nvPr/>
        </p:nvSpPr>
        <p:spPr>
          <a:xfrm>
            <a:off x="214282" y="4643446"/>
            <a:ext cx="1928826" cy="1214446"/>
          </a:xfrm>
          <a:prstGeom prst="flowChartProcess">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ln w="1905">
                  <a:solidFill>
                    <a:schemeClr val="tx1"/>
                  </a:solidFill>
                </a:ln>
                <a:solidFill>
                  <a:srgbClr val="00602B"/>
                </a:solidFill>
                <a:effectLst>
                  <a:innerShdw blurRad="69850" dist="43180" dir="5400000">
                    <a:srgbClr val="000000">
                      <a:alpha val="65000"/>
                    </a:srgbClr>
                  </a:innerShdw>
                </a:effectLst>
              </a:rPr>
              <a:t>Уроки ф. к. </a:t>
            </a:r>
            <a:endParaRPr lang="ru-RU" b="1" dirty="0">
              <a:ln w="1905">
                <a:solidFill>
                  <a:schemeClr val="tx1"/>
                </a:solidFill>
              </a:ln>
              <a:solidFill>
                <a:srgbClr val="00602B"/>
              </a:solidFill>
              <a:effectLst>
                <a:innerShdw blurRad="69850" dist="43180" dir="5400000">
                  <a:srgbClr val="000000">
                    <a:alpha val="65000"/>
                  </a:srgbClr>
                </a:innerShdw>
              </a:effectLst>
            </a:endParaRPr>
          </a:p>
        </p:txBody>
      </p:sp>
      <p:sp>
        <p:nvSpPr>
          <p:cNvPr id="42" name="Блок-схема: процесс 41"/>
          <p:cNvSpPr/>
          <p:nvPr/>
        </p:nvSpPr>
        <p:spPr>
          <a:xfrm>
            <a:off x="2357422" y="4643446"/>
            <a:ext cx="2000264" cy="1214446"/>
          </a:xfrm>
          <a:prstGeom prst="flowChartProcess">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err="1" smtClean="0">
                <a:ln w="1905">
                  <a:solidFill>
                    <a:schemeClr val="tx1"/>
                  </a:solidFill>
                </a:ln>
                <a:solidFill>
                  <a:srgbClr val="00602B"/>
                </a:solidFill>
                <a:effectLst>
                  <a:innerShdw blurRad="69850" dist="43180" dir="5400000">
                    <a:srgbClr val="000000">
                      <a:alpha val="65000"/>
                    </a:srgbClr>
                  </a:innerShdw>
                </a:effectLst>
              </a:rPr>
              <a:t>Спортивно-тренеровочная</a:t>
            </a:r>
            <a:endParaRPr lang="ru-RU" b="1" dirty="0">
              <a:ln w="1905">
                <a:solidFill>
                  <a:schemeClr val="tx1"/>
                </a:solidFill>
              </a:ln>
              <a:solidFill>
                <a:srgbClr val="00602B"/>
              </a:solidFill>
              <a:effectLst>
                <a:innerShdw blurRad="69850" dist="43180" dir="5400000">
                  <a:srgbClr val="000000">
                    <a:alpha val="65000"/>
                  </a:srgbClr>
                </a:innerShdw>
              </a:effectLst>
            </a:endParaRPr>
          </a:p>
        </p:txBody>
      </p:sp>
      <p:sp>
        <p:nvSpPr>
          <p:cNvPr id="49" name="Блок-схема: процесс 48"/>
          <p:cNvSpPr/>
          <p:nvPr/>
        </p:nvSpPr>
        <p:spPr>
          <a:xfrm>
            <a:off x="7000892" y="4643446"/>
            <a:ext cx="1928826" cy="1214446"/>
          </a:xfrm>
          <a:prstGeom prst="flowChartProcess">
            <a:avLst/>
          </a:prstGeom>
          <a:solidFill>
            <a:schemeClr val="accent4">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err="1" smtClean="0">
                <a:ln w="1905">
                  <a:solidFill>
                    <a:schemeClr val="tx1"/>
                  </a:solidFill>
                </a:ln>
                <a:solidFill>
                  <a:srgbClr val="7030A0"/>
                </a:solidFill>
                <a:effectLst>
                  <a:innerShdw blurRad="69850" dist="43180" dir="5400000">
                    <a:srgbClr val="000000">
                      <a:alpha val="65000"/>
                    </a:srgbClr>
                  </a:innerShdw>
                </a:effectLst>
              </a:rPr>
              <a:t>Самостоятель-ная</a:t>
            </a:r>
            <a:endParaRPr lang="ru-RU" b="1" dirty="0">
              <a:ln w="1905">
                <a:solidFill>
                  <a:schemeClr val="tx1"/>
                </a:solidFill>
              </a:ln>
              <a:solidFill>
                <a:srgbClr val="7030A0"/>
              </a:solidFill>
              <a:effectLst>
                <a:innerShdw blurRad="69850" dist="43180" dir="5400000">
                  <a:srgbClr val="000000">
                    <a:alpha val="65000"/>
                  </a:srgbClr>
                </a:innerShdw>
              </a:effectLst>
            </a:endParaRPr>
          </a:p>
        </p:txBody>
      </p:sp>
      <p:sp>
        <p:nvSpPr>
          <p:cNvPr id="50" name="Блок-схема: процесс 49"/>
          <p:cNvSpPr/>
          <p:nvPr/>
        </p:nvSpPr>
        <p:spPr>
          <a:xfrm>
            <a:off x="4857752" y="4643446"/>
            <a:ext cx="2000264" cy="1214446"/>
          </a:xfrm>
          <a:prstGeom prst="flowChartProcess">
            <a:avLst/>
          </a:prstGeom>
          <a:solidFill>
            <a:schemeClr val="accent4">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err="1" smtClean="0">
                <a:ln w="1905">
                  <a:solidFill>
                    <a:schemeClr val="tx1"/>
                  </a:solidFill>
                </a:ln>
                <a:solidFill>
                  <a:srgbClr val="7030A0"/>
                </a:solidFill>
                <a:effectLst>
                  <a:innerShdw blurRad="69850" dist="43180" dir="5400000">
                    <a:srgbClr val="000000">
                      <a:alpha val="65000"/>
                    </a:srgbClr>
                  </a:innerShdw>
                </a:effectLst>
              </a:rPr>
              <a:t>Соревнователь-ная</a:t>
            </a:r>
            <a:endParaRPr lang="ru-RU" b="1" dirty="0">
              <a:ln w="1905">
                <a:solidFill>
                  <a:schemeClr val="tx1"/>
                </a:solidFill>
              </a:ln>
              <a:solidFill>
                <a:srgbClr val="7030A0"/>
              </a:solidFill>
              <a:effectLst>
                <a:innerShdw blurRad="69850" dist="43180" dir="5400000">
                  <a:srgbClr val="000000">
                    <a:alpha val="65000"/>
                  </a:srgbClr>
                </a:innerShdw>
              </a:effectLst>
            </a:endParaRPr>
          </a:p>
        </p:txBody>
      </p:sp>
      <p:cxnSp>
        <p:nvCxnSpPr>
          <p:cNvPr id="57" name="Прямая со стрелкой 56"/>
          <p:cNvCxnSpPr>
            <a:stCxn id="3" idx="2"/>
            <a:endCxn id="41" idx="0"/>
          </p:cNvCxnSpPr>
          <p:nvPr/>
        </p:nvCxnSpPr>
        <p:spPr>
          <a:xfrm rot="5400000">
            <a:off x="910803" y="4054083"/>
            <a:ext cx="857256" cy="321471"/>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59" name="Прямая со стрелкой 58"/>
          <p:cNvCxnSpPr>
            <a:stCxn id="3" idx="2"/>
            <a:endCxn id="42" idx="0"/>
          </p:cNvCxnSpPr>
          <p:nvPr/>
        </p:nvCxnSpPr>
        <p:spPr>
          <a:xfrm rot="16200000" flipH="1">
            <a:off x="2000232" y="3286124"/>
            <a:ext cx="857256" cy="1857388"/>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61" name="Прямая со стрелкой 60"/>
          <p:cNvCxnSpPr>
            <a:stCxn id="6" idx="2"/>
            <a:endCxn id="50" idx="0"/>
          </p:cNvCxnSpPr>
          <p:nvPr/>
        </p:nvCxnSpPr>
        <p:spPr>
          <a:xfrm rot="5400000">
            <a:off x="6322231" y="3321843"/>
            <a:ext cx="857256" cy="178595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63" name="Прямая со стрелкой 62"/>
          <p:cNvCxnSpPr>
            <a:stCxn id="6" idx="2"/>
            <a:endCxn id="49" idx="0"/>
          </p:cNvCxnSpPr>
          <p:nvPr/>
        </p:nvCxnSpPr>
        <p:spPr>
          <a:xfrm rot="16200000" flipH="1">
            <a:off x="7375941" y="4054082"/>
            <a:ext cx="857256" cy="321471"/>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 calcmode="lin" valueType="num">
                                      <p:cBhvr>
                                        <p:cTn id="25" dur="500" fill="hold"/>
                                        <p:tgtEl>
                                          <p:spTgt spid="41"/>
                                        </p:tgtEl>
                                        <p:attrNameLst>
                                          <p:attrName>style.rotation</p:attrName>
                                        </p:attrNameLst>
                                      </p:cBhvr>
                                      <p:tavLst>
                                        <p:tav tm="0">
                                          <p:val>
                                            <p:fltVal val="360"/>
                                          </p:val>
                                        </p:tav>
                                        <p:tav tm="100000">
                                          <p:val>
                                            <p:fltVal val="0"/>
                                          </p:val>
                                        </p:tav>
                                      </p:tavLst>
                                    </p:anim>
                                    <p:animEffect transition="in" filter="fade">
                                      <p:cBhvr>
                                        <p:cTn id="26" dur="5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anim calcmode="lin" valueType="num">
                                      <p:cBhvr>
                                        <p:cTn id="33" dur="500" fill="hold"/>
                                        <p:tgtEl>
                                          <p:spTgt spid="42"/>
                                        </p:tgtEl>
                                        <p:attrNameLst>
                                          <p:attrName>style.rotation</p:attrName>
                                        </p:attrNameLst>
                                      </p:cBhvr>
                                      <p:tavLst>
                                        <p:tav tm="0">
                                          <p:val>
                                            <p:fltVal val="360"/>
                                          </p:val>
                                        </p:tav>
                                        <p:tav tm="100000">
                                          <p:val>
                                            <p:fltVal val="0"/>
                                          </p:val>
                                        </p:tav>
                                      </p:tavLst>
                                    </p:anim>
                                    <p:animEffect transition="in" filter="fade">
                                      <p:cBhvr>
                                        <p:cTn id="34" dur="5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20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49" presetClass="entr" presetSubtype="0" decel="100000"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p:cTn id="49" dur="500" fill="hold"/>
                                        <p:tgtEl>
                                          <p:spTgt spid="50"/>
                                        </p:tgtEl>
                                        <p:attrNameLst>
                                          <p:attrName>ppt_w</p:attrName>
                                        </p:attrNameLst>
                                      </p:cBhvr>
                                      <p:tavLst>
                                        <p:tav tm="0">
                                          <p:val>
                                            <p:fltVal val="0"/>
                                          </p:val>
                                        </p:tav>
                                        <p:tav tm="100000">
                                          <p:val>
                                            <p:strVal val="#ppt_w"/>
                                          </p:val>
                                        </p:tav>
                                      </p:tavLst>
                                    </p:anim>
                                    <p:anim calcmode="lin" valueType="num">
                                      <p:cBhvr>
                                        <p:cTn id="50" dur="500" fill="hold"/>
                                        <p:tgtEl>
                                          <p:spTgt spid="50"/>
                                        </p:tgtEl>
                                        <p:attrNameLst>
                                          <p:attrName>ppt_h</p:attrName>
                                        </p:attrNameLst>
                                      </p:cBhvr>
                                      <p:tavLst>
                                        <p:tav tm="0">
                                          <p:val>
                                            <p:fltVal val="0"/>
                                          </p:val>
                                        </p:tav>
                                        <p:tav tm="100000">
                                          <p:val>
                                            <p:strVal val="#ppt_h"/>
                                          </p:val>
                                        </p:tav>
                                      </p:tavLst>
                                    </p:anim>
                                    <p:anim calcmode="lin" valueType="num">
                                      <p:cBhvr>
                                        <p:cTn id="51" dur="500" fill="hold"/>
                                        <p:tgtEl>
                                          <p:spTgt spid="50"/>
                                        </p:tgtEl>
                                        <p:attrNameLst>
                                          <p:attrName>style.rotation</p:attrName>
                                        </p:attrNameLst>
                                      </p:cBhvr>
                                      <p:tavLst>
                                        <p:tav tm="0">
                                          <p:val>
                                            <p:fltVal val="360"/>
                                          </p:val>
                                        </p:tav>
                                        <p:tav tm="100000">
                                          <p:val>
                                            <p:fltVal val="0"/>
                                          </p:val>
                                        </p:tav>
                                      </p:tavLst>
                                    </p:anim>
                                    <p:animEffect transition="in" filter="fade">
                                      <p:cBhvr>
                                        <p:cTn id="52" dur="5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49" presetClass="entr" presetSubtype="0" decel="10000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fill="hold"/>
                                        <p:tgtEl>
                                          <p:spTgt spid="49"/>
                                        </p:tgtEl>
                                        <p:attrNameLst>
                                          <p:attrName>ppt_w</p:attrName>
                                        </p:attrNameLst>
                                      </p:cBhvr>
                                      <p:tavLst>
                                        <p:tav tm="0">
                                          <p:val>
                                            <p:fltVal val="0"/>
                                          </p:val>
                                        </p:tav>
                                        <p:tav tm="100000">
                                          <p:val>
                                            <p:strVal val="#ppt_w"/>
                                          </p:val>
                                        </p:tav>
                                      </p:tavLst>
                                    </p:anim>
                                    <p:anim calcmode="lin" valueType="num">
                                      <p:cBhvr>
                                        <p:cTn id="58" dur="500" fill="hold"/>
                                        <p:tgtEl>
                                          <p:spTgt spid="49"/>
                                        </p:tgtEl>
                                        <p:attrNameLst>
                                          <p:attrName>ppt_h</p:attrName>
                                        </p:attrNameLst>
                                      </p:cBhvr>
                                      <p:tavLst>
                                        <p:tav tm="0">
                                          <p:val>
                                            <p:fltVal val="0"/>
                                          </p:val>
                                        </p:tav>
                                        <p:tav tm="100000">
                                          <p:val>
                                            <p:strVal val="#ppt_h"/>
                                          </p:val>
                                        </p:tav>
                                      </p:tavLst>
                                    </p:anim>
                                    <p:anim calcmode="lin" valueType="num">
                                      <p:cBhvr>
                                        <p:cTn id="59" dur="500" fill="hold"/>
                                        <p:tgtEl>
                                          <p:spTgt spid="49"/>
                                        </p:tgtEl>
                                        <p:attrNameLst>
                                          <p:attrName>style.rotation</p:attrName>
                                        </p:attrNameLst>
                                      </p:cBhvr>
                                      <p:tavLst>
                                        <p:tav tm="0">
                                          <p:val>
                                            <p:fltVal val="360"/>
                                          </p:val>
                                        </p:tav>
                                        <p:tav tm="100000">
                                          <p:val>
                                            <p:fltVal val="0"/>
                                          </p:val>
                                        </p:tav>
                                      </p:tavLst>
                                    </p:anim>
                                    <p:animEffect transition="in" filter="fade">
                                      <p:cBhvr>
                                        <p:cTn id="6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41" grpId="0" animBg="1"/>
      <p:bldP spid="42" grpId="0" animBg="1"/>
      <p:bldP spid="49"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ru-RU"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Система знаний</a:t>
            </a:r>
            <a:endParaRPr lang="ru-RU"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a:xfrm>
            <a:off x="457200" y="1428736"/>
            <a:ext cx="8229600" cy="4697427"/>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buClr>
                <a:srgbClr val="0070C0"/>
              </a:buClr>
              <a:buNone/>
            </a:pPr>
            <a:r>
              <a:rPr lang="ru-RU" sz="2800" b="1" dirty="0" smtClean="0">
                <a:ln w="1905">
                  <a:solidFill>
                    <a:schemeClr val="accent6">
                      <a:lumMod val="50000"/>
                    </a:schemeClr>
                  </a:solidFill>
                </a:ln>
                <a:solidFill>
                  <a:srgbClr val="FFFF00"/>
                </a:solidFill>
                <a:effectLst>
                  <a:outerShdw blurRad="38100" dist="38100" dir="2700000" algn="tl">
                    <a:srgbClr val="000000">
                      <a:alpha val="43137"/>
                    </a:srgbClr>
                  </a:outerShdw>
                </a:effectLst>
              </a:rPr>
              <a:t>На уроках гимнастики учащиеся:</a:t>
            </a:r>
          </a:p>
          <a:p>
            <a:pPr>
              <a:buClr>
                <a:srgbClr val="0070C0"/>
              </a:buClr>
              <a:buBlip>
                <a:blip r:embed="rId2"/>
              </a:buBlip>
            </a:pPr>
            <a:r>
              <a:rPr lang="ru-RU" sz="2400" dirty="0" smtClean="0">
                <a:solidFill>
                  <a:srgbClr val="002060"/>
                </a:solidFill>
              </a:rPr>
              <a:t>получают сведения по теории;</a:t>
            </a:r>
          </a:p>
          <a:p>
            <a:pPr>
              <a:buClr>
                <a:srgbClr val="0070C0"/>
              </a:buClr>
              <a:buBlip>
                <a:blip r:embed="rId2"/>
              </a:buBlip>
            </a:pPr>
            <a:r>
              <a:rPr lang="ru-RU" sz="2400" dirty="0" smtClean="0">
                <a:solidFill>
                  <a:srgbClr val="002060"/>
                </a:solidFill>
              </a:rPr>
              <a:t>приобретают практические навыки в выполнении упражнений;</a:t>
            </a:r>
          </a:p>
          <a:p>
            <a:pPr>
              <a:buClr>
                <a:srgbClr val="0070C0"/>
              </a:buClr>
              <a:buBlip>
                <a:blip r:embed="rId2"/>
              </a:buBlip>
            </a:pPr>
            <a:r>
              <a:rPr lang="ru-RU" sz="2400" dirty="0" smtClean="0">
                <a:solidFill>
                  <a:srgbClr val="002060"/>
                </a:solidFill>
              </a:rPr>
              <a:t>выполняют контрольные упражнения; </a:t>
            </a:r>
          </a:p>
          <a:p>
            <a:pPr>
              <a:buClr>
                <a:srgbClr val="0070C0"/>
              </a:buClr>
              <a:buBlip>
                <a:blip r:embed="rId2"/>
              </a:buBlip>
            </a:pPr>
            <a:r>
              <a:rPr lang="ru-RU" sz="2400" dirty="0" smtClean="0">
                <a:solidFill>
                  <a:srgbClr val="002060"/>
                </a:solidFill>
              </a:rPr>
              <a:t>получают знания о значении физических упражнений на организм;</a:t>
            </a:r>
          </a:p>
          <a:p>
            <a:pPr>
              <a:buClr>
                <a:srgbClr val="0070C0"/>
              </a:buClr>
              <a:buBlip>
                <a:blip r:embed="rId2"/>
              </a:buBlip>
            </a:pPr>
            <a:r>
              <a:rPr lang="ru-RU" sz="2400" dirty="0" smtClean="0">
                <a:solidFill>
                  <a:srgbClr val="002060"/>
                </a:solidFill>
              </a:rPr>
              <a:t>получают знания из истории гимнастики;</a:t>
            </a:r>
          </a:p>
          <a:p>
            <a:pPr>
              <a:buClr>
                <a:srgbClr val="0070C0"/>
              </a:buClr>
              <a:buBlip>
                <a:blip r:embed="rId2"/>
              </a:buBlip>
            </a:pPr>
            <a:r>
              <a:rPr lang="ru-RU" sz="2400" dirty="0" smtClean="0">
                <a:solidFill>
                  <a:srgbClr val="002060"/>
                </a:solidFill>
              </a:rPr>
              <a:t>получают </a:t>
            </a:r>
            <a:r>
              <a:rPr lang="ru-RU" sz="2400" dirty="0" err="1" smtClean="0">
                <a:solidFill>
                  <a:srgbClr val="002060"/>
                </a:solidFill>
              </a:rPr>
              <a:t>межпредметные</a:t>
            </a:r>
            <a:r>
              <a:rPr lang="ru-RU" sz="2400" dirty="0" smtClean="0">
                <a:solidFill>
                  <a:srgbClr val="002060"/>
                </a:solidFill>
              </a:rPr>
              <a:t> знания.</a:t>
            </a:r>
          </a:p>
          <a:p>
            <a:pPr>
              <a:buClr>
                <a:srgbClr val="0070C0"/>
              </a:buClr>
              <a:buBlip>
                <a:blip r:embed="rId2"/>
              </a:buBlip>
            </a:pPr>
            <a:endParaRPr lang="ru-RU" sz="1400" dirty="0" smtClean="0"/>
          </a:p>
          <a:p>
            <a:pPr>
              <a:buClr>
                <a:srgbClr val="007635"/>
              </a:buClr>
              <a:buFont typeface="Wingdings" pitchFamily="2" charset="2"/>
              <a:buChar char="Ø"/>
            </a:pPr>
            <a:endParaRPr lang="ru-RU" sz="1400" dirty="0" smtClean="0"/>
          </a:p>
          <a:p>
            <a:pPr>
              <a:buClr>
                <a:srgbClr val="FFFF00"/>
              </a:buClr>
              <a:buNone/>
            </a:pPr>
            <a:endParaRPr lang="ru-RU" sz="1400" dirty="0" smtClean="0"/>
          </a:p>
          <a:p>
            <a:pPr>
              <a:buClr>
                <a:srgbClr val="843F06"/>
              </a:buClr>
              <a:buFont typeface="Wingdings" pitchFamily="2" charset="2"/>
              <a:buChar char="Ø"/>
            </a:pPr>
            <a:endParaRPr lang="ru-RU" sz="1400" dirty="0"/>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0006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ru-RU"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Система деятельности</a:t>
            </a:r>
            <a:endParaRPr lang="ru-RU"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a:xfrm>
            <a:off x="457200" y="928670"/>
            <a:ext cx="8229600" cy="5643602"/>
          </a:xfrm>
          <a:ln>
            <a:noFill/>
          </a:ln>
          <a:effectLst/>
          <a:scene3d>
            <a:camera prst="orthographicFront">
              <a:rot lat="0" lon="0" rev="0"/>
            </a:camera>
            <a:lightRig rig="balanced" dir="t">
              <a:rot lat="0" lon="0" rev="8700000"/>
            </a:lightRig>
          </a:scene3d>
          <a:sp3d>
            <a:bevelT w="190500" h="38100"/>
          </a:sp3d>
        </p:spPr>
        <p:txBody>
          <a:bodyPr>
            <a:noAutofit/>
          </a:bodyPr>
          <a:lstStyle/>
          <a:p>
            <a:pPr>
              <a:buNone/>
            </a:pPr>
            <a:r>
              <a:rPr lang="ru-RU" sz="1550" b="1" dirty="0" smtClean="0">
                <a:ln w="317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Познавательная деятельность:</a:t>
            </a:r>
          </a:p>
          <a:p>
            <a:pPr>
              <a:buClr>
                <a:schemeClr val="accent2">
                  <a:lumMod val="75000"/>
                </a:schemeClr>
              </a:buClr>
              <a:buFont typeface="Courier New" pitchFamily="49" charset="0"/>
              <a:buChar char="o"/>
            </a:pPr>
            <a:r>
              <a:rPr lang="ru-RU" sz="1350" dirty="0" err="1" smtClean="0">
                <a:solidFill>
                  <a:srgbClr val="542804"/>
                </a:solidFill>
              </a:rPr>
              <a:t>инфомационная</a:t>
            </a:r>
            <a:r>
              <a:rPr lang="ru-RU" sz="1350" dirty="0" smtClean="0">
                <a:solidFill>
                  <a:srgbClr val="542804"/>
                </a:solidFill>
              </a:rPr>
              <a:t> – владение информацией;</a:t>
            </a:r>
          </a:p>
          <a:p>
            <a:pPr>
              <a:buClr>
                <a:schemeClr val="accent2">
                  <a:lumMod val="75000"/>
                </a:schemeClr>
              </a:buClr>
              <a:buFont typeface="Courier New" pitchFamily="49" charset="0"/>
              <a:buChar char="o"/>
            </a:pPr>
            <a:r>
              <a:rPr lang="ru-RU" sz="1350" dirty="0" err="1" smtClean="0">
                <a:solidFill>
                  <a:srgbClr val="542804"/>
                </a:solidFill>
              </a:rPr>
              <a:t>деятельностная</a:t>
            </a:r>
            <a:r>
              <a:rPr lang="ru-RU" sz="1350" dirty="0" smtClean="0">
                <a:solidFill>
                  <a:srgbClr val="542804"/>
                </a:solidFill>
              </a:rPr>
              <a:t> – владение упражнениями;</a:t>
            </a:r>
          </a:p>
          <a:p>
            <a:pPr>
              <a:buClr>
                <a:schemeClr val="accent2">
                  <a:lumMod val="75000"/>
                </a:schemeClr>
              </a:buClr>
              <a:buFont typeface="Courier New" pitchFamily="49" charset="0"/>
              <a:buChar char="o"/>
            </a:pPr>
            <a:r>
              <a:rPr lang="ru-RU" sz="1350" dirty="0" smtClean="0">
                <a:solidFill>
                  <a:srgbClr val="542804"/>
                </a:solidFill>
              </a:rPr>
              <a:t>личностная – осознание личностного значения познаваемого предмета.</a:t>
            </a:r>
          </a:p>
          <a:p>
            <a:pPr>
              <a:buClr>
                <a:srgbClr val="FFFF00"/>
              </a:buClr>
              <a:buNone/>
            </a:pPr>
            <a:r>
              <a:rPr lang="ru-RU" sz="155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Преобразующая деятельность:</a:t>
            </a:r>
          </a:p>
          <a:p>
            <a:pPr>
              <a:buClr>
                <a:srgbClr val="934607"/>
              </a:buClr>
              <a:buFont typeface="Courier New" pitchFamily="49" charset="0"/>
              <a:buChar char="o"/>
            </a:pPr>
            <a:r>
              <a:rPr lang="ru-RU" sz="1350" dirty="0" smtClean="0">
                <a:solidFill>
                  <a:srgbClr val="542804"/>
                </a:solidFill>
              </a:rPr>
              <a:t>самостоятельность, которая выражается в познавательной активности проявляющей в интересах, стремлении и потребностях;</a:t>
            </a:r>
          </a:p>
          <a:p>
            <a:pPr>
              <a:buClr>
                <a:srgbClr val="934607"/>
              </a:buClr>
              <a:buFont typeface="Courier New" pitchFamily="49" charset="0"/>
              <a:buChar char="o"/>
            </a:pPr>
            <a:r>
              <a:rPr lang="ru-RU" sz="1350" dirty="0" smtClean="0">
                <a:solidFill>
                  <a:srgbClr val="542804"/>
                </a:solidFill>
              </a:rPr>
              <a:t>готовность к преодолению трудностей связанных с силой воли;</a:t>
            </a:r>
          </a:p>
          <a:p>
            <a:pPr>
              <a:buClr>
                <a:srgbClr val="934607"/>
              </a:buClr>
              <a:buFont typeface="Courier New" pitchFamily="49" charset="0"/>
              <a:buChar char="o"/>
            </a:pPr>
            <a:r>
              <a:rPr lang="ru-RU" sz="1350" dirty="0" smtClean="0">
                <a:solidFill>
                  <a:srgbClr val="542804"/>
                </a:solidFill>
              </a:rPr>
              <a:t>оперативность, которая предполагает правильное понимание стоящих перед обучающимися задач и действия их решения.</a:t>
            </a:r>
          </a:p>
          <a:p>
            <a:pPr>
              <a:buClr>
                <a:srgbClr val="0070C0"/>
              </a:buClr>
              <a:buNone/>
            </a:pPr>
            <a:r>
              <a:rPr lang="ru-RU" sz="155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Общеучебная</a:t>
            </a:r>
            <a:r>
              <a:rPr lang="ru-RU" sz="155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деятельность:</a:t>
            </a:r>
          </a:p>
          <a:p>
            <a:pPr>
              <a:buClr>
                <a:srgbClr val="934607"/>
              </a:buClr>
              <a:buFont typeface="Courier New" pitchFamily="49" charset="0"/>
              <a:buChar char="o"/>
            </a:pPr>
            <a:r>
              <a:rPr lang="ru-RU" sz="1350" dirty="0" smtClean="0">
                <a:solidFill>
                  <a:srgbClr val="542804"/>
                </a:solidFill>
              </a:rPr>
              <a:t>разностороннее развитие учащегося, вооружение его знаниями, умениями и навыками, необходимыми в спорте и жизни;</a:t>
            </a:r>
          </a:p>
          <a:p>
            <a:pPr>
              <a:buClr>
                <a:srgbClr val="934607"/>
              </a:buClr>
              <a:buFont typeface="Courier New" pitchFamily="49" charset="0"/>
              <a:buChar char="o"/>
            </a:pPr>
            <a:r>
              <a:rPr lang="ru-RU" sz="1350" dirty="0" smtClean="0">
                <a:solidFill>
                  <a:srgbClr val="542804"/>
                </a:solidFill>
              </a:rPr>
              <a:t>применение современных технологий обучения, ИКТ, предусматривает формирование у учащихся </a:t>
            </a:r>
            <a:r>
              <a:rPr lang="ru-RU" sz="1350" dirty="0" err="1" smtClean="0">
                <a:solidFill>
                  <a:srgbClr val="542804"/>
                </a:solidFill>
              </a:rPr>
              <a:t>общеучебных</a:t>
            </a:r>
            <a:r>
              <a:rPr lang="ru-RU" sz="1350" dirty="0" smtClean="0">
                <a:solidFill>
                  <a:srgbClr val="542804"/>
                </a:solidFill>
              </a:rPr>
              <a:t> умений и навыков;</a:t>
            </a:r>
          </a:p>
          <a:p>
            <a:pPr>
              <a:buClr>
                <a:srgbClr val="934607"/>
              </a:buClr>
              <a:buFont typeface="Courier New" pitchFamily="49" charset="0"/>
              <a:buChar char="o"/>
            </a:pPr>
            <a:r>
              <a:rPr lang="ru-RU" sz="1350" dirty="0" smtClean="0">
                <a:solidFill>
                  <a:srgbClr val="542804"/>
                </a:solidFill>
              </a:rPr>
              <a:t>занимательный познавательный интерес – игры, которые вызывают у учащихся живой интерес к процессу познания, помогают освоить учебный материал.</a:t>
            </a:r>
          </a:p>
          <a:p>
            <a:pPr>
              <a:buClr>
                <a:srgbClr val="007635"/>
              </a:buClr>
              <a:buNone/>
            </a:pPr>
            <a:r>
              <a:rPr lang="ru-RU" sz="155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Самоорганизующая</a:t>
            </a:r>
            <a:r>
              <a:rPr lang="ru-RU" sz="155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деятельность:</a:t>
            </a:r>
          </a:p>
          <a:p>
            <a:pPr>
              <a:buClr>
                <a:srgbClr val="934607"/>
              </a:buClr>
              <a:buFont typeface="Courier New" pitchFamily="49" charset="0"/>
              <a:buChar char="o"/>
            </a:pPr>
            <a:r>
              <a:rPr lang="ru-RU" sz="1350" dirty="0" smtClean="0">
                <a:solidFill>
                  <a:srgbClr val="542804"/>
                </a:solidFill>
              </a:rPr>
              <a:t>владение знаниями ОРУ, которые являются содержанием утренней гимнастики, динамических пауз во время приготовления уроков;</a:t>
            </a:r>
          </a:p>
          <a:p>
            <a:pPr>
              <a:buClr>
                <a:srgbClr val="934607"/>
              </a:buClr>
              <a:buFont typeface="Courier New" pitchFamily="49" charset="0"/>
              <a:buChar char="o"/>
            </a:pPr>
            <a:r>
              <a:rPr lang="ru-RU" sz="1350" dirty="0" smtClean="0">
                <a:solidFill>
                  <a:srgbClr val="542804"/>
                </a:solidFill>
              </a:rPr>
              <a:t>умение пользоваться иллюстрациями, таблицами, в которых описаны те или иные упражнения;</a:t>
            </a:r>
          </a:p>
          <a:p>
            <a:pPr>
              <a:buClr>
                <a:srgbClr val="934607"/>
              </a:buClr>
              <a:buFont typeface="Courier New" pitchFamily="49" charset="0"/>
              <a:buChar char="o"/>
            </a:pPr>
            <a:r>
              <a:rPr lang="ru-RU" sz="1350" dirty="0" smtClean="0">
                <a:solidFill>
                  <a:srgbClr val="542804"/>
                </a:solidFill>
              </a:rPr>
              <a:t>владение двигательными качествами, подсчитывать изменения чистоты сердечных сокращений;</a:t>
            </a:r>
          </a:p>
          <a:p>
            <a:pPr>
              <a:buClr>
                <a:srgbClr val="934607"/>
              </a:buClr>
              <a:buFont typeface="Courier New" pitchFamily="49" charset="0"/>
              <a:buChar char="o"/>
            </a:pPr>
            <a:r>
              <a:rPr lang="ru-RU" sz="1350" dirty="0" smtClean="0">
                <a:solidFill>
                  <a:srgbClr val="542804"/>
                </a:solidFill>
              </a:rPr>
              <a:t>организовывать спортивные игры.</a:t>
            </a:r>
          </a:p>
          <a:p>
            <a:pPr>
              <a:buNone/>
            </a:pPr>
            <a:endParaRPr lang="ru-RU" sz="1250"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par>
                                <p:cTn id="32" presetID="5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Scale>
                                      <p:cBhvr>
                                        <p:cTn id="34"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3">
                                            <p:txEl>
                                              <p:pRg st="5" end="5"/>
                                            </p:txEl>
                                          </p:spTgt>
                                        </p:tgtEl>
                                        <p:attrNameLst>
                                          <p:attrName>ppt_x</p:attrName>
                                          <p:attrName>ppt_y</p:attrName>
                                        </p:attrNameLst>
                                      </p:cBhvr>
                                    </p:animMotion>
                                    <p:animEffect transition="in" filter="fade">
                                      <p:cBhvr>
                                        <p:cTn id="36" dur="1000"/>
                                        <p:tgtEl>
                                          <p:spTgt spid="3">
                                            <p:txEl>
                                              <p:pRg st="5" end="5"/>
                                            </p:txEl>
                                          </p:spTgt>
                                        </p:tgtEl>
                                      </p:cBhvr>
                                    </p:animEffect>
                                  </p:childTnLst>
                                </p:cTn>
                              </p:par>
                              <p:par>
                                <p:cTn id="37" presetID="5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Scale>
                                      <p:cBhvr>
                                        <p:cTn id="3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3">
                                            <p:txEl>
                                              <p:pRg st="6" end="6"/>
                                            </p:txEl>
                                          </p:spTgt>
                                        </p:tgtEl>
                                        <p:attrNameLst>
                                          <p:attrName>ppt_x</p:attrName>
                                          <p:attrName>ppt_y</p:attrName>
                                        </p:attrNameLst>
                                      </p:cBhvr>
                                    </p:animMotion>
                                    <p:animEffect transition="in" filter="fade">
                                      <p:cBhvr>
                                        <p:cTn id="41" dur="1000"/>
                                        <p:tgtEl>
                                          <p:spTgt spid="3">
                                            <p:txEl>
                                              <p:pRg st="6" end="6"/>
                                            </p:txEl>
                                          </p:spTgt>
                                        </p:tgtEl>
                                      </p:cBhvr>
                                    </p:animEffect>
                                  </p:childTnLst>
                                </p:cTn>
                              </p:par>
                              <p:par>
                                <p:cTn id="42" presetID="5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Scale>
                                      <p:cBhvr>
                                        <p:cTn id="44"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3">
                                            <p:txEl>
                                              <p:pRg st="7" end="7"/>
                                            </p:txEl>
                                          </p:spTgt>
                                        </p:tgtEl>
                                        <p:attrNameLst>
                                          <p:attrName>ppt_x</p:attrName>
                                          <p:attrName>ppt_y</p:attrName>
                                        </p:attrNameLst>
                                      </p:cBhvr>
                                    </p:animMotion>
                                    <p:animEffect transition="in" filter="fade">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Scale>
                                      <p:cBhvr>
                                        <p:cTn id="51"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3">
                                            <p:txEl>
                                              <p:pRg st="8" end="8"/>
                                            </p:txEl>
                                          </p:spTgt>
                                        </p:tgtEl>
                                        <p:attrNameLst>
                                          <p:attrName>ppt_x</p:attrName>
                                          <p:attrName>ppt_y</p:attrName>
                                        </p:attrNameLst>
                                      </p:cBhvr>
                                    </p:animMotion>
                                    <p:animEffect transition="in" filter="fade">
                                      <p:cBhvr>
                                        <p:cTn id="53" dur="1000"/>
                                        <p:tgtEl>
                                          <p:spTgt spid="3">
                                            <p:txEl>
                                              <p:pRg st="8" end="8"/>
                                            </p:txEl>
                                          </p:spTgt>
                                        </p:tgtEl>
                                      </p:cBhvr>
                                    </p:animEffect>
                                  </p:childTnLst>
                                </p:cTn>
                              </p:par>
                              <p:par>
                                <p:cTn id="54" presetID="5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Scale>
                                      <p:cBhvr>
                                        <p:cTn id="56"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9" end="9"/>
                                            </p:txEl>
                                          </p:spTgt>
                                        </p:tgtEl>
                                        <p:attrNameLst>
                                          <p:attrName>ppt_x</p:attrName>
                                          <p:attrName>ppt_y</p:attrName>
                                        </p:attrNameLst>
                                      </p:cBhvr>
                                    </p:animMotion>
                                    <p:animEffect transition="in" filter="fade">
                                      <p:cBhvr>
                                        <p:cTn id="58" dur="1000"/>
                                        <p:tgtEl>
                                          <p:spTgt spid="3">
                                            <p:txEl>
                                              <p:pRg st="9" end="9"/>
                                            </p:txEl>
                                          </p:spTgt>
                                        </p:tgtEl>
                                      </p:cBhvr>
                                    </p:animEffect>
                                  </p:childTnLst>
                                </p:cTn>
                              </p:par>
                              <p:par>
                                <p:cTn id="59" presetID="5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Scale>
                                      <p:cBhvr>
                                        <p:cTn id="61" dur="1000" decel="50000" fill="hold">
                                          <p:stCondLst>
                                            <p:cond delay="0"/>
                                          </p:stCondLst>
                                        </p:cTn>
                                        <p:tgtEl>
                                          <p:spTgt spid="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2" dur="1000" decel="50000" fill="hold">
                                          <p:stCondLst>
                                            <p:cond delay="0"/>
                                          </p:stCondLst>
                                        </p:cTn>
                                        <p:tgtEl>
                                          <p:spTgt spid="3">
                                            <p:txEl>
                                              <p:pRg st="10" end="10"/>
                                            </p:txEl>
                                          </p:spTgt>
                                        </p:tgtEl>
                                        <p:attrNameLst>
                                          <p:attrName>ppt_x</p:attrName>
                                          <p:attrName>ppt_y</p:attrName>
                                        </p:attrNameLst>
                                      </p:cBhvr>
                                    </p:animMotion>
                                    <p:animEffect transition="in" filter="fade">
                                      <p:cBhvr>
                                        <p:cTn id="63" dur="1000"/>
                                        <p:tgtEl>
                                          <p:spTgt spid="3">
                                            <p:txEl>
                                              <p:pRg st="10" end="10"/>
                                            </p:txEl>
                                          </p:spTgt>
                                        </p:tgtEl>
                                      </p:cBhvr>
                                    </p:animEffect>
                                  </p:childTnLst>
                                </p:cTn>
                              </p:par>
                              <p:par>
                                <p:cTn id="64" presetID="5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Scale>
                                      <p:cBhvr>
                                        <p:cTn id="66" dur="1000" decel="50000" fill="hold">
                                          <p:stCondLst>
                                            <p:cond delay="0"/>
                                          </p:stCondLst>
                                        </p:cTn>
                                        <p:tgtEl>
                                          <p:spTgt spid="3">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3">
                                            <p:txEl>
                                              <p:pRg st="11" end="11"/>
                                            </p:txEl>
                                          </p:spTgt>
                                        </p:tgtEl>
                                        <p:attrNameLst>
                                          <p:attrName>ppt_x</p:attrName>
                                          <p:attrName>ppt_y</p:attrName>
                                        </p:attrNameLst>
                                      </p:cBhvr>
                                    </p:animMotion>
                                    <p:animEffect transition="in" filter="fade">
                                      <p:cBhvr>
                                        <p:cTn id="68" dur="10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2" presetClass="entr" presetSubtype="0"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Scale>
                                      <p:cBhvr>
                                        <p:cTn id="73" dur="1000" decel="50000" fill="hold">
                                          <p:stCondLst>
                                            <p:cond delay="0"/>
                                          </p:stCondLst>
                                        </p:cTn>
                                        <p:tgtEl>
                                          <p:spTgt spid="3">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4" dur="1000" decel="50000" fill="hold">
                                          <p:stCondLst>
                                            <p:cond delay="0"/>
                                          </p:stCondLst>
                                        </p:cTn>
                                        <p:tgtEl>
                                          <p:spTgt spid="3">
                                            <p:txEl>
                                              <p:pRg st="12" end="12"/>
                                            </p:txEl>
                                          </p:spTgt>
                                        </p:tgtEl>
                                        <p:attrNameLst>
                                          <p:attrName>ppt_x</p:attrName>
                                          <p:attrName>ppt_y</p:attrName>
                                        </p:attrNameLst>
                                      </p:cBhvr>
                                    </p:animMotion>
                                    <p:animEffect transition="in" filter="fade">
                                      <p:cBhvr>
                                        <p:cTn id="75" dur="1000"/>
                                        <p:tgtEl>
                                          <p:spTgt spid="3">
                                            <p:txEl>
                                              <p:pRg st="12" end="12"/>
                                            </p:txEl>
                                          </p:spTgt>
                                        </p:tgtEl>
                                      </p:cBhvr>
                                    </p:animEffect>
                                  </p:childTnLst>
                                </p:cTn>
                              </p:par>
                              <p:par>
                                <p:cTn id="76" presetID="52" presetClass="entr" presetSubtype="0" fill="hold"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Scale>
                                      <p:cBhvr>
                                        <p:cTn id="78" dur="1000" decel="50000" fill="hold">
                                          <p:stCondLst>
                                            <p:cond delay="0"/>
                                          </p:stCondLst>
                                        </p:cTn>
                                        <p:tgtEl>
                                          <p:spTgt spid="3">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9" dur="1000" decel="50000" fill="hold">
                                          <p:stCondLst>
                                            <p:cond delay="0"/>
                                          </p:stCondLst>
                                        </p:cTn>
                                        <p:tgtEl>
                                          <p:spTgt spid="3">
                                            <p:txEl>
                                              <p:pRg st="13" end="13"/>
                                            </p:txEl>
                                          </p:spTgt>
                                        </p:tgtEl>
                                        <p:attrNameLst>
                                          <p:attrName>ppt_x</p:attrName>
                                          <p:attrName>ppt_y</p:attrName>
                                        </p:attrNameLst>
                                      </p:cBhvr>
                                    </p:animMotion>
                                    <p:animEffect transition="in" filter="fade">
                                      <p:cBhvr>
                                        <p:cTn id="80" dur="1000"/>
                                        <p:tgtEl>
                                          <p:spTgt spid="3">
                                            <p:txEl>
                                              <p:pRg st="13" end="13"/>
                                            </p:txEl>
                                          </p:spTgt>
                                        </p:tgtEl>
                                      </p:cBhvr>
                                    </p:animEffect>
                                  </p:childTnLst>
                                </p:cTn>
                              </p:par>
                              <p:par>
                                <p:cTn id="81" presetID="52" presetClass="entr" presetSubtype="0"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Scale>
                                      <p:cBhvr>
                                        <p:cTn id="83" dur="1000" decel="50000" fill="hold">
                                          <p:stCondLst>
                                            <p:cond delay="0"/>
                                          </p:stCondLst>
                                        </p:cTn>
                                        <p:tgtEl>
                                          <p:spTgt spid="3">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4" dur="1000" decel="50000" fill="hold">
                                          <p:stCondLst>
                                            <p:cond delay="0"/>
                                          </p:stCondLst>
                                        </p:cTn>
                                        <p:tgtEl>
                                          <p:spTgt spid="3">
                                            <p:txEl>
                                              <p:pRg st="14" end="14"/>
                                            </p:txEl>
                                          </p:spTgt>
                                        </p:tgtEl>
                                        <p:attrNameLst>
                                          <p:attrName>ppt_x</p:attrName>
                                          <p:attrName>ppt_y</p:attrName>
                                        </p:attrNameLst>
                                      </p:cBhvr>
                                    </p:animMotion>
                                    <p:animEffect transition="in" filter="fade">
                                      <p:cBhvr>
                                        <p:cTn id="85" dur="1000"/>
                                        <p:tgtEl>
                                          <p:spTgt spid="3">
                                            <p:txEl>
                                              <p:pRg st="14" end="14"/>
                                            </p:txEl>
                                          </p:spTgt>
                                        </p:tgtEl>
                                      </p:cBhvr>
                                    </p:animEffect>
                                  </p:childTnLst>
                                </p:cTn>
                              </p:par>
                              <p:par>
                                <p:cTn id="86" presetID="52" presetClass="entr" presetSubtype="0" fill="hold" nodeType="withEffect">
                                  <p:stCondLst>
                                    <p:cond delay="0"/>
                                  </p:stCondLst>
                                  <p:childTnLst>
                                    <p:set>
                                      <p:cBhvr>
                                        <p:cTn id="87" dur="1" fill="hold">
                                          <p:stCondLst>
                                            <p:cond delay="0"/>
                                          </p:stCondLst>
                                        </p:cTn>
                                        <p:tgtEl>
                                          <p:spTgt spid="3">
                                            <p:txEl>
                                              <p:pRg st="15" end="15"/>
                                            </p:txEl>
                                          </p:spTgt>
                                        </p:tgtEl>
                                        <p:attrNameLst>
                                          <p:attrName>style.visibility</p:attrName>
                                        </p:attrNameLst>
                                      </p:cBhvr>
                                      <p:to>
                                        <p:strVal val="visible"/>
                                      </p:to>
                                    </p:set>
                                    <p:animScale>
                                      <p:cBhvr>
                                        <p:cTn id="88" dur="1000" decel="50000" fill="hold">
                                          <p:stCondLst>
                                            <p:cond delay="0"/>
                                          </p:stCondLst>
                                        </p:cTn>
                                        <p:tgtEl>
                                          <p:spTgt spid="3">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9" dur="1000" decel="50000" fill="hold">
                                          <p:stCondLst>
                                            <p:cond delay="0"/>
                                          </p:stCondLst>
                                        </p:cTn>
                                        <p:tgtEl>
                                          <p:spTgt spid="3">
                                            <p:txEl>
                                              <p:pRg st="15" end="15"/>
                                            </p:txEl>
                                          </p:spTgt>
                                        </p:tgtEl>
                                        <p:attrNameLst>
                                          <p:attrName>ppt_x</p:attrName>
                                          <p:attrName>ppt_y</p:attrName>
                                        </p:attrNameLst>
                                      </p:cBhvr>
                                    </p:animMotion>
                                    <p:animEffect transition="in" filter="fade">
                                      <p:cBhvr>
                                        <p:cTn id="90" dur="1000"/>
                                        <p:tgtEl>
                                          <p:spTgt spid="3">
                                            <p:txEl>
                                              <p:pRg st="15" end="15"/>
                                            </p:txEl>
                                          </p:spTgt>
                                        </p:tgtEl>
                                      </p:cBhvr>
                                    </p:animEffect>
                                  </p:childTnLst>
                                </p:cTn>
                              </p:par>
                              <p:par>
                                <p:cTn id="91" presetID="52" presetClass="entr" presetSubtype="0" fill="hold" nodeType="withEffect">
                                  <p:stCondLst>
                                    <p:cond delay="0"/>
                                  </p:stCondLst>
                                  <p:childTnLst>
                                    <p:set>
                                      <p:cBhvr>
                                        <p:cTn id="92" dur="1" fill="hold">
                                          <p:stCondLst>
                                            <p:cond delay="0"/>
                                          </p:stCondLst>
                                        </p:cTn>
                                        <p:tgtEl>
                                          <p:spTgt spid="3">
                                            <p:txEl>
                                              <p:pRg st="16" end="16"/>
                                            </p:txEl>
                                          </p:spTgt>
                                        </p:tgtEl>
                                        <p:attrNameLst>
                                          <p:attrName>style.visibility</p:attrName>
                                        </p:attrNameLst>
                                      </p:cBhvr>
                                      <p:to>
                                        <p:strVal val="visible"/>
                                      </p:to>
                                    </p:set>
                                    <p:animScale>
                                      <p:cBhvr>
                                        <p:cTn id="93" dur="1000" decel="50000" fill="hold">
                                          <p:stCondLst>
                                            <p:cond delay="0"/>
                                          </p:stCondLst>
                                        </p:cTn>
                                        <p:tgtEl>
                                          <p:spTgt spid="3">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4" dur="1000" decel="50000" fill="hold">
                                          <p:stCondLst>
                                            <p:cond delay="0"/>
                                          </p:stCondLst>
                                        </p:cTn>
                                        <p:tgtEl>
                                          <p:spTgt spid="3">
                                            <p:txEl>
                                              <p:pRg st="16" end="16"/>
                                            </p:txEl>
                                          </p:spTgt>
                                        </p:tgtEl>
                                        <p:attrNameLst>
                                          <p:attrName>ppt_x</p:attrName>
                                          <p:attrName>ppt_y</p:attrName>
                                        </p:attrNameLst>
                                      </p:cBhvr>
                                    </p:animMotion>
                                    <p:animEffect transition="in" filter="fade">
                                      <p:cBhvr>
                                        <p:cTn id="95" dur="1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Autofit/>
          </a:bodyPr>
          <a:lstStyle/>
          <a:p>
            <a:r>
              <a:rPr lang="ru-RU" sz="32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Поурочное планирование раздела</a:t>
            </a:r>
            <a:br>
              <a:rPr lang="ru-RU" sz="32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br>
            <a:r>
              <a:rPr lang="ru-RU" sz="32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«Гимнастика с элементами акробатики»</a:t>
            </a:r>
            <a:endParaRPr lang="ru-RU" sz="3200"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a:xfrm>
            <a:off x="1000100" y="1643050"/>
            <a:ext cx="7000924" cy="4483113"/>
          </a:xfrm>
          <a:ln>
            <a:solidFill>
              <a:schemeClr val="accent6">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fontScale="92500"/>
          </a:bodyPr>
          <a:lstStyle/>
          <a:p>
            <a:pPr>
              <a:buNone/>
            </a:pPr>
            <a:r>
              <a:rPr lang="ru-RU" sz="1600" dirty="0" smtClean="0">
                <a:solidFill>
                  <a:srgbClr val="542804"/>
                </a:solidFill>
              </a:rPr>
              <a:t>На изучение раздела отведено – 18 часов.</a:t>
            </a:r>
          </a:p>
          <a:p>
            <a:pPr>
              <a:buNone/>
            </a:pPr>
            <a:r>
              <a:rPr lang="ru-RU" sz="1600" dirty="0" smtClean="0">
                <a:solidFill>
                  <a:srgbClr val="542804"/>
                </a:solidFill>
              </a:rPr>
              <a:t>1.     Повторение и закрепление кувырок вперёд – 4 часа.</a:t>
            </a:r>
          </a:p>
          <a:p>
            <a:pPr>
              <a:buNone/>
            </a:pPr>
            <a:r>
              <a:rPr lang="ru-RU" sz="1600" dirty="0" smtClean="0">
                <a:solidFill>
                  <a:srgbClr val="542804"/>
                </a:solidFill>
              </a:rPr>
              <a:t>2.    Повторение и закрепление кувырок назад – 5 часов.</a:t>
            </a:r>
          </a:p>
          <a:p>
            <a:pPr>
              <a:buNone/>
            </a:pPr>
            <a:r>
              <a:rPr lang="ru-RU" sz="1600" dirty="0" smtClean="0">
                <a:solidFill>
                  <a:srgbClr val="542804"/>
                </a:solidFill>
              </a:rPr>
              <a:t>Разучивание:</a:t>
            </a:r>
          </a:p>
          <a:p>
            <a:pPr>
              <a:buNone/>
            </a:pPr>
            <a:r>
              <a:rPr lang="ru-RU" sz="1600" dirty="0" smtClean="0">
                <a:solidFill>
                  <a:srgbClr val="542804"/>
                </a:solidFill>
              </a:rPr>
              <a:t>1.    Прыжок ноги врозь через козла в ширину – 6 часов.</a:t>
            </a:r>
          </a:p>
          <a:p>
            <a:pPr>
              <a:buNone/>
            </a:pPr>
            <a:r>
              <a:rPr lang="ru-RU" sz="1600" dirty="0" smtClean="0">
                <a:solidFill>
                  <a:srgbClr val="542804"/>
                </a:solidFill>
              </a:rPr>
              <a:t>2.    Мост из положения стоя с помощью – 5 часов</a:t>
            </a:r>
          </a:p>
          <a:p>
            <a:pPr>
              <a:buNone/>
            </a:pPr>
            <a:r>
              <a:rPr lang="ru-RU" sz="1600" dirty="0" smtClean="0">
                <a:solidFill>
                  <a:srgbClr val="542804"/>
                </a:solidFill>
              </a:rPr>
              <a:t>3.    Кувырок ноги </a:t>
            </a:r>
            <a:r>
              <a:rPr lang="ru-RU" sz="1600" dirty="0" err="1" smtClean="0">
                <a:solidFill>
                  <a:srgbClr val="542804"/>
                </a:solidFill>
              </a:rPr>
              <a:t>скрестно</a:t>
            </a:r>
            <a:r>
              <a:rPr lang="ru-RU" sz="1600" dirty="0" smtClean="0">
                <a:solidFill>
                  <a:srgbClr val="542804"/>
                </a:solidFill>
              </a:rPr>
              <a:t>, поворот на 180</a:t>
            </a:r>
            <a:r>
              <a:rPr lang="ru-RU" sz="1600" dirty="0" smtClean="0">
                <a:solidFill>
                  <a:srgbClr val="542804"/>
                </a:solidFill>
                <a:sym typeface="Symbol"/>
              </a:rPr>
              <a:t> - 3 часа.</a:t>
            </a:r>
          </a:p>
          <a:p>
            <a:pPr>
              <a:buAutoNum type="arabicPeriod" startAt="4"/>
            </a:pPr>
            <a:r>
              <a:rPr lang="ru-RU" sz="1600" dirty="0" smtClean="0">
                <a:solidFill>
                  <a:srgbClr val="542804"/>
                </a:solidFill>
                <a:sym typeface="Symbol"/>
              </a:rPr>
              <a:t>Махом одной и толчком другой подъём </a:t>
            </a:r>
          </a:p>
          <a:p>
            <a:pPr>
              <a:buNone/>
            </a:pPr>
            <a:r>
              <a:rPr lang="ru-RU" sz="1600" dirty="0" smtClean="0">
                <a:solidFill>
                  <a:srgbClr val="542804"/>
                </a:solidFill>
                <a:sym typeface="Symbol"/>
              </a:rPr>
              <a:t>       переворотом в упор (м) – 6 часов.</a:t>
            </a:r>
          </a:p>
          <a:p>
            <a:pPr>
              <a:buAutoNum type="arabicPeriod" startAt="5"/>
            </a:pPr>
            <a:r>
              <a:rPr lang="ru-RU" sz="1600" dirty="0" smtClean="0">
                <a:solidFill>
                  <a:srgbClr val="542804"/>
                </a:solidFill>
                <a:sym typeface="Symbol"/>
              </a:rPr>
              <a:t>Упражнения в равновесии на бревне (</a:t>
            </a:r>
            <a:r>
              <a:rPr lang="ru-RU" sz="1600" dirty="0" err="1" smtClean="0">
                <a:solidFill>
                  <a:srgbClr val="542804"/>
                </a:solidFill>
                <a:sym typeface="Symbol"/>
              </a:rPr>
              <a:t>д</a:t>
            </a:r>
            <a:r>
              <a:rPr lang="ru-RU" sz="1600" dirty="0" smtClean="0">
                <a:solidFill>
                  <a:srgbClr val="542804"/>
                </a:solidFill>
                <a:sym typeface="Symbol"/>
              </a:rPr>
              <a:t>) – 6 часов.</a:t>
            </a:r>
          </a:p>
          <a:p>
            <a:pPr>
              <a:buAutoNum type="arabicPeriod" startAt="6"/>
            </a:pPr>
            <a:r>
              <a:rPr lang="ru-RU" sz="1600" dirty="0" smtClean="0">
                <a:solidFill>
                  <a:srgbClr val="542804"/>
                </a:solidFill>
                <a:sym typeface="Symbol"/>
              </a:rPr>
              <a:t>Лазанье по канату – 8 часов.</a:t>
            </a:r>
          </a:p>
          <a:p>
            <a:pPr>
              <a:buAutoNum type="arabicPeriod" startAt="7"/>
            </a:pPr>
            <a:r>
              <a:rPr lang="ru-RU" sz="1600" dirty="0" smtClean="0">
                <a:solidFill>
                  <a:srgbClr val="542804"/>
                </a:solidFill>
                <a:sym typeface="Symbol"/>
              </a:rPr>
              <a:t>Учебные комбинации – 4 часа.</a:t>
            </a:r>
          </a:p>
          <a:p>
            <a:pPr>
              <a:buNone/>
            </a:pPr>
            <a:r>
              <a:rPr lang="ru-RU" sz="1600" dirty="0" smtClean="0">
                <a:solidFill>
                  <a:srgbClr val="542804"/>
                </a:solidFill>
                <a:sym typeface="Symbol"/>
              </a:rPr>
              <a:t>8.    Упражнения на параллельных брусьях (м),</a:t>
            </a:r>
          </a:p>
          <a:p>
            <a:pPr>
              <a:buNone/>
            </a:pPr>
            <a:r>
              <a:rPr lang="ru-RU" sz="1600" dirty="0" smtClean="0">
                <a:solidFill>
                  <a:srgbClr val="542804"/>
                </a:solidFill>
                <a:sym typeface="Symbol"/>
              </a:rPr>
              <a:t>       упражнения на разновысоких брусьях (</a:t>
            </a:r>
            <a:r>
              <a:rPr lang="ru-RU" sz="1600" dirty="0" err="1" smtClean="0">
                <a:solidFill>
                  <a:srgbClr val="542804"/>
                </a:solidFill>
                <a:sym typeface="Symbol"/>
              </a:rPr>
              <a:t>д</a:t>
            </a:r>
            <a:r>
              <a:rPr lang="ru-RU" sz="1600" dirty="0" smtClean="0">
                <a:solidFill>
                  <a:srgbClr val="542804"/>
                </a:solidFill>
                <a:sym typeface="Symbol"/>
              </a:rPr>
              <a:t>) – «урок-презентация» – 1 час.</a:t>
            </a:r>
          </a:p>
          <a:p>
            <a:pPr>
              <a:buNone/>
            </a:pPr>
            <a:r>
              <a:rPr lang="ru-RU" sz="1600" dirty="0" smtClean="0">
                <a:solidFill>
                  <a:srgbClr val="542804"/>
                </a:solidFill>
                <a:sym typeface="Symbol"/>
              </a:rPr>
              <a:t>9.   Учебные нормативы – 3 часа. </a:t>
            </a:r>
            <a:endParaRPr lang="ru-RU" sz="1600" dirty="0" smtClean="0">
              <a:solidFill>
                <a:srgbClr val="542804"/>
              </a:solidFill>
            </a:endParaRPr>
          </a:p>
          <a:p>
            <a:pPr>
              <a:buNone/>
            </a:pPr>
            <a:r>
              <a:rPr lang="ru-RU" sz="1600" dirty="0" smtClean="0">
                <a:solidFill>
                  <a:srgbClr val="542804"/>
                </a:solidFill>
              </a:rPr>
              <a:t>Основы знаний о физической культуре – в процессе урока.</a:t>
            </a:r>
            <a:endParaRPr lang="ru-RU" sz="1600" dirty="0">
              <a:solidFill>
                <a:srgbClr val="542804"/>
              </a:solidFill>
            </a:endParaRPr>
          </a:p>
        </p:txBody>
      </p:sp>
      <p:pic>
        <p:nvPicPr>
          <p:cNvPr id="1026" name="Picture 2" descr="C:\Documents and Settings\Адм\Мои документы\пиш перо.gif"/>
          <p:cNvPicPr>
            <a:picLocks noChangeAspect="1" noChangeArrowheads="1" noCrop="1"/>
          </p:cNvPicPr>
          <p:nvPr/>
        </p:nvPicPr>
        <p:blipFill>
          <a:blip r:embed="rId2"/>
          <a:srcRect/>
          <a:stretch>
            <a:fillRect/>
          </a:stretch>
        </p:blipFill>
        <p:spPr bwMode="auto">
          <a:xfrm>
            <a:off x="6357950" y="928670"/>
            <a:ext cx="1779124" cy="1428760"/>
          </a:xfrm>
          <a:prstGeom prst="rect">
            <a:avLst/>
          </a:prstGeom>
          <a:noFill/>
        </p:spPr>
      </p:pic>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Адм\Мои документы\дети.jpg"/>
          <p:cNvPicPr>
            <a:picLocks noChangeAspect="1" noChangeArrowheads="1"/>
          </p:cNvPicPr>
          <p:nvPr/>
        </p:nvPicPr>
        <p:blipFill>
          <a:blip r:embed="rId2">
            <a:clrChange>
              <a:clrFrom>
                <a:srgbClr val="FFFFFF"/>
              </a:clrFrom>
              <a:clrTo>
                <a:srgbClr val="FFFFFF">
                  <a:alpha val="0"/>
                </a:srgbClr>
              </a:clrTo>
            </a:clrChange>
          </a:blip>
          <a:srcRect l="5687" r="7232" b="62502"/>
          <a:stretch>
            <a:fillRect/>
          </a:stretch>
        </p:blipFill>
        <p:spPr bwMode="auto">
          <a:xfrm>
            <a:off x="142843" y="571480"/>
            <a:ext cx="3394734" cy="1928826"/>
          </a:xfrm>
          <a:prstGeom prst="rect">
            <a:avLst/>
          </a:prstGeom>
          <a:noFill/>
        </p:spPr>
      </p:pic>
      <p:sp>
        <p:nvSpPr>
          <p:cNvPr id="2" name="Заголовок 1"/>
          <p:cNvSpPr>
            <a:spLocks noGrp="1"/>
          </p:cNvSpPr>
          <p:nvPr>
            <p:ph type="title"/>
          </p:nvPr>
        </p:nvSpPr>
        <p:spPr>
          <a:xfrm>
            <a:off x="428596" y="428604"/>
            <a:ext cx="8229600" cy="500066"/>
          </a:xfrm>
        </p:spPr>
        <p:txBody>
          <a:bodyPr>
            <a:normAutofit fontScale="90000"/>
          </a:bodyPr>
          <a:lstStyle/>
          <a:p>
            <a:r>
              <a:rPr lang="ru-RU"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reflection blurRad="6350" stA="55000" endA="300" endPos="45500" dir="5400000" sy="-100000" algn="bl" rotWithShape="0"/>
                </a:effectLst>
              </a:rPr>
              <a:t>Конспект  урока</a:t>
            </a:r>
            <a:endParaRPr lang="ru-RU"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reflection blurRad="6350" stA="55000" endA="300" endPos="45500" dir="5400000" sy="-100000" algn="bl" rotWithShape="0"/>
              </a:effectLst>
            </a:endParaRPr>
          </a:p>
        </p:txBody>
      </p:sp>
      <p:sp>
        <p:nvSpPr>
          <p:cNvPr id="3" name="Содержимое 2"/>
          <p:cNvSpPr>
            <a:spLocks noGrp="1"/>
          </p:cNvSpPr>
          <p:nvPr>
            <p:ph idx="1"/>
          </p:nvPr>
        </p:nvSpPr>
        <p:spPr>
          <a:xfrm>
            <a:off x="785786" y="1571612"/>
            <a:ext cx="7500990" cy="4840303"/>
          </a:xfrm>
        </p:spPr>
        <p:txBody>
          <a:bodyPr>
            <a:normAutofit/>
          </a:bodyPr>
          <a:lstStyle/>
          <a:p>
            <a:pPr>
              <a:buNone/>
            </a:pPr>
            <a:r>
              <a:rPr lang="ru-RU" sz="3000" b="1" dirty="0" smtClean="0"/>
              <a:t>Тема:</a:t>
            </a:r>
            <a:r>
              <a:rPr lang="ru-RU" sz="3000" dirty="0" smtClean="0"/>
              <a:t> </a:t>
            </a:r>
            <a:r>
              <a:rPr lang="ru-RU" sz="2600" dirty="0" smtClean="0"/>
              <a:t>Прыжок ноги врозь через козла в</a:t>
            </a:r>
          </a:p>
          <a:p>
            <a:pPr>
              <a:buNone/>
            </a:pPr>
            <a:r>
              <a:rPr lang="ru-RU" sz="2600" dirty="0" smtClean="0"/>
              <a:t>ширину.</a:t>
            </a:r>
          </a:p>
          <a:p>
            <a:pPr>
              <a:buNone/>
            </a:pPr>
            <a:r>
              <a:rPr lang="ru-RU" sz="2800" b="1" dirty="0" smtClean="0"/>
              <a:t>Цель урока: </a:t>
            </a:r>
            <a:r>
              <a:rPr lang="ru-RU" sz="2600" dirty="0" smtClean="0"/>
              <a:t>Развивать знания и практические </a:t>
            </a:r>
          </a:p>
          <a:p>
            <a:pPr>
              <a:buNone/>
            </a:pPr>
            <a:r>
              <a:rPr lang="ru-RU" sz="2600" dirty="0" smtClean="0"/>
              <a:t> умения.</a:t>
            </a:r>
          </a:p>
          <a:p>
            <a:pPr>
              <a:buNone/>
            </a:pPr>
            <a:r>
              <a:rPr lang="ru-RU" sz="2800" b="1" dirty="0" smtClean="0"/>
              <a:t>Задачи урока: </a:t>
            </a:r>
            <a:endParaRPr lang="ru-RU" sz="2800" dirty="0" smtClean="0"/>
          </a:p>
          <a:p>
            <a:pPr lvl="0"/>
            <a:r>
              <a:rPr lang="ru-RU" sz="2400" dirty="0" smtClean="0"/>
              <a:t>Разучить прыжок через козла ноги врозь.</a:t>
            </a:r>
          </a:p>
          <a:p>
            <a:pPr lvl="0"/>
            <a:r>
              <a:rPr lang="ru-RU" sz="2400" dirty="0" smtClean="0"/>
              <a:t>Закрепить 2 кувырка вперёд, кувырок назад.</a:t>
            </a:r>
          </a:p>
          <a:p>
            <a:pPr lvl="0"/>
            <a:r>
              <a:rPr lang="ru-RU" sz="2400" dirty="0" smtClean="0"/>
              <a:t>Развить силу гибкости и прыгучести.</a:t>
            </a:r>
          </a:p>
          <a:p>
            <a:pPr>
              <a:buNone/>
            </a:pPr>
            <a:endParaRPr lang="ru-RU" dirty="0"/>
          </a:p>
        </p:txBody>
      </p:sp>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Адм\Мои документы\дети.jpg"/>
          <p:cNvPicPr>
            <a:picLocks noChangeAspect="1" noChangeArrowheads="1"/>
          </p:cNvPicPr>
          <p:nvPr/>
        </p:nvPicPr>
        <p:blipFill>
          <a:blip r:embed="rId2">
            <a:clrChange>
              <a:clrFrom>
                <a:srgbClr val="FFFFFF"/>
              </a:clrFrom>
              <a:clrTo>
                <a:srgbClr val="FFFFFF">
                  <a:alpha val="0"/>
                </a:srgbClr>
              </a:clrTo>
            </a:clrChange>
          </a:blip>
          <a:srcRect t="81857" r="42139" b="1067"/>
          <a:stretch>
            <a:fillRect/>
          </a:stretch>
        </p:blipFill>
        <p:spPr bwMode="auto">
          <a:xfrm>
            <a:off x="1857356" y="4786322"/>
            <a:ext cx="2357454" cy="1143008"/>
          </a:xfrm>
          <a:prstGeom prst="rect">
            <a:avLst/>
          </a:prstGeom>
          <a:noFill/>
        </p:spPr>
      </p:pic>
      <p:sp>
        <p:nvSpPr>
          <p:cNvPr id="1025" name="Rectangle 1"/>
          <p:cNvSpPr>
            <a:spLocks noChangeArrowheads="1"/>
          </p:cNvSpPr>
          <p:nvPr/>
        </p:nvSpPr>
        <p:spPr bwMode="auto">
          <a:xfrm>
            <a:off x="928662" y="642918"/>
            <a:ext cx="7215238" cy="25699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ru-RU" sz="13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3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3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3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3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3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3" name="Прямоугольник 2"/>
          <p:cNvSpPr/>
          <p:nvPr/>
        </p:nvSpPr>
        <p:spPr>
          <a:xfrm>
            <a:off x="857224" y="928670"/>
            <a:ext cx="7286676" cy="5139869"/>
          </a:xfrm>
          <a:prstGeom prst="rect">
            <a:avLst/>
          </a:prstGeom>
        </p:spPr>
        <p:txBody>
          <a:bodyPr wrap="square">
            <a:spAutoFit/>
          </a:bodyPr>
          <a:lstStyle/>
          <a:p>
            <a:r>
              <a:rPr lang="ru-RU" sz="2800" b="1" dirty="0" smtClean="0"/>
              <a:t>Тип урока: </a:t>
            </a:r>
            <a:r>
              <a:rPr lang="ru-RU" sz="2400" dirty="0" smtClean="0"/>
              <a:t>обучающий</a:t>
            </a:r>
          </a:p>
          <a:p>
            <a:endParaRPr lang="ru-RU" sz="800" dirty="0" smtClean="0"/>
          </a:p>
          <a:p>
            <a:r>
              <a:rPr lang="ru-RU" sz="2800" b="1" dirty="0" smtClean="0"/>
              <a:t>Метод проведения:</a:t>
            </a:r>
            <a:r>
              <a:rPr lang="ru-RU" sz="2400" b="1" dirty="0" smtClean="0"/>
              <a:t> </a:t>
            </a:r>
            <a:r>
              <a:rPr lang="ru-RU" sz="2400" dirty="0" smtClean="0"/>
              <a:t>фронтальный, поточный, индивидуальный, посменный, игровой</a:t>
            </a:r>
          </a:p>
          <a:p>
            <a:endParaRPr lang="ru-RU" sz="800" dirty="0" smtClean="0"/>
          </a:p>
          <a:p>
            <a:r>
              <a:rPr lang="ru-RU" sz="2800" b="1" dirty="0" smtClean="0"/>
              <a:t>Место проведения: </a:t>
            </a:r>
            <a:r>
              <a:rPr lang="ru-RU" sz="2400" dirty="0" smtClean="0"/>
              <a:t>спортивный зал</a:t>
            </a:r>
          </a:p>
          <a:p>
            <a:endParaRPr lang="ru-RU" sz="800" dirty="0" smtClean="0"/>
          </a:p>
          <a:p>
            <a:r>
              <a:rPr lang="ru-RU" sz="2800" b="1" dirty="0" smtClean="0"/>
              <a:t>Инвентарь: </a:t>
            </a:r>
            <a:r>
              <a:rPr lang="ru-RU" sz="2400" dirty="0" smtClean="0"/>
              <a:t>гимнастические маты, гимнастический козёл, гимнастический мостик</a:t>
            </a:r>
          </a:p>
          <a:p>
            <a:endParaRPr lang="ru-RU" sz="800" dirty="0" smtClean="0"/>
          </a:p>
          <a:p>
            <a:r>
              <a:rPr lang="ru-RU" sz="2800" b="1" dirty="0" smtClean="0"/>
              <a:t>Продолжительность урока: </a:t>
            </a:r>
            <a:r>
              <a:rPr lang="ru-RU" sz="2400" dirty="0" smtClean="0"/>
              <a:t>45 мин.</a:t>
            </a:r>
          </a:p>
          <a:p>
            <a:endParaRPr lang="ru-RU" dirty="0" smtClean="0"/>
          </a:p>
          <a:p>
            <a:endParaRPr lang="ru-RU" dirty="0" smtClean="0"/>
          </a:p>
          <a:p>
            <a:endParaRPr lang="ru-RU" dirty="0" smtClean="0"/>
          </a:p>
          <a:p>
            <a:endParaRPr lang="ru-RU" dirty="0" smtClean="0"/>
          </a:p>
          <a:p>
            <a:endParaRPr lang="ru-RU" dirty="0" smtClean="0"/>
          </a:p>
          <a:p>
            <a:endParaRPr lang="ru-RU" dirty="0" smtClean="0"/>
          </a:p>
        </p:txBody>
      </p:sp>
      <p:pic>
        <p:nvPicPr>
          <p:cNvPr id="1027" name="Picture 3" descr="C:\Documents and Settings\Адм\Мои документы\дети.jpg"/>
          <p:cNvPicPr>
            <a:picLocks noChangeAspect="1" noChangeArrowheads="1"/>
          </p:cNvPicPr>
          <p:nvPr/>
        </p:nvPicPr>
        <p:blipFill>
          <a:blip r:embed="rId2">
            <a:clrChange>
              <a:clrFrom>
                <a:srgbClr val="FFFFFF"/>
              </a:clrFrom>
              <a:clrTo>
                <a:srgbClr val="FFFFFF">
                  <a:alpha val="0"/>
                </a:srgbClr>
              </a:clrTo>
            </a:clrChange>
          </a:blip>
          <a:srcRect l="-453" t="78780" r="41914"/>
          <a:stretch>
            <a:fillRect/>
          </a:stretch>
        </p:blipFill>
        <p:spPr bwMode="auto">
          <a:xfrm flipH="1">
            <a:off x="4429124" y="4643446"/>
            <a:ext cx="2160555" cy="1295390"/>
          </a:xfrm>
          <a:prstGeom prst="rect">
            <a:avLst/>
          </a:prstGeom>
          <a:noFill/>
        </p:spPr>
      </p:pic>
      <p:pic>
        <p:nvPicPr>
          <p:cNvPr id="1028" name="Picture 4" descr="C:\Documents and Settings\Адм\Мои документы\дети.jpg"/>
          <p:cNvPicPr>
            <a:picLocks noChangeAspect="1" noChangeArrowheads="1"/>
          </p:cNvPicPr>
          <p:nvPr/>
        </p:nvPicPr>
        <p:blipFill>
          <a:blip r:embed="rId2">
            <a:clrChange>
              <a:clrFrom>
                <a:srgbClr val="FCFFFF"/>
              </a:clrFrom>
              <a:clrTo>
                <a:srgbClr val="FCFFFF">
                  <a:alpha val="0"/>
                </a:srgbClr>
              </a:clrTo>
            </a:clrChange>
          </a:blip>
          <a:srcRect l="77450" t="51325" r="35" b="36878"/>
          <a:stretch>
            <a:fillRect/>
          </a:stretch>
        </p:blipFill>
        <p:spPr bwMode="auto">
          <a:xfrm>
            <a:off x="4000496" y="5214950"/>
            <a:ext cx="714380" cy="642942"/>
          </a:xfrm>
          <a:prstGeom prst="rect">
            <a:avLst/>
          </a:prstGeom>
          <a:noFill/>
        </p:spPr>
      </p:pic>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3200" b="1" dirty="0" smtClean="0">
                <a:ln w="10541" cmpd="sng">
                  <a:solidFill>
                    <a:sysClr val="windowText" lastClr="000000"/>
                  </a:solidFill>
                  <a:prstDash val="solid"/>
                </a:ln>
                <a:solidFill>
                  <a:schemeClr val="bg1"/>
                </a:solidFill>
              </a:rPr>
              <a:t>Основные этапы урока</a:t>
            </a:r>
            <a:endParaRPr lang="ru-RU" sz="3200" b="1" dirty="0">
              <a:ln w="10541" cmpd="sng">
                <a:solidFill>
                  <a:sysClr val="windowText" lastClr="000000"/>
                </a:solidFill>
                <a:prstDash val="solid"/>
              </a:ln>
              <a:solidFill>
                <a:schemeClr val="bg1"/>
              </a:solidFill>
            </a:endParaRPr>
          </a:p>
        </p:txBody>
      </p:sp>
      <p:sp>
        <p:nvSpPr>
          <p:cNvPr id="3" name="Содержимое 2"/>
          <p:cNvSpPr>
            <a:spLocks noGrp="1"/>
          </p:cNvSpPr>
          <p:nvPr>
            <p:ph idx="1"/>
          </p:nvPr>
        </p:nvSpPr>
        <p:spPr>
          <a:xfrm>
            <a:off x="714348" y="1071546"/>
            <a:ext cx="7943848" cy="5500726"/>
          </a:xfrm>
        </p:spPr>
        <p:txBody>
          <a:bodyPr>
            <a:normAutofit fontScale="77500" lnSpcReduction="20000"/>
          </a:bodyPr>
          <a:lstStyle/>
          <a:p>
            <a:pPr marL="571500" indent="-571500">
              <a:buFont typeface="+mj-lt"/>
              <a:buAutoNum type="romanUcPeriod"/>
            </a:pPr>
            <a:r>
              <a:rPr lang="ru-RU" sz="2400" b="1" dirty="0" smtClean="0"/>
              <a:t>Вводно-подготовительная часть – 10 минут.</a:t>
            </a:r>
          </a:p>
          <a:p>
            <a:pPr marL="571500" indent="-571500">
              <a:buFont typeface="+mj-lt"/>
              <a:buAutoNum type="arabicPeriod"/>
            </a:pPr>
            <a:r>
              <a:rPr lang="ru-RU" sz="1900" dirty="0" smtClean="0"/>
              <a:t>Построение, сообщение задач урока – 0,5 минут</a:t>
            </a:r>
          </a:p>
          <a:p>
            <a:pPr marL="571500" indent="-571500">
              <a:buFont typeface="+mj-lt"/>
              <a:buAutoNum type="arabicPeriod"/>
            </a:pPr>
            <a:r>
              <a:rPr lang="ru-RU" sz="1900" dirty="0" smtClean="0"/>
              <a:t>Строевые упражнения на месте – 0,5 минут</a:t>
            </a:r>
          </a:p>
          <a:p>
            <a:pPr marL="571500" indent="-571500">
              <a:buFont typeface="+mj-lt"/>
              <a:buAutoNum type="arabicPeriod"/>
            </a:pPr>
            <a:r>
              <a:rPr lang="ru-RU" sz="1900" dirty="0" smtClean="0"/>
              <a:t>Ходьба и её разновидности – 1,5 минут</a:t>
            </a:r>
          </a:p>
          <a:p>
            <a:pPr marL="571500" indent="-571500">
              <a:buFont typeface="+mj-lt"/>
              <a:buAutoNum type="arabicPeriod"/>
            </a:pPr>
            <a:r>
              <a:rPr lang="ru-RU" sz="1900" dirty="0" smtClean="0"/>
              <a:t>Бег и его разновидности – 3 минуты</a:t>
            </a:r>
          </a:p>
          <a:p>
            <a:pPr marL="571500" indent="-571500">
              <a:buFont typeface="+mj-lt"/>
              <a:buAutoNum type="arabicPeriod"/>
            </a:pPr>
            <a:r>
              <a:rPr lang="ru-RU" sz="1900" dirty="0" smtClean="0"/>
              <a:t>Комплекс ОРУ, без предмета – 4,5 минут</a:t>
            </a:r>
          </a:p>
          <a:p>
            <a:pPr marL="571500" indent="-571500">
              <a:buAutoNum type="romanUcPeriod" startAt="2"/>
            </a:pPr>
            <a:r>
              <a:rPr lang="ru-RU" sz="2400" b="1" dirty="0" smtClean="0"/>
              <a:t>Основная часть урока – 32 минуты.</a:t>
            </a:r>
          </a:p>
          <a:p>
            <a:pPr marL="571500" indent="-571500">
              <a:buFont typeface="+mj-lt"/>
              <a:buAutoNum type="arabicPeriod"/>
            </a:pPr>
            <a:r>
              <a:rPr lang="ru-RU" sz="1900" dirty="0" smtClean="0"/>
              <a:t>Прыжок через козла ноги врозь (козёл в ширину, высота 100-110 см). – 21 минут</a:t>
            </a:r>
          </a:p>
          <a:p>
            <a:pPr marL="571500" indent="-571500">
              <a:buNone/>
            </a:pPr>
            <a:r>
              <a:rPr lang="ru-RU" sz="1900" dirty="0" smtClean="0"/>
              <a:t>            а) объяснение – 1 минута</a:t>
            </a:r>
          </a:p>
          <a:p>
            <a:pPr marL="571500" indent="-571500">
              <a:buNone/>
            </a:pPr>
            <a:r>
              <a:rPr lang="ru-RU" sz="1900" dirty="0" smtClean="0"/>
              <a:t>            б) подводящие упражнения – 7 минут</a:t>
            </a:r>
          </a:p>
          <a:p>
            <a:pPr marL="571500" indent="-571500">
              <a:buNone/>
            </a:pPr>
            <a:r>
              <a:rPr lang="ru-RU" sz="1900" dirty="0" smtClean="0"/>
              <a:t>            в) работа на снаряде – 13 минут</a:t>
            </a:r>
          </a:p>
          <a:p>
            <a:pPr marL="571500" indent="-571500">
              <a:buAutoNum type="arabicPeriod" startAt="2"/>
            </a:pPr>
            <a:r>
              <a:rPr lang="ru-RU" sz="1900" dirty="0" smtClean="0"/>
              <a:t>Повторение и закрепление: 2 кувырка вперёд, кувырок назад – 11 минут.</a:t>
            </a:r>
          </a:p>
          <a:p>
            <a:pPr marL="571500" indent="-571500">
              <a:buNone/>
            </a:pPr>
            <a:r>
              <a:rPr lang="ru-RU" sz="1900" dirty="0" smtClean="0"/>
              <a:t>            а) подводящие упражнения – 2 минуты</a:t>
            </a:r>
          </a:p>
          <a:p>
            <a:pPr marL="571500" indent="-571500">
              <a:buNone/>
            </a:pPr>
            <a:r>
              <a:rPr lang="ru-RU" sz="1900" dirty="0" smtClean="0"/>
              <a:t>            б) кувырок вперёд – 4 минуты</a:t>
            </a:r>
          </a:p>
          <a:p>
            <a:pPr marL="571500" indent="-571500">
              <a:buNone/>
            </a:pPr>
            <a:r>
              <a:rPr lang="ru-RU" sz="1900" dirty="0" smtClean="0"/>
              <a:t>            в)  кувырок назад – 5 минут</a:t>
            </a:r>
          </a:p>
          <a:p>
            <a:pPr marL="571500" indent="-571500">
              <a:buAutoNum type="romanUcPeriod" startAt="3"/>
            </a:pPr>
            <a:r>
              <a:rPr lang="ru-RU" sz="2400" b="1" dirty="0" smtClean="0"/>
              <a:t>Заключительная часть – 3 минуты</a:t>
            </a:r>
          </a:p>
          <a:p>
            <a:pPr marL="571500" indent="-571500">
              <a:buFont typeface="+mj-lt"/>
              <a:buAutoNum type="arabicPeriod"/>
            </a:pPr>
            <a:r>
              <a:rPr lang="ru-RU" sz="1900" dirty="0" smtClean="0"/>
              <a:t>Построение  - 0,5 минут</a:t>
            </a:r>
          </a:p>
          <a:p>
            <a:pPr marL="571500" indent="-571500">
              <a:buFont typeface="+mj-lt"/>
              <a:buAutoNum type="arabicPeriod"/>
            </a:pPr>
            <a:r>
              <a:rPr lang="ru-RU" sz="1900" dirty="0" smtClean="0"/>
              <a:t>Подведение итога урока – 1,5 минут</a:t>
            </a:r>
          </a:p>
          <a:p>
            <a:pPr marL="571500" indent="-571500">
              <a:buFont typeface="+mj-lt"/>
              <a:buAutoNum type="arabicPeriod"/>
            </a:pPr>
            <a:r>
              <a:rPr lang="ru-RU" sz="1900" dirty="0" smtClean="0"/>
              <a:t>Домашнее задание – 0,5 минут</a:t>
            </a:r>
          </a:p>
          <a:p>
            <a:pPr marL="571500" indent="-571500">
              <a:buFont typeface="+mj-lt"/>
              <a:buAutoNum type="arabicPeriod"/>
            </a:pPr>
            <a:r>
              <a:rPr lang="ru-RU" sz="1900" dirty="0" smtClean="0"/>
              <a:t>Уход с места занятий – 0,5 минут</a:t>
            </a:r>
          </a:p>
          <a:p>
            <a:pPr marL="571500" indent="-571500">
              <a:buNone/>
            </a:pPr>
            <a:endParaRPr lang="ru-RU" sz="1600" dirty="0" smtClean="0"/>
          </a:p>
          <a:p>
            <a:pPr marL="571500" indent="-571500">
              <a:buNone/>
            </a:pPr>
            <a:r>
              <a:rPr lang="ru-RU" sz="2600" dirty="0" smtClean="0"/>
              <a:t> </a:t>
            </a:r>
          </a:p>
          <a:p>
            <a:pPr marL="571500" indent="-571500">
              <a:buNone/>
            </a:pPr>
            <a:endParaRPr lang="ru-RU" sz="2800" dirty="0"/>
          </a:p>
        </p:txBody>
      </p:sp>
      <p:pic>
        <p:nvPicPr>
          <p:cNvPr id="1026" name="Picture 2" descr="C:\Documents and Settings\Адм\Мои документы\коронд.png"/>
          <p:cNvPicPr>
            <a:picLocks noChangeAspect="1" noChangeArrowheads="1"/>
          </p:cNvPicPr>
          <p:nvPr/>
        </p:nvPicPr>
        <p:blipFill>
          <a:blip r:embed="rId2"/>
          <a:srcRect/>
          <a:stretch>
            <a:fillRect/>
          </a:stretch>
        </p:blipFill>
        <p:spPr bwMode="auto">
          <a:xfrm flipH="1">
            <a:off x="6929454" y="4429132"/>
            <a:ext cx="1614516" cy="1714512"/>
          </a:xfrm>
          <a:prstGeom prst="rect">
            <a:avLst/>
          </a:prstGeom>
          <a:noFill/>
        </p:spPr>
      </p:pic>
    </p:spTree>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14290"/>
            <a:ext cx="7215238" cy="500066"/>
          </a:xfrm>
        </p:spPr>
        <p:txBody>
          <a:bodyPr>
            <a:noAutofit/>
          </a:bodyPr>
          <a:lstStyle/>
          <a:p>
            <a:r>
              <a:rPr lang="ru-RU" sz="3200" b="1" dirty="0" smtClean="0">
                <a:ln w="10541" cmpd="sng">
                  <a:solidFill>
                    <a:sysClr val="windowText" lastClr="000000"/>
                  </a:solidFill>
                  <a:prstDash val="solid"/>
                </a:ln>
                <a:solidFill>
                  <a:schemeClr val="bg1"/>
                </a:solidFill>
              </a:rPr>
              <a:t>Прыжок ноги врозь через козла.</a:t>
            </a:r>
            <a:endParaRPr lang="ru-RU" sz="3200" b="1" dirty="0">
              <a:ln w="10541" cmpd="sng">
                <a:solidFill>
                  <a:sysClr val="windowText" lastClr="000000"/>
                </a:solidFill>
                <a:prstDash val="solid"/>
              </a:ln>
              <a:solidFill>
                <a:schemeClr val="bg1"/>
              </a:solidFill>
            </a:endParaRPr>
          </a:p>
        </p:txBody>
      </p:sp>
      <p:sp>
        <p:nvSpPr>
          <p:cNvPr id="3" name="Содержимое 2"/>
          <p:cNvSpPr>
            <a:spLocks noGrp="1"/>
          </p:cNvSpPr>
          <p:nvPr>
            <p:ph sz="half" idx="1"/>
          </p:nvPr>
        </p:nvSpPr>
        <p:spPr>
          <a:xfrm>
            <a:off x="457200" y="1071546"/>
            <a:ext cx="3686172" cy="5357850"/>
          </a:xfrm>
          <a:solidFill>
            <a:schemeClr val="bg1">
              <a:lumMod val="95000"/>
            </a:schemeClr>
          </a:solidFill>
          <a:ln>
            <a:solidFill>
              <a:srgbClr val="783A06"/>
            </a:solidFill>
          </a:ln>
          <a:effectLst>
            <a:innerShdw blurRad="114300">
              <a:prstClr val="black"/>
            </a:innerShdw>
          </a:effectLst>
          <a:scene3d>
            <a:camera prst="orthographicFront">
              <a:rot lat="0" lon="0" rev="0"/>
            </a:camera>
            <a:lightRig rig="brightRoom" dir="t">
              <a:rot lat="0" lon="0" rev="600000"/>
            </a:lightRig>
          </a:scene3d>
          <a:sp3d prstMaterial="metal">
            <a:bevelT w="38100" h="57150" prst="angle"/>
          </a:sp3d>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algn="ctr">
              <a:buNone/>
            </a:pPr>
            <a:r>
              <a:rPr lang="ru-RU" sz="2600" b="1" i="1" dirty="0" smtClean="0"/>
              <a:t>Подводящие упражнения</a:t>
            </a:r>
          </a:p>
          <a:p>
            <a:pPr>
              <a:buNone/>
            </a:pPr>
            <a:r>
              <a:rPr lang="ru-RU" b="1" dirty="0" smtClean="0"/>
              <a:t> 1.</a:t>
            </a:r>
            <a:r>
              <a:rPr lang="ru-RU" dirty="0" smtClean="0"/>
              <a:t>  </a:t>
            </a:r>
            <a:r>
              <a:rPr lang="ru-RU" sz="2600" dirty="0" smtClean="0"/>
              <a:t> Из упора лежа на полу толчком ногами упор стоя согнувшись ноги врозь и в темпе прыжок вперед-вверх прогнувшись, ноги врозь с последующим их сведением и приземлением в </a:t>
            </a:r>
            <a:r>
              <a:rPr lang="ru-RU" sz="2600" dirty="0" err="1" smtClean="0"/>
              <a:t>полуприсед</a:t>
            </a:r>
            <a:r>
              <a:rPr lang="ru-RU" sz="2600" dirty="0" smtClean="0"/>
              <a:t>.</a:t>
            </a:r>
          </a:p>
          <a:p>
            <a:pPr>
              <a:buNone/>
            </a:pPr>
            <a:r>
              <a:rPr lang="ru-RU" sz="2600" b="1" dirty="0" smtClean="0"/>
              <a:t>2.</a:t>
            </a:r>
            <a:r>
              <a:rPr lang="ru-RU" sz="2600" dirty="0" smtClean="0"/>
              <a:t>  Из упора стоя в шаге от стены, толчком руками быстро поднять их вверх и прогнуться.</a:t>
            </a:r>
          </a:p>
          <a:p>
            <a:pPr>
              <a:buNone/>
            </a:pPr>
            <a:r>
              <a:rPr lang="ru-RU" sz="2600" b="1" dirty="0" smtClean="0"/>
              <a:t>3.</a:t>
            </a:r>
            <a:r>
              <a:rPr lang="ru-RU" sz="2600" dirty="0" smtClean="0"/>
              <a:t>  Из стойки на мостике, с опорой­ на гимнастический снаряд, подскок с разведением и сведением ног в воздухе с последующем приземлением на мостик.</a:t>
            </a:r>
          </a:p>
          <a:p>
            <a:pPr>
              <a:buNone/>
            </a:pPr>
            <a:r>
              <a:rPr lang="ru-RU" sz="2600" b="1" dirty="0" smtClean="0"/>
              <a:t>4. </a:t>
            </a:r>
            <a:r>
              <a:rPr lang="ru-RU" sz="2600" dirty="0" smtClean="0"/>
              <a:t>Подводящая игра</a:t>
            </a:r>
            <a:r>
              <a:rPr lang="ru-RU" sz="2600" b="1" dirty="0" smtClean="0"/>
              <a:t> </a:t>
            </a:r>
            <a:r>
              <a:rPr lang="ru-RU" sz="2600" dirty="0" smtClean="0"/>
              <a:t>«Чехарда»</a:t>
            </a:r>
          </a:p>
          <a:p>
            <a:pPr marL="514350" indent="-514350">
              <a:buNone/>
            </a:pPr>
            <a:endParaRPr lang="ru-RU" dirty="0" smtClean="0"/>
          </a:p>
        </p:txBody>
      </p:sp>
      <p:sp>
        <p:nvSpPr>
          <p:cNvPr id="4" name="Содержимое 3"/>
          <p:cNvSpPr>
            <a:spLocks noGrp="1"/>
          </p:cNvSpPr>
          <p:nvPr>
            <p:ph sz="half" idx="2"/>
          </p:nvPr>
        </p:nvSpPr>
        <p:spPr>
          <a:xfrm>
            <a:off x="4429124" y="1071546"/>
            <a:ext cx="4357718" cy="5357850"/>
          </a:xfrm>
          <a:solidFill>
            <a:schemeClr val="bg1">
              <a:lumMod val="95000"/>
            </a:schemeClr>
          </a:solidFill>
          <a:ln>
            <a:solidFill>
              <a:srgbClr val="783A06"/>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algn="ctr">
              <a:buNone/>
            </a:pPr>
            <a:r>
              <a:rPr lang="ru-RU" sz="2600" b="1" i="1" dirty="0" smtClean="0">
                <a:solidFill>
                  <a:schemeClr val="tx1"/>
                </a:solidFill>
              </a:rPr>
              <a:t>Техника выполнения. </a:t>
            </a:r>
          </a:p>
          <a:p>
            <a:pPr>
              <a:buNone/>
            </a:pPr>
            <a:r>
              <a:rPr lang="ru-RU" sz="2200" dirty="0" smtClean="0"/>
              <a:t>Прыжок через козла в 6 классе выполняется</a:t>
            </a:r>
          </a:p>
          <a:p>
            <a:pPr>
              <a:buNone/>
            </a:pPr>
            <a:r>
              <a:rPr lang="ru-RU" sz="2200" dirty="0" smtClean="0"/>
              <a:t>без предварительного маха ногами назад.</a:t>
            </a:r>
          </a:p>
          <a:p>
            <a:pPr>
              <a:buNone/>
            </a:pPr>
            <a:r>
              <a:rPr lang="ru-RU" sz="2200" dirty="0" smtClean="0"/>
              <a:t>Поэтому мостик вначале обучения</a:t>
            </a:r>
          </a:p>
          <a:p>
            <a:pPr>
              <a:buNone/>
            </a:pPr>
            <a:r>
              <a:rPr lang="ru-RU" sz="2200" dirty="0" smtClean="0"/>
              <a:t>целесообразно ставить на расстоянии 30-40 см.</a:t>
            </a:r>
          </a:p>
          <a:p>
            <a:pPr>
              <a:buNone/>
            </a:pPr>
            <a:r>
              <a:rPr lang="ru-RU" sz="2200" dirty="0" smtClean="0"/>
              <a:t>После толчка ногами о мостик надо</a:t>
            </a:r>
          </a:p>
          <a:p>
            <a:pPr>
              <a:buNone/>
            </a:pPr>
            <a:r>
              <a:rPr lang="ru-RU" sz="2200" dirty="0" smtClean="0"/>
              <a:t>потянуться руками к опоре, поставить на нее</a:t>
            </a:r>
          </a:p>
          <a:p>
            <a:pPr>
              <a:buNone/>
            </a:pPr>
            <a:r>
              <a:rPr lang="ru-RU" sz="2200" dirty="0" smtClean="0"/>
              <a:t>руки, согнуться в тазобедренных суставах и</a:t>
            </a:r>
          </a:p>
          <a:p>
            <a:pPr>
              <a:buNone/>
            </a:pPr>
            <a:r>
              <a:rPr lang="ru-RU" sz="2200" dirty="0" smtClean="0"/>
              <a:t>развести ноги, при отталкивании разогнуться и</a:t>
            </a:r>
          </a:p>
          <a:p>
            <a:pPr>
              <a:buNone/>
            </a:pPr>
            <a:r>
              <a:rPr lang="ru-RU" sz="2200" dirty="0" smtClean="0"/>
              <a:t>Выполнить приземление. Толчок руками</a:t>
            </a:r>
          </a:p>
          <a:p>
            <a:pPr>
              <a:buNone/>
            </a:pPr>
            <a:r>
              <a:rPr lang="ru-RU" sz="2200" dirty="0" smtClean="0"/>
              <a:t>Должен заканчиваться к моменту прохождения</a:t>
            </a:r>
          </a:p>
          <a:p>
            <a:pPr>
              <a:buNone/>
            </a:pPr>
            <a:r>
              <a:rPr lang="ru-RU" sz="2200" dirty="0" smtClean="0"/>
              <a:t>плеч над руками. Разгибание туловища после</a:t>
            </a:r>
          </a:p>
          <a:p>
            <a:pPr>
              <a:buNone/>
            </a:pPr>
            <a:r>
              <a:rPr lang="ru-RU" sz="2200" dirty="0" smtClean="0"/>
              <a:t>толчка руками выполняется за счет</a:t>
            </a:r>
          </a:p>
          <a:p>
            <a:pPr>
              <a:buNone/>
            </a:pPr>
            <a:r>
              <a:rPr lang="ru-RU" sz="2200" dirty="0" smtClean="0"/>
              <a:t>поднимания плечевого пояса вверх,</a:t>
            </a:r>
          </a:p>
          <a:p>
            <a:pPr>
              <a:buNone/>
            </a:pPr>
            <a:r>
              <a:rPr lang="ru-RU" sz="2200" dirty="0" err="1" smtClean="0"/>
              <a:t>прогибания</a:t>
            </a:r>
            <a:r>
              <a:rPr lang="ru-RU" sz="2200" dirty="0" smtClean="0"/>
              <a:t> тела и поднимания головы</a:t>
            </a:r>
            <a:r>
              <a:rPr lang="ru-RU" sz="2000" dirty="0" smtClean="0"/>
              <a:t>.</a:t>
            </a:r>
            <a:endParaRPr lang="ru-RU" sz="20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5" name="Picture 6"/>
          <p:cNvPicPr>
            <a:picLocks noChangeAspect="1" noChangeArrowheads="1"/>
          </p:cNvPicPr>
          <p:nvPr/>
        </p:nvPicPr>
        <p:blipFill>
          <a:blip r:embed="rId2">
            <a:clrChange>
              <a:clrFrom>
                <a:srgbClr val="D1D1D1"/>
              </a:clrFrom>
              <a:clrTo>
                <a:srgbClr val="D1D1D1">
                  <a:alpha val="0"/>
                </a:srgbClr>
              </a:clrTo>
            </a:clrChange>
          </a:blip>
          <a:stretch>
            <a:fillRect/>
          </a:stretch>
        </p:blipFill>
        <p:spPr bwMode="auto">
          <a:xfrm>
            <a:off x="5214942" y="4643446"/>
            <a:ext cx="3286148" cy="1550070"/>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428628"/>
          </a:xfrm>
        </p:spPr>
        <p:txBody>
          <a:bodyPr>
            <a:noAutofit/>
          </a:bodyPr>
          <a:lstStyle/>
          <a:p>
            <a:r>
              <a:rPr lang="ru-RU" sz="3200" b="1" dirty="0" smtClean="0">
                <a:ln w="10541" cmpd="sng">
                  <a:solidFill>
                    <a:sysClr val="windowText" lastClr="000000"/>
                  </a:solidFill>
                  <a:prstDash val="solid"/>
                </a:ln>
                <a:solidFill>
                  <a:schemeClr val="bg1"/>
                </a:solidFill>
              </a:rPr>
              <a:t>Два кувырка вперёд, кувырок назад</a:t>
            </a:r>
            <a:endParaRPr lang="ru-RU" sz="3200" b="1" dirty="0">
              <a:ln w="10541" cmpd="sng">
                <a:solidFill>
                  <a:sysClr val="windowText" lastClr="000000"/>
                </a:solidFill>
                <a:prstDash val="solid"/>
              </a:ln>
              <a:solidFill>
                <a:schemeClr val="bg1"/>
              </a:solidFill>
            </a:endParaRPr>
          </a:p>
        </p:txBody>
      </p:sp>
      <p:sp>
        <p:nvSpPr>
          <p:cNvPr id="3" name="Содержимое 2"/>
          <p:cNvSpPr>
            <a:spLocks noGrp="1"/>
          </p:cNvSpPr>
          <p:nvPr>
            <p:ph sz="half" idx="1"/>
          </p:nvPr>
        </p:nvSpPr>
        <p:spPr>
          <a:xfrm>
            <a:off x="428596" y="1571612"/>
            <a:ext cx="4038600" cy="4786346"/>
          </a:xfrm>
          <a:solidFill>
            <a:schemeClr val="bg1">
              <a:lumMod val="95000"/>
            </a:schemeClr>
          </a:solidFill>
          <a:ln>
            <a:solidFill>
              <a:srgbClr val="843F06"/>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fontScale="62500" lnSpcReduction="20000"/>
          </a:bodyPr>
          <a:lstStyle/>
          <a:p>
            <a:pPr algn="ctr">
              <a:buNone/>
            </a:pPr>
            <a:r>
              <a:rPr lang="ru-RU" b="1" dirty="0" smtClean="0"/>
              <a:t>Подводящие упражнения</a:t>
            </a:r>
          </a:p>
          <a:p>
            <a:pPr>
              <a:buNone/>
            </a:pPr>
            <a:endParaRPr lang="ru-RU" b="1" i="1" dirty="0" smtClean="0"/>
          </a:p>
          <a:p>
            <a:pPr>
              <a:buNone/>
            </a:pPr>
            <a:endParaRPr lang="ru-RU" b="1" i="1" dirty="0" smtClean="0"/>
          </a:p>
          <a:p>
            <a:pPr>
              <a:buNone/>
            </a:pPr>
            <a:endParaRPr lang="ru-RU" b="1" i="1" dirty="0" smtClean="0"/>
          </a:p>
          <a:p>
            <a:pPr algn="ctr">
              <a:buNone/>
            </a:pPr>
            <a:endParaRPr lang="ru-RU" sz="2200" b="1" i="1" dirty="0" smtClean="0"/>
          </a:p>
          <a:p>
            <a:pPr algn="ctr">
              <a:buNone/>
            </a:pPr>
            <a:r>
              <a:rPr lang="ru-RU" sz="2200" b="1" i="1" dirty="0" smtClean="0"/>
              <a:t>Группировка</a:t>
            </a:r>
          </a:p>
          <a:p>
            <a:pPr algn="ctr">
              <a:buNone/>
            </a:pPr>
            <a:endParaRPr lang="ru-RU" sz="2200" b="1" i="1" dirty="0" smtClean="0"/>
          </a:p>
          <a:p>
            <a:pPr algn="ctr">
              <a:buNone/>
            </a:pPr>
            <a:endParaRPr lang="ru-RU" sz="2200" b="1" i="1" dirty="0" smtClean="0"/>
          </a:p>
          <a:p>
            <a:pPr>
              <a:buNone/>
            </a:pPr>
            <a:endParaRPr lang="ru-RU" b="1" i="1" dirty="0" smtClean="0"/>
          </a:p>
          <a:p>
            <a:pPr>
              <a:buNone/>
            </a:pPr>
            <a:endParaRPr lang="ru-RU" b="1" i="1" dirty="0" smtClean="0"/>
          </a:p>
          <a:p>
            <a:pPr>
              <a:buNone/>
            </a:pPr>
            <a:endParaRPr lang="ru-RU" b="1" i="1" dirty="0" smtClean="0"/>
          </a:p>
          <a:p>
            <a:pPr algn="ctr">
              <a:buNone/>
            </a:pPr>
            <a:r>
              <a:rPr lang="ru-RU" sz="2200" b="1" i="1" dirty="0" smtClean="0"/>
              <a:t>Перекаты</a:t>
            </a:r>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r>
              <a:rPr lang="ru-RU" sz="2200" b="1" i="1" dirty="0" smtClean="0"/>
              <a:t>Кувырок вперёд</a:t>
            </a:r>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a:p>
            <a:pPr algn="ctr">
              <a:buNone/>
            </a:pPr>
            <a:endParaRPr lang="ru-RU" sz="2200" b="1" i="1" dirty="0" smtClean="0"/>
          </a:p>
        </p:txBody>
      </p:sp>
      <p:sp>
        <p:nvSpPr>
          <p:cNvPr id="4" name="Содержимое 3"/>
          <p:cNvSpPr>
            <a:spLocks noGrp="1"/>
          </p:cNvSpPr>
          <p:nvPr>
            <p:ph sz="half" idx="2"/>
          </p:nvPr>
        </p:nvSpPr>
        <p:spPr>
          <a:xfrm>
            <a:off x="4648200" y="1600200"/>
            <a:ext cx="4038600" cy="4829196"/>
          </a:xfrm>
          <a:solidFill>
            <a:schemeClr val="bg1">
              <a:lumMod val="95000"/>
            </a:schemeClr>
          </a:solidFill>
          <a:ln>
            <a:solidFill>
              <a:srgbClr val="783A06"/>
            </a:solidFill>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r>
              <a:rPr lang="ru-RU" sz="2900" dirty="0" smtClean="0"/>
              <a:t>Кувырок вперёд – из упора присев, выпрямляя ноги, перенести вес тела на руки. Сгибая руки и наклоняя голову вперёд, оттолкнуться ногами и перевернуться через голову и прийти в упор присев. После первого кувырка, который выполняется несколько энергичнее, чем обычно, поставит руки на мат и, не задерживаясь выполнить второй.</a:t>
            </a:r>
          </a:p>
          <a:p>
            <a:pPr>
              <a:buNone/>
            </a:pPr>
            <a:endParaRPr lang="ru-RU" sz="2900" dirty="0" smtClean="0"/>
          </a:p>
          <a:p>
            <a:r>
              <a:rPr lang="ru-RU" sz="2900" dirty="0" smtClean="0"/>
              <a:t>Кувырок назад – энергично наклоняясь назад и сгибая ноги, перекатиться назад, поставить руки пальцами к плечам, опираясь ими, перевернуться через голову и прийти в упор присев. </a:t>
            </a:r>
          </a:p>
          <a:p>
            <a:endParaRPr lang="ru-RU" dirty="0"/>
          </a:p>
        </p:txBody>
      </p:sp>
      <p:pic>
        <p:nvPicPr>
          <p:cNvPr id="6" name="Picture 5"/>
          <p:cNvPicPr>
            <a:picLocks noChangeAspect="1" noChangeArrowheads="1"/>
          </p:cNvPicPr>
          <p:nvPr/>
        </p:nvPicPr>
        <p:blipFill>
          <a:blip r:embed="rId2"/>
          <a:srcRect b="266"/>
          <a:stretch>
            <a:fillRect/>
          </a:stretch>
        </p:blipFill>
        <p:spPr bwMode="auto">
          <a:xfrm>
            <a:off x="857224" y="2071678"/>
            <a:ext cx="2890526" cy="714380"/>
          </a:xfrm>
          <a:prstGeom prst="rect">
            <a:avLst/>
          </a:prstGeom>
          <a:noFill/>
          <a:ln w="9525">
            <a:noFill/>
            <a:miter lim="800000"/>
            <a:headEnd/>
            <a:tailEnd/>
          </a:ln>
        </p:spPr>
      </p:pic>
      <p:pic>
        <p:nvPicPr>
          <p:cNvPr id="7" name="Picture 7"/>
          <p:cNvPicPr>
            <a:picLocks noChangeAspect="1" noChangeArrowheads="1"/>
          </p:cNvPicPr>
          <p:nvPr/>
        </p:nvPicPr>
        <p:blipFill>
          <a:blip r:embed="rId3">
            <a:clrChange>
              <a:clrFrom>
                <a:srgbClr val="CCCCCC"/>
              </a:clrFrom>
              <a:clrTo>
                <a:srgbClr val="CCCCCC">
                  <a:alpha val="0"/>
                </a:srgbClr>
              </a:clrTo>
            </a:clrChange>
          </a:blip>
          <a:stretch>
            <a:fillRect/>
          </a:stretch>
        </p:blipFill>
        <p:spPr bwMode="auto">
          <a:xfrm>
            <a:off x="928662" y="3143248"/>
            <a:ext cx="2819400" cy="1143008"/>
          </a:xfrm>
          <a:prstGeom prst="rect">
            <a:avLst/>
          </a:prstGeom>
          <a:noFill/>
          <a:ln w="9525">
            <a:noFill/>
            <a:miter lim="800000"/>
            <a:headEnd/>
            <a:tailEnd/>
          </a:ln>
        </p:spPr>
      </p:pic>
      <p:pic>
        <p:nvPicPr>
          <p:cNvPr id="8" name="Picture 8"/>
          <p:cNvPicPr>
            <a:picLocks noChangeAspect="1" noChangeArrowheads="1"/>
          </p:cNvPicPr>
          <p:nvPr/>
        </p:nvPicPr>
        <p:blipFill>
          <a:blip r:embed="rId4">
            <a:clrChange>
              <a:clrFrom>
                <a:srgbClr val="CCCCCC"/>
              </a:clrFrom>
              <a:clrTo>
                <a:srgbClr val="CCCCCC">
                  <a:alpha val="0"/>
                </a:srgbClr>
              </a:clrTo>
            </a:clrChange>
          </a:blip>
          <a:stretch>
            <a:fillRect/>
          </a:stretch>
        </p:blipFill>
        <p:spPr bwMode="auto">
          <a:xfrm>
            <a:off x="500034" y="4643446"/>
            <a:ext cx="3810000" cy="1357322"/>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4422"/>
            <a:ext cx="8229600" cy="357190"/>
          </a:xfrm>
        </p:spPr>
        <p:txBody>
          <a:bodyPr>
            <a:normAutofit fontScale="90000"/>
          </a:bodyPr>
          <a:lstStyle/>
          <a:p>
            <a:pPr lvl="0"/>
            <a:r>
              <a:rPr lang="ru-RU" dirty="0" smtClean="0"/>
              <a:t/>
            </a:r>
            <a:br>
              <a:rPr lang="ru-RU" dirty="0" smtClean="0"/>
            </a:br>
            <a:r>
              <a:rPr lang="ru-RU" sz="2700" b="1" dirty="0" smtClean="0">
                <a:ln w="10541" cmpd="sng">
                  <a:solidFill>
                    <a:schemeClr val="accent6">
                      <a:lumMod val="50000"/>
                    </a:schemeClr>
                  </a:solidFill>
                  <a:prstDash val="solid"/>
                </a:ln>
                <a:solidFill>
                  <a:srgbClr val="FFFF00"/>
                </a:solidFill>
                <a:latin typeface="Calibri" pitchFamily="34" charset="0"/>
                <a:ea typeface="Times New Roman" pitchFamily="18" charset="0"/>
                <a:cs typeface="Times New Roman" pitchFamily="18" charset="0"/>
              </a:rPr>
              <a:t>Учебные нормативы по гимнастике</a:t>
            </a:r>
            <a:r>
              <a:rPr lang="ru-RU" sz="2400" dirty="0" smtClean="0">
                <a:latin typeface="Arial" pitchFamily="34" charset="0"/>
              </a:rPr>
              <a:t/>
            </a:r>
            <a:br>
              <a:rPr lang="ru-RU" sz="2400" dirty="0" smtClean="0">
                <a:latin typeface="Arial" pitchFamily="34" charset="0"/>
              </a:rPr>
            </a:br>
            <a:endParaRPr lang="ru-RU" dirty="0"/>
          </a:p>
        </p:txBody>
      </p:sp>
      <p:graphicFrame>
        <p:nvGraphicFramePr>
          <p:cNvPr id="4" name="Содержимое 3"/>
          <p:cNvGraphicFramePr>
            <a:graphicFrameLocks noGrp="1"/>
          </p:cNvGraphicFramePr>
          <p:nvPr>
            <p:ph idx="1"/>
          </p:nvPr>
        </p:nvGraphicFramePr>
        <p:xfrm>
          <a:off x="857224" y="1857364"/>
          <a:ext cx="6900889" cy="3188822"/>
        </p:xfrm>
        <a:graphic>
          <a:graphicData uri="http://schemas.openxmlformats.org/drawingml/2006/table">
            <a:tbl>
              <a:tblPr/>
              <a:tblGrid>
                <a:gridCol w="1631869"/>
                <a:gridCol w="878170"/>
                <a:gridCol w="878170"/>
                <a:gridCol w="878170"/>
                <a:gridCol w="878170"/>
                <a:gridCol w="878170"/>
                <a:gridCol w="878170"/>
              </a:tblGrid>
              <a:tr h="318882">
                <a:tc rowSpan="2">
                  <a:txBody>
                    <a:bodyPr/>
                    <a:lstStyle/>
                    <a:p>
                      <a:pPr>
                        <a:lnSpc>
                          <a:spcPct val="115000"/>
                        </a:lnSpc>
                        <a:spcAft>
                          <a:spcPts val="0"/>
                        </a:spcAft>
                      </a:pPr>
                      <a:r>
                        <a:rPr lang="ru-RU" sz="1350" dirty="0">
                          <a:solidFill>
                            <a:srgbClr val="000000"/>
                          </a:solidFill>
                          <a:latin typeface="Times New Roman"/>
                          <a:ea typeface="Times New Roman"/>
                          <a:cs typeface="Times New Roman"/>
                        </a:rPr>
                        <a:t>Контрольные упражнения</a:t>
                      </a:r>
                      <a:endParaRPr lang="ru-RU" sz="1100" dirty="0">
                        <a:latin typeface="Calibri"/>
                        <a:ea typeface="Times New Roman"/>
                        <a:cs typeface="Times New Roman"/>
                      </a:endParaRPr>
                    </a:p>
                  </a:txBody>
                  <a:tcPr marL="0" marR="0" marT="0" marB="0" anchor="ctr">
                    <a:lnL>
                      <a:noFill/>
                    </a:lnL>
                    <a:lnR>
                      <a:noFill/>
                    </a:lnR>
                    <a:lnT>
                      <a:noFill/>
                    </a:lnT>
                    <a:lnB>
                      <a:noFill/>
                    </a:lnB>
                  </a:tcPr>
                </a:tc>
                <a:tc gridSpan="3">
                  <a:txBody>
                    <a:bodyPr/>
                    <a:lstStyle/>
                    <a:p>
                      <a:pPr algn="ctr">
                        <a:lnSpc>
                          <a:spcPct val="115000"/>
                        </a:lnSpc>
                        <a:spcAft>
                          <a:spcPts val="0"/>
                        </a:spcAft>
                      </a:pPr>
                      <a:r>
                        <a:rPr lang="ru-RU" sz="1350" dirty="0">
                          <a:solidFill>
                            <a:srgbClr val="000000"/>
                          </a:solidFill>
                          <a:latin typeface="Times New Roman"/>
                          <a:ea typeface="Times New Roman"/>
                          <a:cs typeface="Times New Roman"/>
                        </a:rPr>
                        <a:t>Мальчики</a:t>
                      </a:r>
                      <a:endParaRPr lang="ru-RU" sz="1100" dirty="0">
                        <a:latin typeface="Calibri"/>
                        <a:ea typeface="Times New Roman"/>
                        <a:cs typeface="Times New Roman"/>
                      </a:endParaRPr>
                    </a:p>
                  </a:txBody>
                  <a:tcPr marL="0" marR="0" marT="0" marB="0" anchor="ctr">
                    <a:lnL>
                      <a:noFill/>
                    </a:lnL>
                    <a:lnR>
                      <a:noFill/>
                    </a:lnR>
                    <a:lnT>
                      <a:noFill/>
                    </a:lnT>
                    <a:lnB>
                      <a:noFill/>
                    </a:lnB>
                  </a:tcPr>
                </a:tc>
                <a:tc hMerge="1">
                  <a:txBody>
                    <a:bodyPr/>
                    <a:lstStyle/>
                    <a:p>
                      <a:endParaRPr lang="ru-RU"/>
                    </a:p>
                  </a:txBody>
                  <a:tcPr/>
                </a:tc>
                <a:tc hMerge="1">
                  <a:txBody>
                    <a:bodyPr/>
                    <a:lstStyle/>
                    <a:p>
                      <a:endParaRPr lang="ru-RU"/>
                    </a:p>
                  </a:txBody>
                  <a:tcPr/>
                </a:tc>
                <a:tc gridSpan="3">
                  <a:txBody>
                    <a:bodyPr/>
                    <a:lstStyle/>
                    <a:p>
                      <a:pPr algn="ctr">
                        <a:lnSpc>
                          <a:spcPct val="115000"/>
                        </a:lnSpc>
                        <a:spcAft>
                          <a:spcPts val="0"/>
                        </a:spcAft>
                      </a:pPr>
                      <a:r>
                        <a:rPr lang="ru-RU" sz="1350">
                          <a:solidFill>
                            <a:srgbClr val="000000"/>
                          </a:solidFill>
                          <a:latin typeface="Times New Roman"/>
                          <a:ea typeface="Times New Roman"/>
                          <a:cs typeface="Times New Roman"/>
                        </a:rPr>
                        <a:t>Девочки</a:t>
                      </a:r>
                      <a:endParaRPr lang="ru-RU" sz="1100">
                        <a:latin typeface="Calibri"/>
                        <a:ea typeface="Times New Roman"/>
                        <a:cs typeface="Times New Roman"/>
                      </a:endParaRPr>
                    </a:p>
                  </a:txBody>
                  <a:tcPr marL="0" marR="0" marT="0" marB="0" anchor="ctr">
                    <a:lnL>
                      <a:noFill/>
                    </a:lnL>
                    <a:lnR>
                      <a:noFill/>
                    </a:lnR>
                    <a:lnT>
                      <a:noFill/>
                    </a:lnT>
                    <a:lnB>
                      <a:noFill/>
                    </a:lnB>
                  </a:tcPr>
                </a:tc>
                <a:tc hMerge="1">
                  <a:txBody>
                    <a:bodyPr/>
                    <a:lstStyle/>
                    <a:p>
                      <a:endParaRPr lang="ru-RU"/>
                    </a:p>
                  </a:txBody>
                  <a:tcPr/>
                </a:tc>
                <a:tc hMerge="1">
                  <a:txBody>
                    <a:bodyPr/>
                    <a:lstStyle/>
                    <a:p>
                      <a:endParaRPr lang="ru-RU"/>
                    </a:p>
                  </a:txBody>
                  <a:tcPr/>
                </a:tc>
              </a:tr>
              <a:tr h="318882">
                <a:tc vMerge="1">
                  <a:txBody>
                    <a:bodyPr/>
                    <a:lstStyle/>
                    <a:p>
                      <a:endParaRPr lang="ru-RU"/>
                    </a:p>
                  </a:txBody>
                  <a:tcPr/>
                </a:tc>
                <a:tc>
                  <a:txBody>
                    <a:bodyPr/>
                    <a:lstStyle/>
                    <a:p>
                      <a:pPr algn="just">
                        <a:lnSpc>
                          <a:spcPct val="115000"/>
                        </a:lnSpc>
                        <a:spcAft>
                          <a:spcPts val="0"/>
                        </a:spcAft>
                      </a:pPr>
                      <a:r>
                        <a:rPr lang="ru-RU" sz="1350">
                          <a:solidFill>
                            <a:srgbClr val="000000"/>
                          </a:solidFill>
                          <a:latin typeface="Times New Roman"/>
                          <a:ea typeface="Times New Roman"/>
                          <a:cs typeface="Times New Roman"/>
                        </a:rPr>
                        <a:t>"5"</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ru-RU" sz="1350">
                          <a:solidFill>
                            <a:srgbClr val="000000"/>
                          </a:solidFill>
                          <a:latin typeface="Times New Roman"/>
                          <a:ea typeface="Times New Roman"/>
                          <a:cs typeface="Times New Roman"/>
                        </a:rPr>
                        <a:t>"4"</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ru-RU" sz="1350">
                          <a:solidFill>
                            <a:srgbClr val="000000"/>
                          </a:solidFill>
                          <a:latin typeface="Times New Roman"/>
                          <a:ea typeface="Times New Roman"/>
                          <a:cs typeface="Times New Roman"/>
                        </a:rPr>
                        <a:t>"3"</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ru-RU" sz="1350">
                          <a:solidFill>
                            <a:srgbClr val="000000"/>
                          </a:solidFill>
                          <a:latin typeface="Times New Roman"/>
                          <a:ea typeface="Times New Roman"/>
                          <a:cs typeface="Times New Roman"/>
                        </a:rPr>
                        <a:t>"5"</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ru-RU" sz="1350">
                          <a:solidFill>
                            <a:srgbClr val="000000"/>
                          </a:solidFill>
                          <a:latin typeface="Times New Roman"/>
                          <a:ea typeface="Times New Roman"/>
                          <a:cs typeface="Times New Roman"/>
                        </a:rPr>
                        <a:t>"4"</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ru-RU" sz="1350">
                          <a:solidFill>
                            <a:srgbClr val="000000"/>
                          </a:solidFill>
                          <a:latin typeface="Times New Roman"/>
                          <a:ea typeface="Times New Roman"/>
                          <a:cs typeface="Times New Roman"/>
                        </a:rPr>
                        <a:t>"3"</a:t>
                      </a:r>
                      <a:endParaRPr lang="ru-RU" sz="1100">
                        <a:latin typeface="Calibri"/>
                        <a:ea typeface="Times New Roman"/>
                        <a:cs typeface="Times New Roman"/>
                      </a:endParaRPr>
                    </a:p>
                  </a:txBody>
                  <a:tcPr marL="0" marR="0" marT="0" marB="0" anchor="ctr">
                    <a:lnL>
                      <a:noFill/>
                    </a:lnL>
                    <a:lnR>
                      <a:noFill/>
                    </a:lnR>
                    <a:lnT>
                      <a:noFill/>
                    </a:lnT>
                    <a:lnB>
                      <a:noFill/>
                    </a:lnB>
                  </a:tcPr>
                </a:tc>
              </a:tr>
              <a:tr h="637764">
                <a:tc>
                  <a:txBody>
                    <a:bodyPr/>
                    <a:lstStyle/>
                    <a:p>
                      <a:pPr>
                        <a:lnSpc>
                          <a:spcPct val="115000"/>
                        </a:lnSpc>
                        <a:spcAft>
                          <a:spcPts val="0"/>
                        </a:spcAft>
                      </a:pPr>
                      <a:r>
                        <a:rPr lang="ru-RU" sz="1350" dirty="0">
                          <a:solidFill>
                            <a:srgbClr val="000000"/>
                          </a:solidFill>
                          <a:latin typeface="Times New Roman"/>
                          <a:ea typeface="Times New Roman"/>
                          <a:cs typeface="Times New Roman"/>
                        </a:rPr>
                        <a:t>Наклон </a:t>
                      </a:r>
                      <a:r>
                        <a:rPr lang="ru-RU" sz="1350" dirty="0" smtClean="0">
                          <a:solidFill>
                            <a:srgbClr val="000000"/>
                          </a:solidFill>
                          <a:latin typeface="Times New Roman"/>
                          <a:ea typeface="Times New Roman"/>
                          <a:cs typeface="Times New Roman"/>
                        </a:rPr>
                        <a:t>вперёд из положения сидя, </a:t>
                      </a:r>
                      <a:r>
                        <a:rPr lang="ru-RU" sz="1350" dirty="0">
                          <a:solidFill>
                            <a:srgbClr val="000000"/>
                          </a:solidFill>
                          <a:latin typeface="Times New Roman"/>
                          <a:ea typeface="Times New Roman"/>
                          <a:cs typeface="Times New Roman"/>
                        </a:rPr>
                        <a:t>см</a:t>
                      </a:r>
                      <a:endParaRPr lang="ru-RU" sz="1100" dirty="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10 и выше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9-6</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5 и ниже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16 и выше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dirty="0">
                          <a:solidFill>
                            <a:srgbClr val="000000"/>
                          </a:solidFill>
                          <a:latin typeface="Times New Roman"/>
                          <a:ea typeface="Times New Roman"/>
                          <a:cs typeface="Times New Roman"/>
                        </a:rPr>
                        <a:t>15-9</a:t>
                      </a:r>
                      <a:endParaRPr lang="ru-RU" sz="1100" dirty="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dirty="0">
                          <a:solidFill>
                            <a:srgbClr val="000000"/>
                          </a:solidFill>
                          <a:latin typeface="Times New Roman"/>
                          <a:ea typeface="Times New Roman"/>
                          <a:cs typeface="Times New Roman"/>
                        </a:rPr>
                        <a:t>8 и ниже</a:t>
                      </a:r>
                      <a:endParaRPr lang="ru-RU" sz="1100" dirty="0">
                        <a:latin typeface="Calibri"/>
                        <a:ea typeface="Times New Roman"/>
                        <a:cs typeface="Times New Roman"/>
                      </a:endParaRPr>
                    </a:p>
                  </a:txBody>
                  <a:tcPr marL="0" marR="0" marT="0" marB="0" anchor="ctr">
                    <a:lnL>
                      <a:noFill/>
                    </a:lnL>
                    <a:lnR>
                      <a:noFill/>
                    </a:lnR>
                    <a:lnT>
                      <a:noFill/>
                    </a:lnT>
                    <a:lnB>
                      <a:noFill/>
                    </a:lnB>
                  </a:tcPr>
                </a:tc>
              </a:tr>
              <a:tr h="956647">
                <a:tc>
                  <a:txBody>
                    <a:bodyPr/>
                    <a:lstStyle/>
                    <a:p>
                      <a:pPr>
                        <a:lnSpc>
                          <a:spcPct val="115000"/>
                        </a:lnSpc>
                        <a:spcAft>
                          <a:spcPts val="0"/>
                        </a:spcAft>
                      </a:pPr>
                      <a:r>
                        <a:rPr lang="ru-RU" sz="1350">
                          <a:solidFill>
                            <a:srgbClr val="000000"/>
                          </a:solidFill>
                          <a:latin typeface="Times New Roman"/>
                          <a:ea typeface="Times New Roman"/>
                          <a:cs typeface="Times New Roman"/>
                        </a:rPr>
                        <a:t>Подтягивание, раз в/п мальчики, н/п - девочки</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9 и больше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8-5</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4 и меньше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15 и больше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dirty="0">
                          <a:solidFill>
                            <a:srgbClr val="000000"/>
                          </a:solidFill>
                          <a:latin typeface="Times New Roman"/>
                          <a:ea typeface="Times New Roman"/>
                          <a:cs typeface="Times New Roman"/>
                        </a:rPr>
                        <a:t>14-7</a:t>
                      </a:r>
                      <a:endParaRPr lang="ru-RU" sz="1100" dirty="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6 и меньше</a:t>
                      </a:r>
                      <a:endParaRPr lang="ru-RU" sz="1100">
                        <a:latin typeface="Calibri"/>
                        <a:ea typeface="Times New Roman"/>
                        <a:cs typeface="Times New Roman"/>
                      </a:endParaRPr>
                    </a:p>
                  </a:txBody>
                  <a:tcPr marL="0" marR="0" marT="0" marB="0" anchor="ctr">
                    <a:lnL>
                      <a:noFill/>
                    </a:lnL>
                    <a:lnR>
                      <a:noFill/>
                    </a:lnR>
                    <a:lnT>
                      <a:noFill/>
                    </a:lnT>
                    <a:lnB>
                      <a:noFill/>
                    </a:lnB>
                  </a:tcPr>
                </a:tc>
              </a:tr>
              <a:tr h="956647">
                <a:tc>
                  <a:txBody>
                    <a:bodyPr/>
                    <a:lstStyle/>
                    <a:p>
                      <a:pPr>
                        <a:lnSpc>
                          <a:spcPct val="115000"/>
                        </a:lnSpc>
                        <a:spcAft>
                          <a:spcPts val="0"/>
                        </a:spcAft>
                      </a:pPr>
                      <a:r>
                        <a:rPr lang="ru-RU" sz="1350">
                          <a:solidFill>
                            <a:srgbClr val="000000"/>
                          </a:solidFill>
                          <a:latin typeface="Times New Roman"/>
                          <a:ea typeface="Times New Roman"/>
                          <a:cs typeface="Times New Roman"/>
                        </a:rPr>
                        <a:t>Поднимание туловища лежа на спине, 30с.</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dirty="0">
                          <a:solidFill>
                            <a:srgbClr val="000000"/>
                          </a:solidFill>
                          <a:latin typeface="Times New Roman"/>
                          <a:ea typeface="Times New Roman"/>
                          <a:cs typeface="Times New Roman"/>
                        </a:rPr>
                        <a:t>23 и больше</a:t>
                      </a:r>
                      <a:endParaRPr lang="ru-RU" sz="1100" dirty="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22-13</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12 и меньше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17 и больше</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a:solidFill>
                            <a:srgbClr val="000000"/>
                          </a:solidFill>
                          <a:latin typeface="Times New Roman"/>
                          <a:ea typeface="Times New Roman"/>
                          <a:cs typeface="Times New Roman"/>
                        </a:rPr>
                        <a:t>16-11</a:t>
                      </a:r>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ru-RU" sz="1350" dirty="0">
                          <a:solidFill>
                            <a:srgbClr val="000000"/>
                          </a:solidFill>
                          <a:latin typeface="Times New Roman"/>
                          <a:ea typeface="Times New Roman"/>
                          <a:cs typeface="Times New Roman"/>
                        </a:rPr>
                        <a:t>10 и меньше</a:t>
                      </a:r>
                      <a:endParaRPr lang="ru-RU" sz="1100" dirty="0">
                        <a:latin typeface="Calibri"/>
                        <a:ea typeface="Times New Roman"/>
                        <a:cs typeface="Times New Roman"/>
                      </a:endParaRPr>
                    </a:p>
                  </a:txBody>
                  <a:tcPr marL="0" marR="0" marT="0" marB="0" anchor="ctr">
                    <a:lnL>
                      <a:noFill/>
                    </a:lnL>
                    <a:lnR>
                      <a:noFill/>
                    </a:lnR>
                    <a:lnT>
                      <a:noFill/>
                    </a:lnT>
                    <a:lnB>
                      <a:noFill/>
                    </a:lnB>
                  </a:tcPr>
                </a:tc>
              </a:tr>
            </a:tbl>
          </a:graphicData>
        </a:graphic>
      </p:graphicFrame>
      <p:sp>
        <p:nvSpPr>
          <p:cNvPr id="7" name="Прямоугольник 6"/>
          <p:cNvSpPr/>
          <p:nvPr/>
        </p:nvSpPr>
        <p:spPr>
          <a:xfrm>
            <a:off x="2571736" y="357166"/>
            <a:ext cx="3852880" cy="707886"/>
          </a:xfrm>
          <a:prstGeom prst="rect">
            <a:avLst/>
          </a:prstGeom>
        </p:spPr>
        <p:txBody>
          <a:bodyPr wrap="square">
            <a:spAutoFit/>
          </a:bodyPr>
          <a:lstStyle/>
          <a:p>
            <a:r>
              <a:rPr lang="ru-RU" sz="4000" b="1" dirty="0" smtClean="0">
                <a:ln w="1905">
                  <a:solidFill>
                    <a:srgbClr val="934607"/>
                  </a:solidFill>
                </a:ln>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outerShdw blurRad="38100" dist="38100" dir="2700000" algn="tl">
                    <a:srgbClr val="000000">
                      <a:alpha val="43137"/>
                    </a:srgbClr>
                  </a:outerShdw>
                  <a:reflection blurRad="6350" stA="55000" endA="300" endPos="45500" dir="5400000" sy="-100000" algn="bl" rotWithShape="0"/>
                </a:effectLst>
                <a:ea typeface="+mj-ea"/>
                <a:cs typeface="+mj-cs"/>
              </a:rPr>
              <a:t>Приложение</a:t>
            </a:r>
            <a:endParaRPr lang="ru-RU" sz="4000" dirty="0"/>
          </a:p>
        </p:txBody>
      </p:sp>
      <p:cxnSp>
        <p:nvCxnSpPr>
          <p:cNvPr id="9" name="Прямая соединительная линия 8"/>
          <p:cNvCxnSpPr/>
          <p:nvPr/>
        </p:nvCxnSpPr>
        <p:spPr>
          <a:xfrm>
            <a:off x="785786" y="1714488"/>
            <a:ext cx="7143800"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5400000">
            <a:off x="-857288" y="3357562"/>
            <a:ext cx="3286148"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13"/>
          <p:cNvCxnSpPr/>
          <p:nvPr/>
        </p:nvCxnSpPr>
        <p:spPr>
          <a:xfrm>
            <a:off x="785786" y="5000636"/>
            <a:ext cx="7143800" cy="158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5400000" flipH="1" flipV="1">
            <a:off x="6287306" y="3357562"/>
            <a:ext cx="3285354" cy="794"/>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9" name="Прямая соединительная линия 18"/>
          <p:cNvCxnSpPr/>
          <p:nvPr/>
        </p:nvCxnSpPr>
        <p:spPr>
          <a:xfrm rot="5400000">
            <a:off x="856430" y="3357562"/>
            <a:ext cx="3286942" cy="79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785786" y="2571744"/>
            <a:ext cx="7143800"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785786" y="3286124"/>
            <a:ext cx="7143800"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785786" y="4214818"/>
            <a:ext cx="7143800"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5400000">
            <a:off x="1928000" y="3571876"/>
            <a:ext cx="2858314" cy="79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2500298" y="2143116"/>
            <a:ext cx="5429288"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rot="5400000">
            <a:off x="2786050" y="3571876"/>
            <a:ext cx="2857520"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rot="5400000">
            <a:off x="3713950" y="3571876"/>
            <a:ext cx="2858314" cy="79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rot="5400000">
            <a:off x="4572794" y="3571082"/>
            <a:ext cx="2857520"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rot="5400000">
            <a:off x="5428462" y="3571876"/>
            <a:ext cx="2858314" cy="79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Содержание</a:t>
            </a:r>
            <a:endParaRPr lang="ru-RU"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Прямоугольник 2"/>
          <p:cNvSpPr/>
          <p:nvPr/>
        </p:nvSpPr>
        <p:spPr>
          <a:xfrm>
            <a:off x="500034" y="1000108"/>
            <a:ext cx="8001056" cy="5539978"/>
          </a:xfrm>
          <a:prstGeom prst="rect">
            <a:avLst/>
          </a:prstGeom>
          <a:ln w="19050">
            <a:noFill/>
          </a:ln>
          <a:effectLst/>
          <a:scene3d>
            <a:camera prst="orthographicFront">
              <a:rot lat="0" lon="0" rev="0"/>
            </a:camera>
            <a:lightRig rig="glow" dir="t">
              <a:rot lat="0" lon="0" rev="14100000"/>
            </a:lightRig>
          </a:scene3d>
          <a:sp3d prstMaterial="softEdge">
            <a:bevelT w="127000" prst="artDeco"/>
          </a:sp3d>
        </p:spPr>
        <p:txBody>
          <a:bodyPr wrap="square">
            <a:spAutoFit/>
          </a:bodyPr>
          <a:lstStyle/>
          <a:p>
            <a:pPr lvl="0">
              <a:buNone/>
            </a:pPr>
            <a:r>
              <a:rPr lang="ru-RU" sz="1600" b="1" dirty="0" smtClean="0">
                <a:solidFill>
                  <a:srgbClr val="542804"/>
                </a:solidFill>
              </a:rPr>
              <a:t> 1.  </a:t>
            </a:r>
            <a:r>
              <a:rPr lang="ru-RU" sz="1600" dirty="0" smtClean="0">
                <a:solidFill>
                  <a:srgbClr val="542804"/>
                </a:solidFill>
              </a:rPr>
              <a:t>Пояснительная записка.</a:t>
            </a:r>
          </a:p>
          <a:p>
            <a:pPr lvl="0">
              <a:buNone/>
            </a:pPr>
            <a:r>
              <a:rPr lang="ru-RU" sz="1600" dirty="0" smtClean="0">
                <a:solidFill>
                  <a:srgbClr val="542804"/>
                </a:solidFill>
              </a:rPr>
              <a:t> </a:t>
            </a:r>
            <a:r>
              <a:rPr lang="ru-RU" sz="1600" b="1" dirty="0" smtClean="0">
                <a:solidFill>
                  <a:srgbClr val="542804"/>
                </a:solidFill>
              </a:rPr>
              <a:t>2.  </a:t>
            </a:r>
            <a:r>
              <a:rPr lang="ru-RU" sz="1600" dirty="0" smtClean="0">
                <a:solidFill>
                  <a:srgbClr val="542804"/>
                </a:solidFill>
              </a:rPr>
              <a:t>Цели и задачи раздела «Гимнастика с элементами акробатики».</a:t>
            </a:r>
          </a:p>
          <a:p>
            <a:pPr lvl="0">
              <a:buNone/>
            </a:pPr>
            <a:r>
              <a:rPr lang="ru-RU" sz="1600" dirty="0" smtClean="0">
                <a:solidFill>
                  <a:srgbClr val="542804"/>
                </a:solidFill>
              </a:rPr>
              <a:t> </a:t>
            </a:r>
            <a:r>
              <a:rPr lang="ru-RU" sz="1600" b="1" dirty="0" smtClean="0">
                <a:solidFill>
                  <a:srgbClr val="542804"/>
                </a:solidFill>
              </a:rPr>
              <a:t>3.  </a:t>
            </a:r>
            <a:r>
              <a:rPr lang="ru-RU" sz="1600" dirty="0" smtClean="0">
                <a:solidFill>
                  <a:srgbClr val="542804"/>
                </a:solidFill>
              </a:rPr>
              <a:t>Психолого-педагогическое объяснение специфики восприятия и освоения</a:t>
            </a:r>
          </a:p>
          <a:p>
            <a:pPr lvl="0">
              <a:buNone/>
            </a:pPr>
            <a:r>
              <a:rPr lang="ru-RU" sz="1600" dirty="0" smtClean="0">
                <a:solidFill>
                  <a:srgbClr val="542804"/>
                </a:solidFill>
              </a:rPr>
              <a:t>      учебного материала обучающимися в соответствии с возрастными</a:t>
            </a:r>
          </a:p>
          <a:p>
            <a:pPr lvl="0">
              <a:buNone/>
            </a:pPr>
            <a:r>
              <a:rPr lang="ru-RU" sz="1600" dirty="0" smtClean="0">
                <a:solidFill>
                  <a:srgbClr val="542804"/>
                </a:solidFill>
              </a:rPr>
              <a:t>      особенностями.</a:t>
            </a:r>
          </a:p>
          <a:p>
            <a:pPr lvl="0">
              <a:buNone/>
            </a:pPr>
            <a:r>
              <a:rPr lang="ru-RU" sz="1600" b="1" dirty="0" smtClean="0">
                <a:solidFill>
                  <a:srgbClr val="542804"/>
                </a:solidFill>
              </a:rPr>
              <a:t> 4.  </a:t>
            </a:r>
            <a:r>
              <a:rPr lang="ru-RU" sz="1600" dirty="0" smtClean="0">
                <a:solidFill>
                  <a:srgbClr val="542804"/>
                </a:solidFill>
              </a:rPr>
              <a:t>Ожидаемые результаты освоения раздела программы.</a:t>
            </a:r>
          </a:p>
          <a:p>
            <a:pPr lvl="0">
              <a:buNone/>
            </a:pPr>
            <a:r>
              <a:rPr lang="ru-RU" sz="1600" dirty="0" smtClean="0">
                <a:solidFill>
                  <a:srgbClr val="542804"/>
                </a:solidFill>
              </a:rPr>
              <a:t> </a:t>
            </a:r>
            <a:r>
              <a:rPr lang="ru-RU" sz="1600" b="1" dirty="0" smtClean="0">
                <a:solidFill>
                  <a:srgbClr val="542804"/>
                </a:solidFill>
              </a:rPr>
              <a:t>5.  </a:t>
            </a:r>
            <a:r>
              <a:rPr lang="ru-RU" sz="1600" dirty="0" smtClean="0">
                <a:solidFill>
                  <a:srgbClr val="542804"/>
                </a:solidFill>
              </a:rPr>
              <a:t>Обоснование используемых в образовательном процессе по разделу программы</a:t>
            </a:r>
          </a:p>
          <a:p>
            <a:pPr lvl="0">
              <a:buNone/>
            </a:pPr>
            <a:r>
              <a:rPr lang="ru-RU" sz="1600" dirty="0" smtClean="0">
                <a:solidFill>
                  <a:srgbClr val="542804"/>
                </a:solidFill>
              </a:rPr>
              <a:t>      образовательных технологий, методов, форм организации деятельности</a:t>
            </a:r>
          </a:p>
          <a:p>
            <a:pPr lvl="0">
              <a:buNone/>
            </a:pPr>
            <a:r>
              <a:rPr lang="ru-RU" sz="1600" dirty="0" smtClean="0">
                <a:solidFill>
                  <a:srgbClr val="542804"/>
                </a:solidFill>
              </a:rPr>
              <a:t>      обучающихся.</a:t>
            </a:r>
          </a:p>
          <a:p>
            <a:pPr lvl="0">
              <a:buNone/>
            </a:pPr>
            <a:r>
              <a:rPr lang="ru-RU" sz="1600" dirty="0" smtClean="0">
                <a:solidFill>
                  <a:srgbClr val="542804"/>
                </a:solidFill>
              </a:rPr>
              <a:t> </a:t>
            </a:r>
            <a:r>
              <a:rPr lang="ru-RU" sz="1600" b="1" dirty="0" smtClean="0">
                <a:solidFill>
                  <a:srgbClr val="542804"/>
                </a:solidFill>
              </a:rPr>
              <a:t>6.  </a:t>
            </a:r>
            <a:r>
              <a:rPr lang="ru-RU" sz="1600" dirty="0" smtClean="0">
                <a:solidFill>
                  <a:srgbClr val="542804"/>
                </a:solidFill>
              </a:rPr>
              <a:t>Система знаний и система деятельности.</a:t>
            </a:r>
          </a:p>
          <a:p>
            <a:pPr lvl="0">
              <a:buNone/>
            </a:pPr>
            <a:r>
              <a:rPr lang="ru-RU" sz="1600" dirty="0" smtClean="0">
                <a:solidFill>
                  <a:srgbClr val="542804"/>
                </a:solidFill>
              </a:rPr>
              <a:t> </a:t>
            </a:r>
            <a:r>
              <a:rPr lang="ru-RU" sz="1600" b="1" dirty="0" smtClean="0">
                <a:solidFill>
                  <a:srgbClr val="542804"/>
                </a:solidFill>
              </a:rPr>
              <a:t>7.  </a:t>
            </a:r>
            <a:r>
              <a:rPr lang="ru-RU" sz="1600" dirty="0" smtClean="0">
                <a:solidFill>
                  <a:srgbClr val="542804"/>
                </a:solidFill>
              </a:rPr>
              <a:t>Календарно-тематическое планирование по разделу «Гимнастика с элементами  </a:t>
            </a:r>
          </a:p>
          <a:p>
            <a:pPr lvl="0">
              <a:buNone/>
            </a:pPr>
            <a:r>
              <a:rPr lang="ru-RU" sz="1600" dirty="0" smtClean="0">
                <a:solidFill>
                  <a:srgbClr val="542804"/>
                </a:solidFill>
              </a:rPr>
              <a:t>      акробатики».</a:t>
            </a:r>
          </a:p>
          <a:p>
            <a:pPr lvl="0">
              <a:buNone/>
            </a:pPr>
            <a:r>
              <a:rPr lang="ru-RU" sz="1600" b="1" dirty="0" smtClean="0">
                <a:solidFill>
                  <a:srgbClr val="542804"/>
                </a:solidFill>
              </a:rPr>
              <a:t> 8.  </a:t>
            </a:r>
            <a:r>
              <a:rPr lang="ru-RU" sz="1600" dirty="0" smtClean="0">
                <a:solidFill>
                  <a:srgbClr val="542804"/>
                </a:solidFill>
              </a:rPr>
              <a:t>Разработка урока.</a:t>
            </a:r>
          </a:p>
          <a:p>
            <a:pPr>
              <a:buNone/>
            </a:pPr>
            <a:r>
              <a:rPr lang="ru-RU" sz="1600" dirty="0" smtClean="0">
                <a:solidFill>
                  <a:srgbClr val="542804"/>
                </a:solidFill>
              </a:rPr>
              <a:t>      Приложение</a:t>
            </a:r>
          </a:p>
          <a:p>
            <a:pPr lvl="0">
              <a:buNone/>
            </a:pPr>
            <a:r>
              <a:rPr lang="ru-RU" sz="1600" dirty="0" smtClean="0">
                <a:solidFill>
                  <a:srgbClr val="542804"/>
                </a:solidFill>
              </a:rPr>
              <a:t> </a:t>
            </a:r>
            <a:r>
              <a:rPr lang="ru-RU" sz="1600" b="1" dirty="0" smtClean="0">
                <a:solidFill>
                  <a:srgbClr val="542804"/>
                </a:solidFill>
              </a:rPr>
              <a:t>9.  </a:t>
            </a:r>
            <a:r>
              <a:rPr lang="ru-RU" sz="1600" dirty="0" smtClean="0">
                <a:solidFill>
                  <a:srgbClr val="542804"/>
                </a:solidFill>
              </a:rPr>
              <a:t>Учебные нормативы освоения навыков по гимнастике.</a:t>
            </a:r>
          </a:p>
          <a:p>
            <a:pPr lvl="0">
              <a:buNone/>
            </a:pPr>
            <a:r>
              <a:rPr lang="ru-RU" sz="1600" b="1" dirty="0" smtClean="0">
                <a:solidFill>
                  <a:srgbClr val="542804"/>
                </a:solidFill>
              </a:rPr>
              <a:t> 10. </a:t>
            </a:r>
            <a:r>
              <a:rPr lang="ru-RU" sz="1600" dirty="0" smtClean="0">
                <a:solidFill>
                  <a:srgbClr val="542804"/>
                </a:solidFill>
              </a:rPr>
              <a:t>Учебные комбинации.</a:t>
            </a:r>
          </a:p>
          <a:p>
            <a:pPr lvl="0">
              <a:buNone/>
            </a:pPr>
            <a:r>
              <a:rPr lang="ru-RU" sz="1600" dirty="0" smtClean="0">
                <a:solidFill>
                  <a:srgbClr val="542804"/>
                </a:solidFill>
              </a:rPr>
              <a:t> </a:t>
            </a:r>
            <a:r>
              <a:rPr lang="ru-RU" sz="1600" b="1" dirty="0" smtClean="0">
                <a:solidFill>
                  <a:srgbClr val="542804"/>
                </a:solidFill>
              </a:rPr>
              <a:t>11.  </a:t>
            </a:r>
            <a:r>
              <a:rPr lang="ru-RU" sz="1600" dirty="0" smtClean="0">
                <a:solidFill>
                  <a:srgbClr val="542804"/>
                </a:solidFill>
              </a:rPr>
              <a:t>Примерный комплекс </a:t>
            </a:r>
            <a:r>
              <a:rPr lang="ru-RU" sz="1600" dirty="0" err="1" smtClean="0">
                <a:solidFill>
                  <a:srgbClr val="542804"/>
                </a:solidFill>
              </a:rPr>
              <a:t>общеразвивающих</a:t>
            </a:r>
            <a:r>
              <a:rPr lang="ru-RU" sz="1600" dirty="0" smtClean="0">
                <a:solidFill>
                  <a:srgbClr val="542804"/>
                </a:solidFill>
              </a:rPr>
              <a:t> упражнений с предметом, методом</a:t>
            </a:r>
          </a:p>
          <a:p>
            <a:pPr lvl="0">
              <a:buNone/>
            </a:pPr>
            <a:r>
              <a:rPr lang="ru-RU" sz="1600" dirty="0" smtClean="0">
                <a:solidFill>
                  <a:srgbClr val="542804"/>
                </a:solidFill>
              </a:rPr>
              <a:t>      круговой тренировки.</a:t>
            </a:r>
          </a:p>
          <a:p>
            <a:pPr lvl="0">
              <a:buNone/>
            </a:pPr>
            <a:r>
              <a:rPr lang="ru-RU" sz="1600" dirty="0" smtClean="0">
                <a:solidFill>
                  <a:srgbClr val="542804"/>
                </a:solidFill>
              </a:rPr>
              <a:t> </a:t>
            </a:r>
            <a:r>
              <a:rPr lang="ru-RU" sz="1600" b="1" dirty="0" smtClean="0">
                <a:solidFill>
                  <a:srgbClr val="542804"/>
                </a:solidFill>
              </a:rPr>
              <a:t>12. </a:t>
            </a:r>
            <a:r>
              <a:rPr lang="ru-RU" sz="1600" dirty="0" smtClean="0">
                <a:solidFill>
                  <a:srgbClr val="542804"/>
                </a:solidFill>
              </a:rPr>
              <a:t>Игровая тренировка.</a:t>
            </a:r>
          </a:p>
          <a:p>
            <a:pPr lvl="0">
              <a:buNone/>
            </a:pPr>
            <a:r>
              <a:rPr lang="ru-RU" sz="1600" dirty="0" smtClean="0">
                <a:solidFill>
                  <a:srgbClr val="542804"/>
                </a:solidFill>
              </a:rPr>
              <a:t> </a:t>
            </a:r>
            <a:r>
              <a:rPr lang="ru-RU" sz="1600" b="1" dirty="0" smtClean="0">
                <a:solidFill>
                  <a:srgbClr val="542804"/>
                </a:solidFill>
              </a:rPr>
              <a:t>13. </a:t>
            </a:r>
            <a:r>
              <a:rPr lang="ru-RU" sz="1600" dirty="0" smtClean="0">
                <a:solidFill>
                  <a:srgbClr val="542804"/>
                </a:solidFill>
              </a:rPr>
              <a:t>Тест по теме «Гимнастика</a:t>
            </a:r>
          </a:p>
          <a:p>
            <a:pPr lvl="0">
              <a:buNone/>
            </a:pPr>
            <a:r>
              <a:rPr lang="ru-RU" sz="1600" dirty="0" smtClean="0">
                <a:solidFill>
                  <a:srgbClr val="542804"/>
                </a:solidFill>
              </a:rPr>
              <a:t> </a:t>
            </a:r>
            <a:r>
              <a:rPr lang="ru-RU" sz="1600" b="1" dirty="0" smtClean="0">
                <a:solidFill>
                  <a:srgbClr val="542804"/>
                </a:solidFill>
              </a:rPr>
              <a:t>14. </a:t>
            </a:r>
            <a:r>
              <a:rPr lang="ru-RU" sz="1600" dirty="0" smtClean="0">
                <a:solidFill>
                  <a:srgbClr val="542804"/>
                </a:solidFill>
              </a:rPr>
              <a:t>Литература</a:t>
            </a:r>
          </a:p>
          <a:p>
            <a:pPr>
              <a:buNone/>
            </a:pPr>
            <a:r>
              <a:rPr lang="ru-RU" dirty="0" smtClean="0">
                <a:solidFill>
                  <a:schemeClr val="accent6">
                    <a:lumMod val="50000"/>
                  </a:schemeClr>
                </a:solidFill>
              </a:rPr>
              <a:t> </a:t>
            </a:r>
          </a:p>
        </p:txBody>
      </p:sp>
    </p:spTree>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3042" y="428604"/>
            <a:ext cx="5643602" cy="584775"/>
          </a:xfrm>
          <a:prstGeom prst="rect">
            <a:avLst/>
          </a:prstGeom>
        </p:spPr>
        <p:txBody>
          <a:bodyPr wrap="square">
            <a:spAutoFit/>
          </a:bodyPr>
          <a:lstStyle/>
          <a:p>
            <a:pPr algn="ctr"/>
            <a:r>
              <a:rPr lang="ru-RU" sz="32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3200" b="1" dirty="0" smtClean="0">
                <a:ln w="1905">
                  <a:solidFill>
                    <a:schemeClr val="accent6">
                      <a:lumMod val="50000"/>
                    </a:schemeClr>
                  </a:solidFill>
                </a:ln>
                <a:solidFill>
                  <a:srgbClr val="FFFF00"/>
                </a:solidFill>
                <a:effectLst>
                  <a:innerShdw blurRad="69850" dist="43180" dir="5400000">
                    <a:srgbClr val="000000">
                      <a:alpha val="65000"/>
                    </a:srgbClr>
                  </a:innerShdw>
                </a:effectLst>
              </a:rPr>
              <a:t>Учебные комбинации</a:t>
            </a:r>
            <a:endParaRPr lang="ru-RU" sz="3200" b="1" dirty="0">
              <a:ln w="1905">
                <a:solidFill>
                  <a:schemeClr val="accent6">
                    <a:lumMod val="50000"/>
                  </a:schemeClr>
                </a:solidFill>
              </a:ln>
              <a:solidFill>
                <a:srgbClr val="FFFF00"/>
              </a:solidFill>
              <a:effectLst>
                <a:innerShdw blurRad="69850" dist="43180" dir="5400000">
                  <a:srgbClr val="000000">
                    <a:alpha val="65000"/>
                  </a:srgbClr>
                </a:innerShdw>
              </a:effectLst>
            </a:endParaRPr>
          </a:p>
        </p:txBody>
      </p:sp>
      <p:sp>
        <p:nvSpPr>
          <p:cNvPr id="3" name="Прямоугольник 2"/>
          <p:cNvSpPr/>
          <p:nvPr/>
        </p:nvSpPr>
        <p:spPr>
          <a:xfrm>
            <a:off x="571472" y="1714488"/>
            <a:ext cx="3429024" cy="4162678"/>
          </a:xfrm>
          <a:prstGeom prst="rect">
            <a:avLst/>
          </a:prstGeom>
          <a:solidFill>
            <a:schemeClr val="bg2">
              <a:lumMod val="9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lgn="ctr">
              <a:buNone/>
            </a:pPr>
            <a:r>
              <a:rPr lang="ru-RU" sz="2000" b="1" i="1" dirty="0" smtClean="0">
                <a:ln w="10541" cmpd="sng">
                  <a:solidFill>
                    <a:schemeClr val="tx1"/>
                  </a:solidFill>
                  <a:prstDash val="solid"/>
                </a:ln>
                <a:solidFill>
                  <a:srgbClr val="783A06"/>
                </a:solidFill>
              </a:rPr>
              <a:t>Акробатика</a:t>
            </a:r>
          </a:p>
          <a:p>
            <a:pPr algn="ctr">
              <a:buNone/>
            </a:pPr>
            <a:endParaRPr lang="ru-RU" sz="1050" b="1" dirty="0" smtClean="0">
              <a:ln w="900" cmpd="sng">
                <a:solidFill>
                  <a:srgbClr val="002060"/>
                </a:solidFill>
                <a:prstDash val="solid"/>
              </a:ln>
              <a:solidFill>
                <a:srgbClr val="783A06"/>
              </a:solidFill>
              <a:effectLst>
                <a:innerShdw blurRad="101600" dist="76200" dir="5400000">
                  <a:schemeClr val="accent1">
                    <a:satMod val="190000"/>
                    <a:tint val="100000"/>
                    <a:alpha val="74000"/>
                  </a:schemeClr>
                </a:innerShdw>
              </a:effectLst>
            </a:endParaRPr>
          </a:p>
          <a:p>
            <a:pPr lvl="0"/>
            <a:r>
              <a:rPr lang="ru-RU" dirty="0" smtClean="0">
                <a:solidFill>
                  <a:srgbClr val="783A06"/>
                </a:solidFill>
              </a:rPr>
              <a:t>И.п.:  о.с., упор присев, кувырок вперёд в упор присев, ноги </a:t>
            </a:r>
            <a:r>
              <a:rPr lang="ru-RU" dirty="0" err="1" smtClean="0">
                <a:solidFill>
                  <a:srgbClr val="783A06"/>
                </a:solidFill>
              </a:rPr>
              <a:t>скрестно</a:t>
            </a:r>
            <a:r>
              <a:rPr lang="ru-RU" dirty="0" smtClean="0">
                <a:solidFill>
                  <a:srgbClr val="783A06"/>
                </a:solidFill>
              </a:rPr>
              <a:t>.</a:t>
            </a:r>
          </a:p>
          <a:p>
            <a:pPr lvl="0"/>
            <a:r>
              <a:rPr lang="ru-RU" dirty="0" smtClean="0">
                <a:solidFill>
                  <a:srgbClr val="783A06"/>
                </a:solidFill>
              </a:rPr>
              <a:t>Поворот на 180</a:t>
            </a:r>
            <a:r>
              <a:rPr lang="ru-RU" baseline="30000" dirty="0" smtClean="0">
                <a:solidFill>
                  <a:srgbClr val="783A06"/>
                </a:solidFill>
              </a:rPr>
              <a:t>0</a:t>
            </a:r>
            <a:r>
              <a:rPr lang="ru-RU" dirty="0" smtClean="0">
                <a:solidFill>
                  <a:srgbClr val="783A06"/>
                </a:solidFill>
              </a:rPr>
              <a:t>,кувырок назад в упор присев.</a:t>
            </a:r>
          </a:p>
          <a:p>
            <a:pPr lvl="0"/>
            <a:r>
              <a:rPr lang="ru-RU" dirty="0" smtClean="0">
                <a:solidFill>
                  <a:srgbClr val="783A06"/>
                </a:solidFill>
              </a:rPr>
              <a:t>Перекат назад стойка на лопатках.</a:t>
            </a:r>
          </a:p>
          <a:p>
            <a:pPr lvl="0"/>
            <a:r>
              <a:rPr lang="ru-RU" dirty="0" smtClean="0">
                <a:solidFill>
                  <a:srgbClr val="783A06"/>
                </a:solidFill>
              </a:rPr>
              <a:t>Перекат вперёд в упор присев, </a:t>
            </a:r>
            <a:r>
              <a:rPr lang="ru-RU" dirty="0" err="1" smtClean="0">
                <a:solidFill>
                  <a:srgbClr val="783A06"/>
                </a:solidFill>
              </a:rPr>
              <a:t>всать</a:t>
            </a:r>
            <a:r>
              <a:rPr lang="ru-RU" dirty="0" smtClean="0">
                <a:solidFill>
                  <a:srgbClr val="783A06"/>
                </a:solidFill>
              </a:rPr>
              <a:t>.</a:t>
            </a:r>
          </a:p>
          <a:p>
            <a:pPr lvl="0"/>
            <a:r>
              <a:rPr lang="ru-RU" dirty="0" smtClean="0">
                <a:solidFill>
                  <a:srgbClr val="783A06"/>
                </a:solidFill>
              </a:rPr>
              <a:t>«Мост» с помощью, поворот кругом в упор присев.</a:t>
            </a:r>
          </a:p>
          <a:p>
            <a:pPr lvl="0"/>
            <a:r>
              <a:rPr lang="ru-RU" dirty="0" smtClean="0">
                <a:solidFill>
                  <a:srgbClr val="783A06"/>
                </a:solidFill>
              </a:rPr>
              <a:t>Прыжок вверх прогнувшись.</a:t>
            </a:r>
          </a:p>
          <a:p>
            <a:pPr>
              <a:buNone/>
            </a:pPr>
            <a:r>
              <a:rPr lang="ru-RU" dirty="0" smtClean="0">
                <a:solidFill>
                  <a:srgbClr val="783A06"/>
                </a:solidFill>
              </a:rPr>
              <a:t> </a:t>
            </a:r>
          </a:p>
        </p:txBody>
      </p:sp>
      <p:sp>
        <p:nvSpPr>
          <p:cNvPr id="4" name="Прямоугольник 3"/>
          <p:cNvSpPr/>
          <p:nvPr/>
        </p:nvSpPr>
        <p:spPr>
          <a:xfrm>
            <a:off x="4643438" y="1714488"/>
            <a:ext cx="3929090" cy="4170372"/>
          </a:xfrm>
          <a:prstGeom prst="rect">
            <a:avLst/>
          </a:prstGeom>
          <a:solidFill>
            <a:schemeClr val="bg2">
              <a:lumMod val="9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lgn="ctr">
              <a:buNone/>
            </a:pPr>
            <a:r>
              <a:rPr lang="ru-RU" sz="2000" b="1" i="1" dirty="0" smtClean="0">
                <a:ln w="10541" cmpd="sng">
                  <a:solidFill>
                    <a:schemeClr val="tx1"/>
                  </a:solidFill>
                  <a:prstDash val="solid"/>
                </a:ln>
                <a:solidFill>
                  <a:srgbClr val="783A06"/>
                </a:solidFill>
              </a:rPr>
              <a:t>Равновесие</a:t>
            </a:r>
          </a:p>
          <a:p>
            <a:pPr algn="ctr">
              <a:buNone/>
            </a:pPr>
            <a:endParaRPr lang="ru-RU" sz="1100" dirty="0" smtClean="0">
              <a:ln>
                <a:solidFill>
                  <a:srgbClr val="002060"/>
                </a:solidFill>
              </a:ln>
              <a:solidFill>
                <a:srgbClr val="783A06"/>
              </a:solidFill>
            </a:endParaRPr>
          </a:p>
          <a:p>
            <a:pPr lvl="0"/>
            <a:r>
              <a:rPr lang="ru-RU" dirty="0" smtClean="0">
                <a:solidFill>
                  <a:srgbClr val="783A06"/>
                </a:solidFill>
              </a:rPr>
              <a:t>И.п.: стойка поперёк. Шаг правой – руки в стороны, мах левой – руки вверх, шаг правой – «хлопок», мах левой – «хлопок», руки вниз, </a:t>
            </a:r>
            <a:r>
              <a:rPr lang="ru-RU" dirty="0" err="1" smtClean="0">
                <a:solidFill>
                  <a:srgbClr val="783A06"/>
                </a:solidFill>
              </a:rPr>
              <a:t>полуприсед</a:t>
            </a:r>
            <a:r>
              <a:rPr lang="ru-RU" dirty="0" smtClean="0">
                <a:solidFill>
                  <a:srgbClr val="783A06"/>
                </a:solidFill>
              </a:rPr>
              <a:t>. Поворот кругом.</a:t>
            </a:r>
          </a:p>
          <a:p>
            <a:pPr lvl="0"/>
            <a:r>
              <a:rPr lang="ru-RU" dirty="0" smtClean="0">
                <a:solidFill>
                  <a:srgbClr val="783A06"/>
                </a:solidFill>
              </a:rPr>
              <a:t>Равновесие на левой.</a:t>
            </a:r>
          </a:p>
          <a:p>
            <a:pPr lvl="0"/>
            <a:r>
              <a:rPr lang="ru-RU" dirty="0" smtClean="0">
                <a:solidFill>
                  <a:srgbClr val="783A06"/>
                </a:solidFill>
              </a:rPr>
              <a:t>Приставляя правую ногу, подняться на носки, поворот кругом.</a:t>
            </a:r>
          </a:p>
          <a:p>
            <a:pPr lvl="0"/>
            <a:r>
              <a:rPr lang="ru-RU" dirty="0" smtClean="0">
                <a:solidFill>
                  <a:srgbClr val="783A06"/>
                </a:solidFill>
              </a:rPr>
              <a:t>Толчком двумя ногами прыжки вперёд. Короткий разбег, толчком одной и махом другой соскок.</a:t>
            </a:r>
          </a:p>
          <a:p>
            <a:pPr>
              <a:buNone/>
            </a:pPr>
            <a:r>
              <a:rPr lang="ru-RU" dirty="0" smtClean="0"/>
              <a:t> </a:t>
            </a:r>
          </a:p>
          <a:p>
            <a:pPr>
              <a:buNone/>
            </a:pPr>
            <a:r>
              <a:rPr lang="ru-RU" dirty="0" smtClean="0"/>
              <a:t> </a:t>
            </a:r>
          </a:p>
        </p:txBody>
      </p:sp>
    </p:spTree>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3200" b="1" dirty="0" smtClean="0">
                <a:ln w="1905">
                  <a:solidFill>
                    <a:schemeClr val="accent6">
                      <a:lumMod val="50000"/>
                    </a:schemeClr>
                  </a:solidFill>
                </a:ln>
                <a:solidFill>
                  <a:srgbClr val="FFFF00"/>
                </a:solidFill>
                <a:effectLst>
                  <a:innerShdw blurRad="69850" dist="43180" dir="5400000">
                    <a:srgbClr val="000000">
                      <a:alpha val="65000"/>
                    </a:srgbClr>
                  </a:innerShdw>
                </a:effectLst>
              </a:rPr>
              <a:t>Комплекс упражнений</a:t>
            </a:r>
            <a:endParaRPr lang="ru-RU" sz="3200" b="1" dirty="0">
              <a:ln w="1905">
                <a:solidFill>
                  <a:schemeClr val="accent6">
                    <a:lumMod val="50000"/>
                  </a:schemeClr>
                </a:solidFill>
              </a:ln>
              <a:solidFill>
                <a:srgbClr val="FFFF00"/>
              </a:solidFill>
              <a:effectLst>
                <a:innerShdw blurRad="69850" dist="43180" dir="5400000">
                  <a:srgbClr val="000000">
                    <a:alpha val="65000"/>
                  </a:srgbClr>
                </a:innerShdw>
              </a:effectLst>
            </a:endParaRPr>
          </a:p>
        </p:txBody>
      </p:sp>
      <p:sp>
        <p:nvSpPr>
          <p:cNvPr id="3" name="Содержимое 2"/>
          <p:cNvSpPr>
            <a:spLocks noGrp="1"/>
          </p:cNvSpPr>
          <p:nvPr>
            <p:ph sz="half" idx="1"/>
          </p:nvPr>
        </p:nvSpPr>
        <p:spPr>
          <a:xfrm>
            <a:off x="457200" y="1142984"/>
            <a:ext cx="4038600" cy="5357850"/>
          </a:xfrm>
          <a:solidFill>
            <a:schemeClr val="bg2">
              <a:lumMod val="90000"/>
            </a:schemeClr>
          </a:solidFill>
          <a:ln>
            <a:solidFill>
              <a:schemeClr val="bg2">
                <a:lumMod val="50000"/>
              </a:schemeClr>
            </a:solidFill>
          </a:ln>
        </p:spPr>
        <p:txBody>
          <a:bodyPr>
            <a:normAutofit fontScale="40000" lnSpcReduction="20000"/>
          </a:bodyPr>
          <a:lstStyle/>
          <a:p>
            <a:pPr algn="ctr">
              <a:buNone/>
            </a:pPr>
            <a:r>
              <a:rPr lang="ru-RU" sz="4500" b="1" dirty="0" smtClean="0">
                <a:ln>
                  <a:solidFill>
                    <a:schemeClr val="accent6">
                      <a:lumMod val="50000"/>
                    </a:schemeClr>
                  </a:solidFill>
                </a:ln>
                <a:solidFill>
                  <a:srgbClr val="934607"/>
                </a:solidFill>
              </a:rPr>
              <a:t>С обручем</a:t>
            </a:r>
          </a:p>
          <a:p>
            <a:endParaRPr lang="ru-RU" b="1" dirty="0" smtClean="0">
              <a:solidFill>
                <a:schemeClr val="accent6">
                  <a:lumMod val="75000"/>
                </a:schemeClr>
              </a:solidFill>
            </a:endParaRPr>
          </a:p>
          <a:p>
            <a:endParaRPr lang="ru-RU" b="1" dirty="0" smtClean="0">
              <a:solidFill>
                <a:srgbClr val="542804"/>
              </a:solidFill>
            </a:endParaRPr>
          </a:p>
          <a:p>
            <a:r>
              <a:rPr lang="ru-RU" b="1" dirty="0" smtClean="0">
                <a:solidFill>
                  <a:srgbClr val="542804"/>
                </a:solidFill>
              </a:rPr>
              <a:t>1.</a:t>
            </a:r>
            <a:r>
              <a:rPr lang="ru-RU" dirty="0" smtClean="0">
                <a:solidFill>
                  <a:srgbClr val="542804"/>
                </a:solidFill>
              </a:rPr>
              <a:t>И.п. – о.с.: обруч вперёд, хват сбоку (снаружи).</a:t>
            </a:r>
            <a:br>
              <a:rPr lang="ru-RU" dirty="0" smtClean="0">
                <a:solidFill>
                  <a:srgbClr val="542804"/>
                </a:solidFill>
              </a:rPr>
            </a:br>
            <a:r>
              <a:rPr lang="ru-RU" dirty="0" smtClean="0">
                <a:solidFill>
                  <a:srgbClr val="542804"/>
                </a:solidFill>
              </a:rPr>
              <a:t>1 – правая назад, обруч горизонтально вверх, </a:t>
            </a:r>
            <a:endParaRPr lang="ru-RU" sz="2000" dirty="0" smtClean="0">
              <a:solidFill>
                <a:srgbClr val="542804"/>
              </a:solidFill>
            </a:endParaRPr>
          </a:p>
          <a:p>
            <a:r>
              <a:rPr lang="ru-RU" dirty="0" smtClean="0">
                <a:solidFill>
                  <a:srgbClr val="542804"/>
                </a:solidFill>
              </a:rPr>
              <a:t>2 – И.п.</a:t>
            </a:r>
            <a:br>
              <a:rPr lang="ru-RU" dirty="0" smtClean="0">
                <a:solidFill>
                  <a:srgbClr val="542804"/>
                </a:solidFill>
              </a:rPr>
            </a:br>
            <a:r>
              <a:rPr lang="ru-RU" dirty="0" smtClean="0">
                <a:solidFill>
                  <a:srgbClr val="542804"/>
                </a:solidFill>
              </a:rPr>
              <a:t>3 –левая назад, обруч горизонтально вверх.</a:t>
            </a:r>
            <a:endParaRPr lang="ru-RU" sz="2000" dirty="0" smtClean="0">
              <a:solidFill>
                <a:srgbClr val="542804"/>
              </a:solidFill>
            </a:endParaRPr>
          </a:p>
          <a:p>
            <a:r>
              <a:rPr lang="ru-RU" dirty="0" smtClean="0">
                <a:solidFill>
                  <a:srgbClr val="542804"/>
                </a:solidFill>
              </a:rPr>
              <a:t>4– И.п.</a:t>
            </a:r>
            <a:endParaRPr lang="ru-RU" sz="2000" dirty="0" smtClean="0">
              <a:solidFill>
                <a:srgbClr val="542804"/>
              </a:solidFill>
            </a:endParaRPr>
          </a:p>
          <a:p>
            <a:r>
              <a:rPr lang="ru-RU" b="1" dirty="0" smtClean="0">
                <a:solidFill>
                  <a:srgbClr val="542804"/>
                </a:solidFill>
              </a:rPr>
              <a:t>2.</a:t>
            </a:r>
            <a:r>
              <a:rPr lang="ru-RU" dirty="0" smtClean="0">
                <a:solidFill>
                  <a:srgbClr val="542804"/>
                </a:solidFill>
              </a:rPr>
              <a:t>И.п. – стойка ноги врозь, обруч горизонтально вверх, хват с боку (снаружи)</a:t>
            </a:r>
            <a:br>
              <a:rPr lang="ru-RU" dirty="0" smtClean="0">
                <a:solidFill>
                  <a:srgbClr val="542804"/>
                </a:solidFill>
              </a:rPr>
            </a:br>
            <a:r>
              <a:rPr lang="ru-RU" dirty="0" smtClean="0">
                <a:solidFill>
                  <a:srgbClr val="542804"/>
                </a:solidFill>
              </a:rPr>
              <a:t>1 – наклон вправо</a:t>
            </a:r>
            <a:endParaRPr lang="ru-RU" sz="2000" dirty="0" smtClean="0">
              <a:solidFill>
                <a:srgbClr val="542804"/>
              </a:solidFill>
            </a:endParaRPr>
          </a:p>
          <a:p>
            <a:r>
              <a:rPr lang="ru-RU" dirty="0" smtClean="0">
                <a:solidFill>
                  <a:srgbClr val="542804"/>
                </a:solidFill>
              </a:rPr>
              <a:t>2 – И.п. </a:t>
            </a:r>
            <a:endParaRPr lang="ru-RU" sz="2000" dirty="0" smtClean="0">
              <a:solidFill>
                <a:srgbClr val="542804"/>
              </a:solidFill>
            </a:endParaRPr>
          </a:p>
          <a:p>
            <a:r>
              <a:rPr lang="ru-RU" dirty="0" smtClean="0">
                <a:solidFill>
                  <a:srgbClr val="542804"/>
                </a:solidFill>
              </a:rPr>
              <a:t>3 –наклон влево</a:t>
            </a:r>
            <a:endParaRPr lang="ru-RU" sz="2000" dirty="0" smtClean="0">
              <a:solidFill>
                <a:srgbClr val="542804"/>
              </a:solidFill>
            </a:endParaRPr>
          </a:p>
          <a:p>
            <a:r>
              <a:rPr lang="ru-RU" dirty="0" smtClean="0">
                <a:solidFill>
                  <a:srgbClr val="542804"/>
                </a:solidFill>
              </a:rPr>
              <a:t>4 – И.п.</a:t>
            </a:r>
            <a:endParaRPr lang="ru-RU" sz="2000" dirty="0" smtClean="0">
              <a:solidFill>
                <a:srgbClr val="542804"/>
              </a:solidFill>
            </a:endParaRPr>
          </a:p>
          <a:p>
            <a:r>
              <a:rPr lang="ru-RU" b="1" dirty="0" smtClean="0">
                <a:solidFill>
                  <a:srgbClr val="542804"/>
                </a:solidFill>
              </a:rPr>
              <a:t>3.</a:t>
            </a:r>
            <a:r>
              <a:rPr lang="ru-RU" dirty="0" smtClean="0">
                <a:solidFill>
                  <a:srgbClr val="542804"/>
                </a:solidFill>
              </a:rPr>
              <a:t>И.п. – стойка ноги врозь, обруч горизонтально вверх, хват с боку (снаружи)</a:t>
            </a:r>
            <a:br>
              <a:rPr lang="ru-RU" dirty="0" smtClean="0">
                <a:solidFill>
                  <a:srgbClr val="542804"/>
                </a:solidFill>
              </a:rPr>
            </a:br>
            <a:r>
              <a:rPr lang="ru-RU" dirty="0" smtClean="0">
                <a:solidFill>
                  <a:srgbClr val="542804"/>
                </a:solidFill>
              </a:rPr>
              <a:t>1,2,3 – пружинистых наклона вперёд, обруч вперёд.</a:t>
            </a:r>
            <a:endParaRPr lang="ru-RU" sz="2000" dirty="0" smtClean="0">
              <a:solidFill>
                <a:srgbClr val="542804"/>
              </a:solidFill>
            </a:endParaRPr>
          </a:p>
          <a:p>
            <a:r>
              <a:rPr lang="ru-RU" dirty="0" smtClean="0">
                <a:solidFill>
                  <a:srgbClr val="542804"/>
                </a:solidFill>
              </a:rPr>
              <a:t>4– И.п.</a:t>
            </a:r>
            <a:endParaRPr lang="ru-RU" sz="2000" dirty="0" smtClean="0">
              <a:solidFill>
                <a:srgbClr val="542804"/>
              </a:solidFill>
            </a:endParaRPr>
          </a:p>
          <a:p>
            <a:r>
              <a:rPr lang="ru-RU" b="1" dirty="0" smtClean="0">
                <a:solidFill>
                  <a:srgbClr val="542804"/>
                </a:solidFill>
              </a:rPr>
              <a:t>4</a:t>
            </a:r>
            <a:r>
              <a:rPr lang="ru-RU" dirty="0" smtClean="0">
                <a:solidFill>
                  <a:srgbClr val="542804"/>
                </a:solidFill>
              </a:rPr>
              <a:t>.И.п. – сед согнув ноги, обруч вперёд, хват сбоку (снаружи)</a:t>
            </a:r>
            <a:br>
              <a:rPr lang="ru-RU" dirty="0" smtClean="0">
                <a:solidFill>
                  <a:srgbClr val="542804"/>
                </a:solidFill>
              </a:rPr>
            </a:br>
            <a:r>
              <a:rPr lang="ru-RU" dirty="0" smtClean="0">
                <a:solidFill>
                  <a:srgbClr val="542804"/>
                </a:solidFill>
              </a:rPr>
              <a:t>1 – 2 прямые ноги в обруч</a:t>
            </a:r>
            <a:br>
              <a:rPr lang="ru-RU" dirty="0" smtClean="0">
                <a:solidFill>
                  <a:srgbClr val="542804"/>
                </a:solidFill>
              </a:rPr>
            </a:br>
            <a:r>
              <a:rPr lang="ru-RU" dirty="0" smtClean="0">
                <a:solidFill>
                  <a:srgbClr val="542804"/>
                </a:solidFill>
              </a:rPr>
              <a:t>3 – 4 –вернуться в и.п.</a:t>
            </a:r>
            <a:endParaRPr lang="ru-RU" sz="2000" dirty="0" smtClean="0">
              <a:solidFill>
                <a:srgbClr val="542804"/>
              </a:solidFill>
            </a:endParaRPr>
          </a:p>
          <a:p>
            <a:r>
              <a:rPr lang="ru-RU" b="1" dirty="0" smtClean="0">
                <a:solidFill>
                  <a:srgbClr val="542804"/>
                </a:solidFill>
              </a:rPr>
              <a:t>5.</a:t>
            </a:r>
            <a:r>
              <a:rPr lang="ru-RU" dirty="0" smtClean="0">
                <a:solidFill>
                  <a:srgbClr val="542804"/>
                </a:solidFill>
              </a:rPr>
              <a:t>И.п.- о.с.: в середине обруча. Обруч горизонтально, хват сбоку (снаружи)</a:t>
            </a:r>
            <a:br>
              <a:rPr lang="ru-RU" dirty="0" smtClean="0">
                <a:solidFill>
                  <a:srgbClr val="542804"/>
                </a:solidFill>
              </a:rPr>
            </a:br>
            <a:r>
              <a:rPr lang="ru-RU" dirty="0" smtClean="0">
                <a:solidFill>
                  <a:srgbClr val="542804"/>
                </a:solidFill>
              </a:rPr>
              <a:t>1 – присед, сгибая руки поднять обруч вверх.</a:t>
            </a:r>
            <a:endParaRPr lang="ru-RU" sz="2000" dirty="0" smtClean="0">
              <a:solidFill>
                <a:srgbClr val="542804"/>
              </a:solidFill>
            </a:endParaRPr>
          </a:p>
          <a:p>
            <a:r>
              <a:rPr lang="ru-RU" dirty="0" smtClean="0">
                <a:solidFill>
                  <a:srgbClr val="542804"/>
                </a:solidFill>
              </a:rPr>
              <a:t>2 – И.п.</a:t>
            </a:r>
            <a:endParaRPr lang="ru-RU" sz="2000" dirty="0" smtClean="0">
              <a:solidFill>
                <a:srgbClr val="542804"/>
              </a:solidFill>
            </a:endParaRPr>
          </a:p>
          <a:p>
            <a:pPr lvl="1"/>
            <a:r>
              <a:rPr lang="ru-RU" dirty="0" smtClean="0">
                <a:solidFill>
                  <a:srgbClr val="542804"/>
                </a:solidFill>
              </a:rPr>
              <a:t>– то же самое</a:t>
            </a:r>
            <a:endParaRPr lang="ru-RU" sz="1800" dirty="0" smtClean="0">
              <a:solidFill>
                <a:srgbClr val="542804"/>
              </a:solidFill>
            </a:endParaRPr>
          </a:p>
          <a:p>
            <a:r>
              <a:rPr lang="ru-RU" b="1" dirty="0" smtClean="0">
                <a:solidFill>
                  <a:srgbClr val="542804"/>
                </a:solidFill>
              </a:rPr>
              <a:t>6.</a:t>
            </a:r>
            <a:r>
              <a:rPr lang="ru-RU" dirty="0" smtClean="0">
                <a:solidFill>
                  <a:srgbClr val="542804"/>
                </a:solidFill>
              </a:rPr>
              <a:t>И.п. – о.с.: обруч вперёд, хват сбоку (снаружи)</a:t>
            </a:r>
            <a:br>
              <a:rPr lang="ru-RU" dirty="0" smtClean="0">
                <a:solidFill>
                  <a:srgbClr val="542804"/>
                </a:solidFill>
              </a:rPr>
            </a:br>
            <a:r>
              <a:rPr lang="ru-RU" dirty="0" smtClean="0">
                <a:solidFill>
                  <a:srgbClr val="542804"/>
                </a:solidFill>
              </a:rPr>
              <a:t>1 – прыжок ноги врозь, обруч горизонтально вверх.</a:t>
            </a:r>
            <a:endParaRPr lang="ru-RU" sz="2000" dirty="0" smtClean="0">
              <a:solidFill>
                <a:srgbClr val="542804"/>
              </a:solidFill>
            </a:endParaRPr>
          </a:p>
          <a:p>
            <a:r>
              <a:rPr lang="ru-RU" dirty="0" smtClean="0">
                <a:solidFill>
                  <a:srgbClr val="542804"/>
                </a:solidFill>
              </a:rPr>
              <a:t> 2 – И.п.</a:t>
            </a:r>
            <a:endParaRPr lang="ru-RU" sz="2000" dirty="0" smtClean="0">
              <a:solidFill>
                <a:srgbClr val="542804"/>
              </a:solidFill>
            </a:endParaRPr>
          </a:p>
          <a:p>
            <a:r>
              <a:rPr lang="ru-RU" dirty="0" smtClean="0">
                <a:solidFill>
                  <a:srgbClr val="542804"/>
                </a:solidFill>
              </a:rPr>
              <a:t>3-4 – то же самое </a:t>
            </a:r>
            <a:endParaRPr lang="ru-RU" sz="2000" dirty="0" smtClean="0">
              <a:solidFill>
                <a:srgbClr val="542804"/>
              </a:solidFill>
            </a:endParaRPr>
          </a:p>
          <a:p>
            <a:endParaRPr lang="ru-RU" dirty="0" smtClean="0"/>
          </a:p>
          <a:p>
            <a:endParaRPr lang="ru-RU" dirty="0"/>
          </a:p>
        </p:txBody>
      </p:sp>
      <p:pic>
        <p:nvPicPr>
          <p:cNvPr id="41986" name="Picture 2" descr="C:\Documents and Settings\Адм\Мои документы\обруч.gif"/>
          <p:cNvPicPr>
            <a:picLocks noGrp="1" noChangeAspect="1" noChangeArrowheads="1" noCrop="1"/>
          </p:cNvPicPr>
          <p:nvPr>
            <p:ph sz="half" idx="2"/>
          </p:nvPr>
        </p:nvPicPr>
        <p:blipFill>
          <a:blip r:embed="rId2">
            <a:clrChange>
              <a:clrFrom>
                <a:srgbClr val="FFFFFF"/>
              </a:clrFrom>
              <a:clrTo>
                <a:srgbClr val="FFFFFF">
                  <a:alpha val="0"/>
                </a:srgbClr>
              </a:clrTo>
            </a:clrChange>
          </a:blip>
          <a:srcRect/>
          <a:stretch>
            <a:fillRect/>
          </a:stretch>
        </p:blipFill>
        <p:spPr bwMode="auto">
          <a:xfrm>
            <a:off x="5214942" y="2357430"/>
            <a:ext cx="3076916" cy="3214709"/>
          </a:xfrm>
          <a:prstGeom prst="rect">
            <a:avLst/>
          </a:prstGeom>
          <a:noFill/>
        </p:spPr>
      </p:pic>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1438"/>
          </a:xfrm>
        </p:spPr>
        <p:txBody>
          <a:bodyPr>
            <a:noAutofit/>
          </a:bodyPr>
          <a:lstStyle/>
          <a:p>
            <a:endParaRPr lang="ru-RU" sz="3600" dirty="0">
              <a:ln>
                <a:solidFill>
                  <a:schemeClr val="accent6">
                    <a:lumMod val="50000"/>
                  </a:schemeClr>
                </a:solidFill>
              </a:ln>
              <a:solidFill>
                <a:srgbClr val="FFFF00"/>
              </a:solidFill>
            </a:endParaRPr>
          </a:p>
        </p:txBody>
      </p:sp>
      <p:sp>
        <p:nvSpPr>
          <p:cNvPr id="4" name="Содержимое 3"/>
          <p:cNvSpPr>
            <a:spLocks noGrp="1"/>
          </p:cNvSpPr>
          <p:nvPr>
            <p:ph sz="half" idx="2"/>
          </p:nvPr>
        </p:nvSpPr>
        <p:spPr>
          <a:xfrm>
            <a:off x="3428992" y="571480"/>
            <a:ext cx="5257808" cy="6000792"/>
          </a:xfrm>
          <a:solidFill>
            <a:schemeClr val="bg2">
              <a:lumMod val="90000"/>
            </a:schemeClr>
          </a:solidFill>
          <a:ln>
            <a:solidFill>
              <a:schemeClr val="bg2">
                <a:lumMod val="50000"/>
              </a:schemeClr>
            </a:solidFill>
          </a:ln>
        </p:spPr>
        <p:txBody>
          <a:bodyPr>
            <a:normAutofit fontScale="25000" lnSpcReduction="20000"/>
          </a:bodyPr>
          <a:lstStyle/>
          <a:p>
            <a:pPr algn="ctr">
              <a:buNone/>
            </a:pPr>
            <a:r>
              <a:rPr lang="ru-RU" sz="6400" b="1" i="1" dirty="0" smtClean="0">
                <a:solidFill>
                  <a:srgbClr val="934607"/>
                </a:solidFill>
              </a:rPr>
              <a:t>Упражнение со скакалкой</a:t>
            </a:r>
          </a:p>
          <a:p>
            <a:pPr algn="ctr">
              <a:buNone/>
            </a:pPr>
            <a:endParaRPr lang="ru-RU" sz="3200" dirty="0" smtClean="0">
              <a:solidFill>
                <a:srgbClr val="542804"/>
              </a:solidFill>
            </a:endParaRPr>
          </a:p>
          <a:p>
            <a:r>
              <a:rPr lang="ru-RU" sz="4200" b="1" dirty="0" smtClean="0">
                <a:solidFill>
                  <a:srgbClr val="542804"/>
                </a:solidFill>
              </a:rPr>
              <a:t>1</a:t>
            </a:r>
            <a:r>
              <a:rPr lang="ru-RU" sz="4200" dirty="0" smtClean="0">
                <a:solidFill>
                  <a:srgbClr val="542804"/>
                </a:solidFill>
              </a:rPr>
              <a:t>. И. п. – о.с. скакалка вчетверо в низу</a:t>
            </a:r>
          </a:p>
          <a:p>
            <a:r>
              <a:rPr lang="ru-RU" sz="4200" dirty="0" smtClean="0">
                <a:solidFill>
                  <a:srgbClr val="542804"/>
                </a:solidFill>
              </a:rPr>
              <a:t>1-2  - поднимаясь на носочки поднять скакалку вверх, потянуться</a:t>
            </a:r>
          </a:p>
          <a:p>
            <a:r>
              <a:rPr lang="ru-RU" sz="4200" dirty="0" smtClean="0">
                <a:solidFill>
                  <a:srgbClr val="542804"/>
                </a:solidFill>
              </a:rPr>
              <a:t>3-4 – опуститься в и.п.</a:t>
            </a:r>
          </a:p>
          <a:p>
            <a:r>
              <a:rPr lang="ru-RU" sz="4200" b="1" dirty="0" smtClean="0">
                <a:solidFill>
                  <a:srgbClr val="542804"/>
                </a:solidFill>
              </a:rPr>
              <a:t>2.</a:t>
            </a:r>
            <a:r>
              <a:rPr lang="ru-RU" sz="4200" dirty="0" smtClean="0">
                <a:solidFill>
                  <a:srgbClr val="542804"/>
                </a:solidFill>
              </a:rPr>
              <a:t> И. п. - стоя, ноги врозь, скакалка  вдвое в согнутых руках за головой </a:t>
            </a:r>
          </a:p>
          <a:p>
            <a:r>
              <a:rPr lang="ru-RU" sz="4200" dirty="0" smtClean="0">
                <a:solidFill>
                  <a:srgbClr val="542804"/>
                </a:solidFill>
              </a:rPr>
              <a:t>1,2,3 - натягивая скакалку, сделать два пружинящих наклона вправо </a:t>
            </a:r>
          </a:p>
          <a:p>
            <a:r>
              <a:rPr lang="ru-RU" sz="4200" dirty="0" smtClean="0">
                <a:solidFill>
                  <a:srgbClr val="542804"/>
                </a:solidFill>
              </a:rPr>
              <a:t>4 - вернуться в и. п. </a:t>
            </a:r>
          </a:p>
          <a:p>
            <a:r>
              <a:rPr lang="ru-RU" sz="4200" dirty="0" smtClean="0">
                <a:solidFill>
                  <a:srgbClr val="542804"/>
                </a:solidFill>
              </a:rPr>
              <a:t>1-4 – то же самое влево.</a:t>
            </a:r>
          </a:p>
          <a:p>
            <a:r>
              <a:rPr lang="ru-RU" sz="4200" b="1" dirty="0" smtClean="0">
                <a:solidFill>
                  <a:srgbClr val="542804"/>
                </a:solidFill>
              </a:rPr>
              <a:t>3.</a:t>
            </a:r>
            <a:r>
              <a:rPr lang="ru-RU" sz="4200" dirty="0" smtClean="0">
                <a:solidFill>
                  <a:srgbClr val="542804"/>
                </a:solidFill>
              </a:rPr>
              <a:t> И. п. – стойка ноги врозь, скакалка вверху вдвое. </a:t>
            </a:r>
          </a:p>
          <a:p>
            <a:r>
              <a:rPr lang="ru-RU" sz="4200" dirty="0" smtClean="0">
                <a:solidFill>
                  <a:srgbClr val="542804"/>
                </a:solidFill>
              </a:rPr>
              <a:t>1-  мах правой вперед опустить скакалку перед собой, коснуться ногой скакалку;</a:t>
            </a:r>
          </a:p>
          <a:p>
            <a:r>
              <a:rPr lang="ru-RU" sz="4200" dirty="0" smtClean="0">
                <a:solidFill>
                  <a:srgbClr val="542804"/>
                </a:solidFill>
              </a:rPr>
              <a:t>2-  и. п.</a:t>
            </a:r>
          </a:p>
          <a:p>
            <a:r>
              <a:rPr lang="ru-RU" sz="4200" dirty="0" smtClean="0">
                <a:solidFill>
                  <a:srgbClr val="542804"/>
                </a:solidFill>
              </a:rPr>
              <a:t>3 - мах правой вперед опустить скакалку перед собой, коснуться ногой скакалку;</a:t>
            </a:r>
          </a:p>
          <a:p>
            <a:r>
              <a:rPr lang="ru-RU" sz="4200" dirty="0" smtClean="0">
                <a:solidFill>
                  <a:srgbClr val="542804"/>
                </a:solidFill>
              </a:rPr>
              <a:t>4-  и.п.</a:t>
            </a:r>
            <a:br>
              <a:rPr lang="ru-RU" sz="4200" dirty="0" smtClean="0">
                <a:solidFill>
                  <a:srgbClr val="542804"/>
                </a:solidFill>
              </a:rPr>
            </a:br>
            <a:r>
              <a:rPr lang="ru-RU" sz="4200" b="1" dirty="0" smtClean="0">
                <a:solidFill>
                  <a:srgbClr val="542804"/>
                </a:solidFill>
              </a:rPr>
              <a:t>4.</a:t>
            </a:r>
            <a:r>
              <a:rPr lang="ru-RU" sz="4200" dirty="0" smtClean="0">
                <a:solidFill>
                  <a:srgbClr val="542804"/>
                </a:solidFill>
              </a:rPr>
              <a:t> И. п. - стоя, ноги врозь, скакалкой вчетверо внизу за спиной. </a:t>
            </a:r>
          </a:p>
          <a:p>
            <a:r>
              <a:rPr lang="ru-RU" sz="4200" dirty="0" smtClean="0">
                <a:solidFill>
                  <a:srgbClr val="542804"/>
                </a:solidFill>
              </a:rPr>
              <a:t>1-2 - отвести руки назад, прогнуться; </a:t>
            </a:r>
          </a:p>
          <a:p>
            <a:pPr lvl="1"/>
            <a:r>
              <a:rPr lang="ru-RU" sz="4200" dirty="0" smtClean="0">
                <a:solidFill>
                  <a:srgbClr val="542804"/>
                </a:solidFill>
              </a:rPr>
              <a:t>- и. п. </a:t>
            </a:r>
          </a:p>
          <a:p>
            <a:r>
              <a:rPr lang="ru-RU" sz="4200" b="1" dirty="0" smtClean="0">
                <a:solidFill>
                  <a:srgbClr val="542804"/>
                </a:solidFill>
              </a:rPr>
              <a:t>5.</a:t>
            </a:r>
            <a:r>
              <a:rPr lang="ru-RU" sz="4200" dirty="0" smtClean="0">
                <a:solidFill>
                  <a:srgbClr val="542804"/>
                </a:solidFill>
              </a:rPr>
              <a:t>И. п. - стойка на коленях, скакалка вдвое внизу. </a:t>
            </a:r>
          </a:p>
          <a:p>
            <a:r>
              <a:rPr lang="ru-RU" sz="4200" dirty="0" smtClean="0">
                <a:solidFill>
                  <a:srgbClr val="542804"/>
                </a:solidFill>
              </a:rPr>
              <a:t>1-2 – натягивая скакалку, поднять вверх, правую в сторону на носок </a:t>
            </a:r>
          </a:p>
          <a:p>
            <a:r>
              <a:rPr lang="ru-RU" sz="4200" dirty="0" smtClean="0">
                <a:solidFill>
                  <a:srgbClr val="542804"/>
                </a:solidFill>
              </a:rPr>
              <a:t>3-4 – вернуться в и. п. </a:t>
            </a:r>
          </a:p>
          <a:p>
            <a:r>
              <a:rPr lang="ru-RU" sz="4200" dirty="0" smtClean="0">
                <a:solidFill>
                  <a:srgbClr val="542804"/>
                </a:solidFill>
              </a:rPr>
              <a:t>1-4 – то же самое с левой</a:t>
            </a:r>
            <a:br>
              <a:rPr lang="ru-RU" sz="4200" dirty="0" smtClean="0">
                <a:solidFill>
                  <a:srgbClr val="542804"/>
                </a:solidFill>
              </a:rPr>
            </a:br>
            <a:r>
              <a:rPr lang="ru-RU" sz="4200" b="1" dirty="0" smtClean="0">
                <a:solidFill>
                  <a:srgbClr val="542804"/>
                </a:solidFill>
              </a:rPr>
              <a:t> 6.</a:t>
            </a:r>
            <a:r>
              <a:rPr lang="ru-RU" sz="4200" dirty="0" smtClean="0">
                <a:solidFill>
                  <a:srgbClr val="542804"/>
                </a:solidFill>
              </a:rPr>
              <a:t>И. п. - лежа на спине, скакалка вдвое вверху. </a:t>
            </a:r>
          </a:p>
          <a:p>
            <a:r>
              <a:rPr lang="ru-RU" sz="4200" dirty="0" smtClean="0">
                <a:solidFill>
                  <a:srgbClr val="542804"/>
                </a:solidFill>
              </a:rPr>
              <a:t>1-2 - сгибая правую, перенести через скакалку</a:t>
            </a:r>
          </a:p>
          <a:p>
            <a:pPr lvl="1"/>
            <a:r>
              <a:rPr lang="ru-RU" sz="4200" dirty="0" smtClean="0">
                <a:solidFill>
                  <a:srgbClr val="542804"/>
                </a:solidFill>
              </a:rPr>
              <a:t>и. п. </a:t>
            </a:r>
          </a:p>
          <a:p>
            <a:r>
              <a:rPr lang="ru-RU" sz="4200" b="1" dirty="0" smtClean="0">
                <a:solidFill>
                  <a:srgbClr val="542804"/>
                </a:solidFill>
              </a:rPr>
              <a:t>7.</a:t>
            </a:r>
            <a:r>
              <a:rPr lang="ru-RU" sz="4200" dirty="0" smtClean="0">
                <a:solidFill>
                  <a:srgbClr val="542804"/>
                </a:solidFill>
              </a:rPr>
              <a:t>И. п. – стойка ноги врозь, скакалка вдвое внизу. </a:t>
            </a:r>
          </a:p>
          <a:p>
            <a:r>
              <a:rPr lang="ru-RU" sz="4200" dirty="0" smtClean="0">
                <a:solidFill>
                  <a:srgbClr val="542804"/>
                </a:solidFill>
              </a:rPr>
              <a:t>1-2 –поднять скакалку вверх, завести назад, коснуться скакалкой ягодиц</a:t>
            </a:r>
          </a:p>
          <a:p>
            <a:r>
              <a:rPr lang="ru-RU" sz="4200" dirty="0" smtClean="0">
                <a:solidFill>
                  <a:srgbClr val="542804"/>
                </a:solidFill>
              </a:rPr>
              <a:t>3-4 –и. п. </a:t>
            </a:r>
            <a:br>
              <a:rPr lang="ru-RU" sz="4200" dirty="0" smtClean="0">
                <a:solidFill>
                  <a:srgbClr val="542804"/>
                </a:solidFill>
              </a:rPr>
            </a:br>
            <a:r>
              <a:rPr lang="ru-RU" sz="4200" b="1" dirty="0" smtClean="0">
                <a:solidFill>
                  <a:srgbClr val="542804"/>
                </a:solidFill>
              </a:rPr>
              <a:t>8.</a:t>
            </a:r>
            <a:r>
              <a:rPr lang="ru-RU" sz="4200" dirty="0" smtClean="0">
                <a:solidFill>
                  <a:srgbClr val="542804"/>
                </a:solidFill>
              </a:rPr>
              <a:t> И. п. – о.с. скакалка внизу под левой, концы скакалки в руках. </a:t>
            </a:r>
          </a:p>
          <a:p>
            <a:r>
              <a:rPr lang="ru-RU" sz="4200" dirty="0" smtClean="0">
                <a:solidFill>
                  <a:srgbClr val="542804"/>
                </a:solidFill>
              </a:rPr>
              <a:t>1-2 –натянуть скакалку в стороны, отвести правую со скакалкой назад, прогнуться</a:t>
            </a:r>
          </a:p>
          <a:p>
            <a:r>
              <a:rPr lang="ru-RU" sz="4200" dirty="0" smtClean="0">
                <a:solidFill>
                  <a:srgbClr val="542804"/>
                </a:solidFill>
              </a:rPr>
              <a:t> 3-4 – и. п. </a:t>
            </a:r>
            <a:endParaRPr lang="ru-RU" dirty="0">
              <a:solidFill>
                <a:srgbClr val="542804"/>
              </a:solidFill>
            </a:endParaRPr>
          </a:p>
        </p:txBody>
      </p:sp>
      <p:pic>
        <p:nvPicPr>
          <p:cNvPr id="1026" name="Picture 2" descr="C:\Documents and Settings\Адм\Мои документы\скаск.gif"/>
          <p:cNvPicPr>
            <a:picLocks noGrp="1" noChangeAspect="1" noChangeArrowheads="1" noCrop="1"/>
          </p:cNvPicPr>
          <p:nvPr>
            <p:ph sz="half" idx="1"/>
          </p:nvPr>
        </p:nvPicPr>
        <p:blipFill>
          <a:blip r:embed="rId2"/>
          <a:srcRect/>
          <a:stretch>
            <a:fillRect/>
          </a:stretch>
        </p:blipFill>
        <p:spPr bwMode="auto">
          <a:xfrm>
            <a:off x="857224" y="1643050"/>
            <a:ext cx="1448148" cy="3620369"/>
          </a:xfrm>
          <a:prstGeom prst="rect">
            <a:avLst/>
          </a:prstGeom>
          <a:noFill/>
        </p:spPr>
      </p:pic>
    </p:spTree>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fontScale="90000"/>
          </a:bodyPr>
          <a:lstStyle/>
          <a:p>
            <a:r>
              <a:rPr lang="ru-RU" sz="4000" b="1" dirty="0" smtClean="0">
                <a:ln w="1905">
                  <a:solidFill>
                    <a:srgbClr val="843F06"/>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Игровая тренировка</a:t>
            </a:r>
            <a:r>
              <a:rPr lang="ru-RU" dirty="0" smtClean="0"/>
              <a:t/>
            </a:r>
            <a:br>
              <a:rPr lang="ru-RU" dirty="0" smtClean="0"/>
            </a:br>
            <a:endParaRPr lang="ru-RU" dirty="0"/>
          </a:p>
        </p:txBody>
      </p:sp>
      <p:sp>
        <p:nvSpPr>
          <p:cNvPr id="3" name="Содержимое 2"/>
          <p:cNvSpPr>
            <a:spLocks noGrp="1"/>
          </p:cNvSpPr>
          <p:nvPr>
            <p:ph idx="1"/>
          </p:nvPr>
        </p:nvSpPr>
        <p:spPr>
          <a:xfrm>
            <a:off x="457200" y="1142984"/>
            <a:ext cx="8229600" cy="5214974"/>
          </a:xfrm>
        </p:spPr>
        <p:txBody>
          <a:bodyPr>
            <a:normAutofit fontScale="62500" lnSpcReduction="20000"/>
          </a:bodyPr>
          <a:lstStyle/>
          <a:p>
            <a:r>
              <a:rPr lang="ru-RU" b="1" i="1" dirty="0" smtClean="0">
                <a:ln w="1905">
                  <a:solidFill>
                    <a:srgbClr val="843F06"/>
                  </a:solidFill>
                </a:ln>
                <a:solidFill>
                  <a:srgbClr val="FFFF00"/>
                </a:solidFill>
                <a:effectLst>
                  <a:innerShdw blurRad="69850" dist="43180" dir="5400000">
                    <a:srgbClr val="000000">
                      <a:alpha val="65000"/>
                    </a:srgbClr>
                  </a:innerShdw>
                </a:effectLst>
              </a:rPr>
              <a:t>Игра «Верёвочка»</a:t>
            </a:r>
            <a:endParaRPr lang="ru-RU" b="1" dirty="0" smtClean="0">
              <a:ln w="1905">
                <a:solidFill>
                  <a:srgbClr val="843F06"/>
                </a:solidFill>
              </a:ln>
              <a:solidFill>
                <a:srgbClr val="FFFF00"/>
              </a:solidFill>
              <a:effectLst>
                <a:innerShdw blurRad="69850" dist="43180" dir="5400000">
                  <a:srgbClr val="000000">
                    <a:alpha val="65000"/>
                  </a:srgbClr>
                </a:innerShdw>
              </a:effectLst>
            </a:endParaRPr>
          </a:p>
          <a:p>
            <a:pPr>
              <a:buNone/>
            </a:pPr>
            <a:r>
              <a:rPr lang="ru-RU" dirty="0" smtClean="0">
                <a:solidFill>
                  <a:srgbClr val="542804"/>
                </a:solidFill>
              </a:rPr>
              <a:t>     Игра, содействующая укреплению прямых мышц живота и разгибателей позвоночника, развитию быстроты двигательной реакции и скоростно-силовых качеств: учащиеся сидят в круге, вытянув ноги и опираясь руками о пол за спиной. Водящий, стоя в середине, проводит верёвочку (с мешочком на конце) под ногами детей. Тот, ноги которого подсекает верёвочка, поднимает их. У кого ноги задеты, меняется ролью с водящим.</a:t>
            </a:r>
            <a:r>
              <a:rPr lang="ru-RU" dirty="0" smtClean="0"/>
              <a:t/>
            </a:r>
            <a:br>
              <a:rPr lang="ru-RU" dirty="0" smtClean="0"/>
            </a:br>
            <a:endParaRPr lang="ru-RU" dirty="0" smtClean="0"/>
          </a:p>
          <a:p>
            <a:r>
              <a:rPr lang="ru-RU" b="1" i="1" dirty="0" smtClean="0">
                <a:ln w="1905">
                  <a:solidFill>
                    <a:srgbClr val="843F06"/>
                  </a:solidFill>
                </a:ln>
                <a:solidFill>
                  <a:srgbClr val="FFFF00"/>
                </a:solidFill>
                <a:effectLst>
                  <a:innerShdw blurRad="69850" dist="43180" dir="5400000">
                    <a:srgbClr val="000000">
                      <a:alpha val="65000"/>
                    </a:srgbClr>
                  </a:innerShdw>
                </a:effectLst>
              </a:rPr>
              <a:t>Игра «Чехарда»</a:t>
            </a:r>
            <a:endParaRPr lang="ru-RU" b="1" dirty="0" smtClean="0">
              <a:ln w="1905">
                <a:solidFill>
                  <a:srgbClr val="843F06"/>
                </a:solidFill>
              </a:ln>
              <a:solidFill>
                <a:srgbClr val="FFFF00"/>
              </a:solidFill>
              <a:effectLst>
                <a:innerShdw blurRad="69850" dist="43180" dir="5400000">
                  <a:srgbClr val="000000">
                    <a:alpha val="65000"/>
                  </a:srgbClr>
                </a:innerShdw>
              </a:effectLst>
            </a:endParaRPr>
          </a:p>
          <a:p>
            <a:pPr>
              <a:buNone/>
            </a:pPr>
            <a:r>
              <a:rPr lang="ru-RU" dirty="0" smtClean="0">
                <a:solidFill>
                  <a:srgbClr val="542804"/>
                </a:solidFill>
              </a:rPr>
              <a:t>     Игроки строятся парами за общей линией, которая является стартом и финишем. Одновременно соревнуются две пары. Перед каждой из них ставится на равном расстоянии отметка для поворота (стойка, кегля). Один принимает положение стоя, согнувшись для чехарды. По сигналу учителя второй игрок выполняет опорный прыжок через первого, делает шаг вперёд и принимает такое же положение. Пара, раньше вернувшаяся к исходной линии, соревнуется со следующей парой. Побеждают игроки сумевшие выиграть у трёх пар. Следить за точностью выполнения и техникой безопасности.</a:t>
            </a:r>
            <a:endParaRPr lang="ru-RU" dirty="0">
              <a:solidFill>
                <a:srgbClr val="542804"/>
              </a:solidFill>
            </a:endParaRPr>
          </a:p>
        </p:txBody>
      </p:sp>
    </p:spTree>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71504"/>
          </a:xfrm>
        </p:spPr>
        <p:txBody>
          <a:bodyPr>
            <a:normAutofit fontScale="90000"/>
          </a:bodyPr>
          <a:lstStyle/>
          <a:p>
            <a:r>
              <a:rPr lang="ru-RU" dirty="0" smtClean="0">
                <a:ln>
                  <a:solidFill>
                    <a:schemeClr val="accent6">
                      <a:lumMod val="50000"/>
                    </a:schemeClr>
                  </a:solidFill>
                </a:ln>
                <a:solidFill>
                  <a:srgbClr val="FFFF00"/>
                </a:solidFill>
                <a:effectLst>
                  <a:reflection blurRad="6350" stA="55000" endA="300" endPos="45500" dir="5400000" sy="-100000" algn="bl" rotWithShape="0"/>
                </a:effectLst>
              </a:rPr>
              <a:t>Тест по гимнастике</a:t>
            </a:r>
            <a:endParaRPr lang="ru-RU" dirty="0">
              <a:ln>
                <a:solidFill>
                  <a:schemeClr val="accent6">
                    <a:lumMod val="50000"/>
                  </a:schemeClr>
                </a:solidFill>
              </a:ln>
              <a:solidFill>
                <a:srgbClr val="FFFF00"/>
              </a:solidFill>
              <a:effectLst>
                <a:reflection blurRad="6350" stA="55000" endA="300" endPos="45500" dir="5400000" sy="-100000" algn="bl" rotWithShape="0"/>
              </a:effectLst>
            </a:endParaRPr>
          </a:p>
        </p:txBody>
      </p:sp>
      <p:sp>
        <p:nvSpPr>
          <p:cNvPr id="4" name="Содержимое 3"/>
          <p:cNvSpPr>
            <a:spLocks noGrp="1"/>
          </p:cNvSpPr>
          <p:nvPr>
            <p:ph sz="half" idx="2"/>
          </p:nvPr>
        </p:nvSpPr>
        <p:spPr>
          <a:xfrm>
            <a:off x="4071934" y="785794"/>
            <a:ext cx="4614866" cy="5643602"/>
          </a:xfrm>
        </p:spPr>
        <p:txBody>
          <a:bodyPr>
            <a:normAutofit fontScale="32500" lnSpcReduction="20000"/>
          </a:bodyPr>
          <a:lstStyle/>
          <a:p>
            <a:pPr algn="ctr">
              <a:buNone/>
            </a:pPr>
            <a:endParaRPr lang="ru-RU" sz="4300" b="1" dirty="0" smtClean="0">
              <a:solidFill>
                <a:srgbClr val="934607"/>
              </a:solidFill>
            </a:endParaRPr>
          </a:p>
          <a:p>
            <a:pPr algn="ctr">
              <a:buNone/>
            </a:pPr>
            <a:r>
              <a:rPr lang="ru-RU" sz="4300" b="1" dirty="0" smtClean="0">
                <a:solidFill>
                  <a:srgbClr val="934607"/>
                </a:solidFill>
              </a:rPr>
              <a:t>Тест по теме «Гимнастика»</a:t>
            </a:r>
          </a:p>
          <a:p>
            <a:endParaRPr lang="ru-RU" dirty="0" smtClean="0"/>
          </a:p>
          <a:p>
            <a:pPr lvl="0">
              <a:buNone/>
            </a:pPr>
            <a:r>
              <a:rPr lang="ru-RU" dirty="0" smtClean="0">
                <a:solidFill>
                  <a:srgbClr val="542804"/>
                </a:solidFill>
                <a:sym typeface="Wingdings 2"/>
              </a:rPr>
              <a:t> </a:t>
            </a:r>
            <a:r>
              <a:rPr lang="ru-RU" dirty="0" smtClean="0">
                <a:solidFill>
                  <a:srgbClr val="542804"/>
                </a:solidFill>
              </a:rPr>
              <a:t>Как необходимо выполнять упражнения по гимнастике</a:t>
            </a:r>
          </a:p>
          <a:p>
            <a:pPr lvl="0">
              <a:buNone/>
            </a:pPr>
            <a:r>
              <a:rPr lang="ru-RU" dirty="0" smtClean="0">
                <a:solidFill>
                  <a:srgbClr val="542804"/>
                </a:solidFill>
              </a:rPr>
              <a:t>          </a:t>
            </a:r>
            <a:r>
              <a:rPr lang="ru-RU" dirty="0" smtClean="0">
                <a:solidFill>
                  <a:srgbClr val="542804"/>
                </a:solidFill>
                <a:sym typeface="Wingdings 2"/>
              </a:rPr>
              <a:t></a:t>
            </a:r>
            <a:r>
              <a:rPr lang="ru-RU" dirty="0" smtClean="0">
                <a:solidFill>
                  <a:srgbClr val="542804"/>
                </a:solidFill>
              </a:rPr>
              <a:t> с учителем</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самостоятельно</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без страховки</a:t>
            </a:r>
          </a:p>
          <a:p>
            <a:pPr lvl="0">
              <a:buNone/>
            </a:pPr>
            <a:r>
              <a:rPr lang="ru-RU" dirty="0" smtClean="0">
                <a:solidFill>
                  <a:srgbClr val="542804"/>
                </a:solidFill>
              </a:rPr>
              <a:t> Какая форма одежды необходима для выполнения гимнастических упражнений</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спортивный костюм</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утеплённая куртка</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резиновые сапоги</a:t>
            </a:r>
          </a:p>
          <a:p>
            <a:pPr lvl="0">
              <a:buNone/>
            </a:pPr>
            <a:r>
              <a:rPr lang="ru-RU" dirty="0" smtClean="0">
                <a:solidFill>
                  <a:srgbClr val="542804"/>
                </a:solidFill>
                <a:sym typeface="Wingdings 2"/>
              </a:rPr>
              <a:t>           </a:t>
            </a:r>
            <a:r>
              <a:rPr lang="ru-RU" dirty="0" smtClean="0">
                <a:solidFill>
                  <a:srgbClr val="542804"/>
                </a:solidFill>
              </a:rPr>
              <a:t>кроссовки</a:t>
            </a:r>
          </a:p>
          <a:p>
            <a:pPr lvl="0">
              <a:buNone/>
            </a:pPr>
            <a:r>
              <a:rPr lang="ru-RU" dirty="0" smtClean="0">
                <a:solidFill>
                  <a:srgbClr val="542804"/>
                </a:solidFill>
              </a:rPr>
              <a:t>Перечислите виды гимнастики</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подтягивание в висе</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бег</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лазание</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кувырки</a:t>
            </a:r>
          </a:p>
          <a:p>
            <a:pPr lvl="0">
              <a:buNone/>
            </a:pPr>
            <a:r>
              <a:rPr lang="ru-RU" dirty="0" smtClean="0">
                <a:solidFill>
                  <a:srgbClr val="542804"/>
                </a:solidFill>
                <a:sym typeface="Wingdings 2"/>
              </a:rPr>
              <a:t>           </a:t>
            </a:r>
            <a:r>
              <a:rPr lang="ru-RU" dirty="0" smtClean="0">
                <a:solidFill>
                  <a:srgbClr val="542804"/>
                </a:solidFill>
              </a:rPr>
              <a:t>метание мячей</a:t>
            </a:r>
          </a:p>
          <a:p>
            <a:pPr lvl="0">
              <a:buNone/>
            </a:pPr>
            <a:r>
              <a:rPr lang="ru-RU" dirty="0" smtClean="0">
                <a:solidFill>
                  <a:srgbClr val="542804"/>
                </a:solidFill>
              </a:rPr>
              <a:t>При выполнении подтягивания, когда упражнение считается выполненным</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если подбородок окажется ниже  перекладины</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если плечи находятся выше перекладины</a:t>
            </a:r>
          </a:p>
          <a:p>
            <a:pPr lvl="0">
              <a:buNone/>
            </a:pPr>
            <a:r>
              <a:rPr lang="ru-RU" dirty="0" smtClean="0">
                <a:solidFill>
                  <a:srgbClr val="542804"/>
                </a:solidFill>
                <a:sym typeface="Wingdings 2"/>
              </a:rPr>
              <a:t>           </a:t>
            </a:r>
            <a:r>
              <a:rPr lang="ru-RU" dirty="0" smtClean="0">
                <a:solidFill>
                  <a:srgbClr val="542804"/>
                </a:solidFill>
              </a:rPr>
              <a:t>если подбородок окажется над перекладиной</a:t>
            </a:r>
          </a:p>
          <a:p>
            <a:pPr lvl="0">
              <a:buNone/>
            </a:pPr>
            <a:r>
              <a:rPr lang="ru-RU" dirty="0" smtClean="0">
                <a:solidFill>
                  <a:srgbClr val="542804"/>
                </a:solidFill>
              </a:rPr>
              <a:t>При отжимании в упоре лёжа на полу нужно</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сохранить правильное положение</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плавно согнуть руки до угла 90</a:t>
            </a:r>
            <a:r>
              <a:rPr lang="ru-RU" baseline="30000" dirty="0" smtClean="0">
                <a:solidFill>
                  <a:srgbClr val="542804"/>
                </a:solidFill>
              </a:rPr>
              <a:t>0</a:t>
            </a:r>
            <a:endParaRPr lang="ru-RU" dirty="0" smtClean="0">
              <a:solidFill>
                <a:srgbClr val="542804"/>
              </a:solidFill>
            </a:endParaRP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коснуться грудью пола</a:t>
            </a:r>
          </a:p>
          <a:p>
            <a:pPr lvl="0">
              <a:buNone/>
            </a:pPr>
            <a:r>
              <a:rPr lang="ru-RU" dirty="0" smtClean="0">
                <a:solidFill>
                  <a:srgbClr val="542804"/>
                </a:solidFill>
              </a:rPr>
              <a:t>Как выполнять повороты на бревне</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без переступания ногами</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со сменой ног</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 переступанием ногами</a:t>
            </a:r>
          </a:p>
          <a:p>
            <a:pPr lvl="0">
              <a:buNone/>
            </a:pPr>
            <a:r>
              <a:rPr lang="ru-RU" dirty="0" smtClean="0">
                <a:solidFill>
                  <a:srgbClr val="542804"/>
                </a:solidFill>
              </a:rPr>
              <a:t>Что необходимо знать при выполнении кувырка вперёд</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сгруппироваться</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опереться руками о гимнастический мат</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оттолкнуться руками</a:t>
            </a:r>
          </a:p>
          <a:p>
            <a:pPr lvl="0">
              <a:buNone/>
            </a:pPr>
            <a:r>
              <a:rPr lang="ru-RU" dirty="0" smtClean="0">
                <a:solidFill>
                  <a:srgbClr val="542804"/>
                </a:solidFill>
              </a:rPr>
              <a:t>Как необходимо выполнять кувырок назад</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опираться на голову</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поставить ладони за голову на мат</a:t>
            </a:r>
          </a:p>
          <a:p>
            <a:pPr lvl="0">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оттолкнуться руками</a:t>
            </a:r>
          </a:p>
          <a:p>
            <a:pPr>
              <a:buNone/>
            </a:pPr>
            <a:r>
              <a:rPr lang="ru-RU" dirty="0" smtClean="0">
                <a:solidFill>
                  <a:srgbClr val="542804"/>
                </a:solidFill>
              </a:rPr>
              <a:t>          </a:t>
            </a:r>
            <a:r>
              <a:rPr lang="ru-RU" dirty="0" smtClean="0">
                <a:solidFill>
                  <a:srgbClr val="542804"/>
                </a:solidFill>
                <a:sym typeface="Wingdings 2"/>
              </a:rPr>
              <a:t> </a:t>
            </a:r>
            <a:r>
              <a:rPr lang="ru-RU" dirty="0" smtClean="0">
                <a:solidFill>
                  <a:srgbClr val="542804"/>
                </a:solidFill>
              </a:rPr>
              <a:t>сгруппироваться </a:t>
            </a:r>
            <a:endParaRPr lang="ru-RU" dirty="0">
              <a:solidFill>
                <a:srgbClr val="542804"/>
              </a:solidFill>
            </a:endParaRPr>
          </a:p>
        </p:txBody>
      </p:sp>
      <p:pic>
        <p:nvPicPr>
          <p:cNvPr id="5" name="Picture 2" descr="C:\Documents and Settings\Адм\Мои документы\вопрос.jpg"/>
          <p:cNvPicPr>
            <a:picLocks noGrp="1" noChangeAspect="1" noChangeArrowheads="1"/>
          </p:cNvPicPr>
          <p:nvPr>
            <p:ph sz="half" idx="1"/>
          </p:nvPr>
        </p:nvPicPr>
        <p:blipFill>
          <a:blip r:embed="rId2" cstate="print">
            <a:clrChange>
              <a:clrFrom>
                <a:srgbClr val="FFFFFF"/>
              </a:clrFrom>
              <a:clrTo>
                <a:srgbClr val="FFFFFF">
                  <a:alpha val="0"/>
                </a:srgbClr>
              </a:clrTo>
            </a:clrChange>
          </a:blip>
          <a:srcRect/>
          <a:stretch>
            <a:fillRect/>
          </a:stretch>
        </p:blipFill>
        <p:spPr bwMode="auto">
          <a:xfrm>
            <a:off x="928662" y="2857496"/>
            <a:ext cx="571504" cy="571504"/>
          </a:xfrm>
          <a:prstGeom prst="rect">
            <a:avLst/>
          </a:prstGeom>
          <a:noFill/>
        </p:spPr>
      </p:pic>
      <p:sp>
        <p:nvSpPr>
          <p:cNvPr id="6" name="Прямоугольник 5"/>
          <p:cNvSpPr/>
          <p:nvPr/>
        </p:nvSpPr>
        <p:spPr>
          <a:xfrm>
            <a:off x="285720" y="1928802"/>
            <a:ext cx="2538877" cy="369332"/>
          </a:xfrm>
          <a:prstGeom prst="rect">
            <a:avLst/>
          </a:prstGeom>
        </p:spPr>
        <p:txBody>
          <a:bodyPr wrap="square">
            <a:spAutoFit/>
          </a:bodyPr>
          <a:lstStyle/>
          <a:p>
            <a:pPr algn="ctr">
              <a:buNone/>
            </a:pPr>
            <a:r>
              <a:rPr lang="ru-RU" b="1" dirty="0" smtClean="0">
                <a:solidFill>
                  <a:srgbClr val="934607"/>
                </a:solidFill>
              </a:rPr>
              <a:t>Подумай и ответь</a:t>
            </a:r>
            <a:endParaRPr lang="ru-RU" b="1" dirty="0">
              <a:solidFill>
                <a:srgbClr val="934607"/>
              </a:solidFill>
            </a:endParaRPr>
          </a:p>
        </p:txBody>
      </p:sp>
      <p:pic>
        <p:nvPicPr>
          <p:cNvPr id="7" name="Рисунок 6" descr="la_essays_s.gif"/>
          <p:cNvPicPr>
            <a:picLocks noChangeAspect="1"/>
          </p:cNvPicPr>
          <p:nvPr/>
        </p:nvPicPr>
        <p:blipFill>
          <a:blip r:embed="rId3"/>
          <a:srcRect/>
          <a:stretch>
            <a:fillRect/>
          </a:stretch>
        </p:blipFill>
        <p:spPr bwMode="auto">
          <a:xfrm>
            <a:off x="642910" y="3643314"/>
            <a:ext cx="2357454" cy="1658949"/>
          </a:xfrm>
          <a:prstGeom prst="rect">
            <a:avLst/>
          </a:prstGeom>
          <a:noFill/>
          <a:ln w="9525">
            <a:noFill/>
            <a:miter lim="800000"/>
            <a:headEnd/>
            <a:tailEnd/>
          </a:ln>
        </p:spPr>
      </p:pic>
      <p:pic>
        <p:nvPicPr>
          <p:cNvPr id="45058"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1928802"/>
            <a:ext cx="233362" cy="166687"/>
          </a:xfrm>
          <a:prstGeom prst="rect">
            <a:avLst/>
          </a:prstGeom>
          <a:noFill/>
        </p:spPr>
      </p:pic>
      <p:pic>
        <p:nvPicPr>
          <p:cNvPr id="9"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1357298"/>
            <a:ext cx="233362" cy="166687"/>
          </a:xfrm>
          <a:prstGeom prst="rect">
            <a:avLst/>
          </a:prstGeom>
          <a:noFill/>
        </p:spPr>
      </p:pic>
      <p:pic>
        <p:nvPicPr>
          <p:cNvPr id="10"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3357562"/>
            <a:ext cx="233362" cy="166687"/>
          </a:xfrm>
          <a:prstGeom prst="rect">
            <a:avLst/>
          </a:prstGeom>
          <a:noFill/>
        </p:spPr>
      </p:pic>
      <p:pic>
        <p:nvPicPr>
          <p:cNvPr id="11"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86195" y="4495807"/>
            <a:ext cx="233362" cy="166687"/>
          </a:xfrm>
          <a:prstGeom prst="rect">
            <a:avLst/>
          </a:prstGeom>
          <a:noFill/>
        </p:spPr>
      </p:pic>
      <p:pic>
        <p:nvPicPr>
          <p:cNvPr id="12"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3929066"/>
            <a:ext cx="233362" cy="166687"/>
          </a:xfrm>
          <a:prstGeom prst="rect">
            <a:avLst/>
          </a:prstGeom>
          <a:noFill/>
        </p:spPr>
      </p:pic>
      <p:pic>
        <p:nvPicPr>
          <p:cNvPr id="13"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2571744"/>
            <a:ext cx="233362" cy="166687"/>
          </a:xfrm>
          <a:prstGeom prst="rect">
            <a:avLst/>
          </a:prstGeom>
          <a:noFill/>
        </p:spPr>
      </p:pic>
      <p:pic>
        <p:nvPicPr>
          <p:cNvPr id="15"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5572140"/>
            <a:ext cx="233362" cy="166687"/>
          </a:xfrm>
          <a:prstGeom prst="rect">
            <a:avLst/>
          </a:prstGeom>
          <a:noFill/>
        </p:spPr>
      </p:pic>
      <p:pic>
        <p:nvPicPr>
          <p:cNvPr id="16" name="Picture 2" descr="C:\Documents and Settings\Адм\Мои документы\ст.gif"/>
          <p:cNvPicPr>
            <a:picLocks noChangeAspect="1" noChangeArrowheads="1" noCrop="1"/>
          </p:cNvPicPr>
          <p:nvPr/>
        </p:nvPicPr>
        <p:blipFill>
          <a:blip r:embed="rId4">
            <a:clrChange>
              <a:clrFrom>
                <a:srgbClr val="FFFFFF"/>
              </a:clrFrom>
              <a:clrTo>
                <a:srgbClr val="FFFFFF">
                  <a:alpha val="0"/>
                </a:srgbClr>
              </a:clrTo>
            </a:clrChange>
          </a:blip>
          <a:srcRect/>
          <a:stretch>
            <a:fillRect/>
          </a:stretch>
        </p:blipFill>
        <p:spPr bwMode="auto">
          <a:xfrm>
            <a:off x="3857620" y="5000636"/>
            <a:ext cx="233362" cy="166687"/>
          </a:xfrm>
          <a:prstGeom prst="rect">
            <a:avLst/>
          </a:prstGeom>
          <a:noFill/>
        </p:spPr>
      </p:pic>
    </p:spTree>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142852"/>
            <a:ext cx="6500858" cy="714380"/>
          </a:xfrm>
        </p:spPr>
        <p:txBody>
          <a:bodyPr>
            <a:normAutofit fontScale="90000"/>
          </a:bodyPr>
          <a:lstStyle/>
          <a:p>
            <a:r>
              <a:rPr lang="ru-RU"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Литература</a:t>
            </a:r>
            <a:endParaRPr lang="ru-RU"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a:xfrm>
            <a:off x="571472" y="1142984"/>
            <a:ext cx="7929618" cy="4983179"/>
          </a:xfrm>
          <a:ln>
            <a:solidFill>
              <a:schemeClr val="accent6">
                <a:lumMod val="75000"/>
              </a:schemeClr>
            </a:solidFill>
          </a:ln>
        </p:spPr>
        <p:txBody>
          <a:bodyPr>
            <a:noAutofit/>
          </a:bodyPr>
          <a:lstStyle/>
          <a:p>
            <a:pPr>
              <a:buNone/>
            </a:pPr>
            <a:r>
              <a:rPr lang="ru-RU" sz="1600" dirty="0" smtClean="0">
                <a:solidFill>
                  <a:srgbClr val="783A06"/>
                </a:solidFill>
              </a:rPr>
              <a:t>  1.  В.И. Лях, А.А. </a:t>
            </a:r>
            <a:r>
              <a:rPr lang="ru-RU" sz="1600" dirty="0" err="1" smtClean="0">
                <a:solidFill>
                  <a:srgbClr val="783A06"/>
                </a:solidFill>
              </a:rPr>
              <a:t>Зданевич</a:t>
            </a:r>
            <a:r>
              <a:rPr lang="ru-RU" sz="1600" dirty="0" smtClean="0">
                <a:solidFill>
                  <a:srgbClr val="783A06"/>
                </a:solidFill>
              </a:rPr>
              <a:t>. Комплексная программа физического воспитания 1-11  классы. М:Просвещение, 2011.</a:t>
            </a:r>
          </a:p>
          <a:p>
            <a:pPr>
              <a:buNone/>
            </a:pPr>
            <a:r>
              <a:rPr lang="ru-RU" sz="1600" dirty="0" smtClean="0">
                <a:solidFill>
                  <a:srgbClr val="783A06"/>
                </a:solidFill>
              </a:rPr>
              <a:t>  2.  А.Н. Мартовский. Гимнастика в школе. М: Физкультура и спорт, 1981</a:t>
            </a:r>
          </a:p>
          <a:p>
            <a:pPr>
              <a:buNone/>
            </a:pPr>
            <a:r>
              <a:rPr lang="ru-RU" sz="1600" dirty="0" smtClean="0">
                <a:solidFill>
                  <a:srgbClr val="783A06"/>
                </a:solidFill>
              </a:rPr>
              <a:t>  3.  Г.И. </a:t>
            </a:r>
            <a:r>
              <a:rPr lang="ru-RU" sz="1600" dirty="0" err="1" smtClean="0">
                <a:solidFill>
                  <a:srgbClr val="783A06"/>
                </a:solidFill>
              </a:rPr>
              <a:t>Погадаев</a:t>
            </a:r>
            <a:r>
              <a:rPr lang="ru-RU" sz="1600" dirty="0" smtClean="0">
                <a:solidFill>
                  <a:srgbClr val="783A06"/>
                </a:solidFill>
              </a:rPr>
              <a:t>. Настольная книга учителя физической культуры. М: Физкультура и спорт, 2005.</a:t>
            </a:r>
          </a:p>
          <a:p>
            <a:pPr>
              <a:buNone/>
            </a:pPr>
            <a:r>
              <a:rPr lang="ru-RU" sz="1600" dirty="0" smtClean="0">
                <a:solidFill>
                  <a:srgbClr val="783A06"/>
                </a:solidFill>
              </a:rPr>
              <a:t>  4.  М.Я. </a:t>
            </a:r>
            <a:r>
              <a:rPr lang="ru-RU" sz="1600" dirty="0" err="1" smtClean="0">
                <a:solidFill>
                  <a:srgbClr val="783A06"/>
                </a:solidFill>
              </a:rPr>
              <a:t>Виленский</a:t>
            </a:r>
            <a:r>
              <a:rPr lang="ru-RU" sz="1600" dirty="0" smtClean="0">
                <a:solidFill>
                  <a:srgbClr val="783A06"/>
                </a:solidFill>
              </a:rPr>
              <a:t>. Учебник физическая культура. 5-7 класс. Просвещение, 2011.</a:t>
            </a:r>
          </a:p>
          <a:p>
            <a:pPr>
              <a:buNone/>
            </a:pPr>
            <a:r>
              <a:rPr lang="ru-RU" sz="1600" dirty="0" smtClean="0">
                <a:solidFill>
                  <a:srgbClr val="783A06"/>
                </a:solidFill>
              </a:rPr>
              <a:t>  5.  В.С.  Кукушкин. Теория и методика обучения. </a:t>
            </a:r>
            <a:r>
              <a:rPr lang="ru-RU" sz="1600" dirty="0" err="1" smtClean="0">
                <a:solidFill>
                  <a:srgbClr val="783A06"/>
                </a:solidFill>
              </a:rPr>
              <a:t>Росто-на-Дону</a:t>
            </a:r>
            <a:r>
              <a:rPr lang="ru-RU" sz="1600" dirty="0" smtClean="0">
                <a:solidFill>
                  <a:srgbClr val="783A06"/>
                </a:solidFill>
              </a:rPr>
              <a:t>. Феникс, 2005.</a:t>
            </a:r>
          </a:p>
          <a:p>
            <a:pPr>
              <a:buNone/>
            </a:pPr>
            <a:r>
              <a:rPr lang="ru-RU" sz="1600" dirty="0" smtClean="0">
                <a:solidFill>
                  <a:srgbClr val="783A06"/>
                </a:solidFill>
              </a:rPr>
              <a:t>  6.  Ж.К. Холодов, В.С. Кузнецов. Теория и методика физического воспитания и спорта. </a:t>
            </a:r>
          </a:p>
          <a:p>
            <a:pPr>
              <a:buNone/>
            </a:pPr>
            <a:r>
              <a:rPr lang="ru-RU" sz="1600" dirty="0" smtClean="0">
                <a:solidFill>
                  <a:srgbClr val="783A06"/>
                </a:solidFill>
              </a:rPr>
              <a:t>    Издательство Академия, 2003.</a:t>
            </a:r>
          </a:p>
          <a:p>
            <a:pPr>
              <a:buNone/>
            </a:pPr>
            <a:r>
              <a:rPr lang="ru-RU" sz="1600" dirty="0" smtClean="0">
                <a:solidFill>
                  <a:srgbClr val="783A06"/>
                </a:solidFill>
              </a:rPr>
              <a:t>  7.  Е.Н. Степанова. Личностно-ориентированный подход в работе педагога. М.: Сфера, 2006.</a:t>
            </a:r>
          </a:p>
          <a:p>
            <a:pPr>
              <a:buNone/>
            </a:pPr>
            <a:r>
              <a:rPr lang="ru-RU" sz="1600" dirty="0" smtClean="0">
                <a:solidFill>
                  <a:srgbClr val="783A06"/>
                </a:solidFill>
              </a:rPr>
              <a:t>  8.  И.Ю. Кулагина. Педагогическая психология. – М: ТЦ Сфера, 2008.</a:t>
            </a:r>
          </a:p>
          <a:p>
            <a:pPr>
              <a:buNone/>
            </a:pPr>
            <a:r>
              <a:rPr lang="ru-RU" sz="1600" dirty="0" smtClean="0">
                <a:solidFill>
                  <a:srgbClr val="783A06"/>
                </a:solidFill>
              </a:rPr>
              <a:t>  9.  И.Я. </a:t>
            </a:r>
            <a:r>
              <a:rPr lang="ru-RU" sz="1600" dirty="0" err="1" smtClean="0">
                <a:solidFill>
                  <a:srgbClr val="783A06"/>
                </a:solidFill>
              </a:rPr>
              <a:t>Лернер</a:t>
            </a:r>
            <a:r>
              <a:rPr lang="ru-RU" sz="1600" dirty="0" smtClean="0">
                <a:solidFill>
                  <a:srgbClr val="783A06"/>
                </a:solidFill>
              </a:rPr>
              <a:t>. Дидактические основы методов обучения. М., 1981.</a:t>
            </a:r>
          </a:p>
          <a:p>
            <a:pPr>
              <a:buNone/>
            </a:pPr>
            <a:r>
              <a:rPr lang="ru-RU" sz="1600" dirty="0" smtClean="0">
                <a:solidFill>
                  <a:srgbClr val="783A06"/>
                </a:solidFill>
              </a:rPr>
              <a:t>  10.  Г.К. </a:t>
            </a:r>
            <a:r>
              <a:rPr lang="ru-RU" sz="1600" dirty="0" err="1" smtClean="0">
                <a:solidFill>
                  <a:srgbClr val="783A06"/>
                </a:solidFill>
              </a:rPr>
              <a:t>Селевко</a:t>
            </a:r>
            <a:r>
              <a:rPr lang="ru-RU" sz="1600" dirty="0" smtClean="0">
                <a:solidFill>
                  <a:srgbClr val="783A06"/>
                </a:solidFill>
              </a:rPr>
              <a:t>. Современные образовательные технологии. – М: Народное образование, 2005.</a:t>
            </a:r>
          </a:p>
          <a:p>
            <a:pPr>
              <a:buNone/>
            </a:pPr>
            <a:endParaRPr lang="ru-RU" sz="1600" dirty="0">
              <a:solidFill>
                <a:srgbClr val="783A06"/>
              </a:solidFill>
            </a:endParaRPr>
          </a:p>
        </p:txBody>
      </p:sp>
      <p:pic>
        <p:nvPicPr>
          <p:cNvPr id="1026" name="Picture 2" descr="C:\Documents and Settings\Адм\Мои документы\девочка.gif"/>
          <p:cNvPicPr>
            <a:picLocks noChangeAspect="1" noChangeArrowheads="1" noCrop="1"/>
          </p:cNvPicPr>
          <p:nvPr/>
        </p:nvPicPr>
        <p:blipFill>
          <a:blip r:embed="rId2"/>
          <a:srcRect/>
          <a:stretch>
            <a:fillRect/>
          </a:stretch>
        </p:blipFill>
        <p:spPr bwMode="auto">
          <a:xfrm flipH="1">
            <a:off x="7572396" y="4214818"/>
            <a:ext cx="1143008" cy="2046866"/>
          </a:xfrm>
          <a:prstGeom prst="rect">
            <a:avLst/>
          </a:prstGeom>
          <a:noFill/>
        </p:spPr>
      </p:pic>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42852"/>
            <a:ext cx="6357982" cy="571504"/>
          </a:xfrm>
        </p:spPr>
        <p:txBody>
          <a:bodyPr>
            <a:normAutofit fontScale="90000"/>
          </a:bodyPr>
          <a:lstStyle/>
          <a:p>
            <a:r>
              <a:rPr lang="ru-RU"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Пояснительная записка</a:t>
            </a:r>
            <a:endParaRPr lang="ru-RU"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Прямоугольник 2"/>
          <p:cNvSpPr/>
          <p:nvPr/>
        </p:nvSpPr>
        <p:spPr>
          <a:xfrm>
            <a:off x="642910" y="1071546"/>
            <a:ext cx="7858180" cy="5447645"/>
          </a:xfrm>
          <a:prstGeom prst="rect">
            <a:avLst/>
          </a:prstGeom>
          <a:ln w="19050">
            <a:noFill/>
          </a:ln>
          <a:effectLst/>
          <a:scene3d>
            <a:camera prst="orthographicFront">
              <a:rot lat="0" lon="0" rev="0"/>
            </a:camera>
            <a:lightRig rig="glow" dir="t">
              <a:rot lat="0" lon="0" rev="14100000"/>
            </a:lightRig>
          </a:scene3d>
          <a:sp3d prstMaterial="softEdge">
            <a:bevelT w="127000" prst="artDeco"/>
          </a:sp3d>
        </p:spPr>
        <p:txBody>
          <a:bodyPr wrap="square">
            <a:spAutoFit/>
          </a:bodyPr>
          <a:lstStyle/>
          <a:p>
            <a:pPr>
              <a:buNone/>
            </a:pPr>
            <a:r>
              <a:rPr lang="ru-RU" sz="1450" dirty="0" smtClean="0">
                <a:solidFill>
                  <a:schemeClr val="accent6">
                    <a:lumMod val="50000"/>
                  </a:schemeClr>
                </a:solidFill>
              </a:rPr>
              <a:t>    </a:t>
            </a:r>
            <a:r>
              <a:rPr lang="ru-RU" sz="1450" dirty="0" smtClean="0">
                <a:solidFill>
                  <a:srgbClr val="542804"/>
                </a:solidFill>
              </a:rPr>
              <a:t>Разрабатываемый раздел «Гимнастика с элементами акробатики» предназначен для учащихся 6-го класса. На его изучение отводится 18 часов, при трёх разовых занятиях в неделю. Последовательность и сроки прохождения материала определяется учителем в зависимости от условий. </a:t>
            </a:r>
          </a:p>
          <a:p>
            <a:pPr>
              <a:buNone/>
            </a:pPr>
            <a:r>
              <a:rPr lang="ru-RU" sz="1450" dirty="0" smtClean="0">
                <a:solidFill>
                  <a:srgbClr val="542804"/>
                </a:solidFill>
              </a:rPr>
              <a:t>   Разделом предусмотрено закрепление ранее изученных упражнений и обучение новым упражнениям: опорный прыжок ноги врозь, «мост» из положения стоя с помощью, кувырок вперёд ноги </a:t>
            </a:r>
            <a:r>
              <a:rPr lang="ru-RU" sz="1450" dirty="0" err="1" smtClean="0">
                <a:solidFill>
                  <a:srgbClr val="542804"/>
                </a:solidFill>
              </a:rPr>
              <a:t>скрестно</a:t>
            </a:r>
            <a:r>
              <a:rPr lang="ru-RU" sz="1450" dirty="0" smtClean="0">
                <a:solidFill>
                  <a:srgbClr val="542804"/>
                </a:solidFill>
              </a:rPr>
              <a:t> с последующим поворотом на 180</a:t>
            </a:r>
            <a:r>
              <a:rPr lang="ru-RU" sz="1450" dirty="0" smtClean="0">
                <a:solidFill>
                  <a:srgbClr val="542804"/>
                </a:solidFill>
                <a:sym typeface="Symbol"/>
              </a:rPr>
              <a:t>, упражнения на освоение висов, упоров, равновесия, а также выполнение учебных комбинаций из изученных элементов.</a:t>
            </a:r>
            <a:endParaRPr lang="ru-RU" sz="1450" dirty="0" smtClean="0">
              <a:solidFill>
                <a:srgbClr val="542804"/>
              </a:solidFill>
            </a:endParaRPr>
          </a:p>
          <a:p>
            <a:pPr>
              <a:buNone/>
            </a:pPr>
            <a:r>
              <a:rPr lang="ru-RU" sz="1450" dirty="0" smtClean="0">
                <a:solidFill>
                  <a:srgbClr val="542804"/>
                </a:solidFill>
              </a:rPr>
              <a:t>   Оценка</a:t>
            </a:r>
            <a:r>
              <a:rPr lang="ru-RU" sz="1450" b="1" dirty="0" smtClean="0">
                <a:solidFill>
                  <a:srgbClr val="542804"/>
                </a:solidFill>
              </a:rPr>
              <a:t> </a:t>
            </a:r>
            <a:r>
              <a:rPr lang="ru-RU" sz="1450" dirty="0" smtClean="0">
                <a:solidFill>
                  <a:srgbClr val="542804"/>
                </a:solidFill>
              </a:rPr>
              <a:t>знаний, умений и навыков оценивается по пятибалльной системе. </a:t>
            </a:r>
          </a:p>
          <a:p>
            <a:pPr>
              <a:buNone/>
            </a:pPr>
            <a:r>
              <a:rPr lang="ru-RU" sz="1450" dirty="0" smtClean="0">
                <a:solidFill>
                  <a:srgbClr val="542804"/>
                </a:solidFill>
              </a:rPr>
              <a:t>Контрольные уроки проводятся в конце изучения темы либо после прохождения части раздела программного материала и  направлены на выявление успеваемости и подготовленности учащихся. </a:t>
            </a:r>
          </a:p>
          <a:p>
            <a:r>
              <a:rPr lang="ru-RU" sz="1450" dirty="0" smtClean="0">
                <a:solidFill>
                  <a:srgbClr val="542804"/>
                </a:solidFill>
              </a:rPr>
              <a:t>   Учебная работа по разделу «Гимнастика с элементами акробатики» проводится в форме практических занятий. На занятиях обучающие овладевают знаниями и умениями  правильного выполнения упражнений и их  влиянии на организм. Теоретические занятия организуются преподавателем в любом варианте – отдельный урок, часть урока.</a:t>
            </a:r>
          </a:p>
          <a:p>
            <a:pPr>
              <a:buNone/>
            </a:pPr>
            <a:r>
              <a:rPr lang="ru-RU" sz="1450" dirty="0" smtClean="0">
                <a:solidFill>
                  <a:srgbClr val="542804"/>
                </a:solidFill>
              </a:rPr>
              <a:t>   Методы и приемы организации занятий учитывают дифференцированный подход к мальчикам и девочкам, физические способности, а также способствуют дальнейшему развитию ребёнка.</a:t>
            </a:r>
          </a:p>
          <a:p>
            <a:pPr>
              <a:buNone/>
            </a:pPr>
            <a:r>
              <a:rPr lang="ru-RU" sz="1450" dirty="0" smtClean="0">
                <a:solidFill>
                  <a:srgbClr val="542804"/>
                </a:solidFill>
              </a:rPr>
              <a:t>   Содержание данной рабочей программы предназначено для учащихся  основной и</a:t>
            </a:r>
          </a:p>
          <a:p>
            <a:pPr>
              <a:buNone/>
            </a:pPr>
            <a:r>
              <a:rPr lang="ru-RU" sz="1450" dirty="0" smtClean="0">
                <a:solidFill>
                  <a:srgbClr val="542804"/>
                </a:solidFill>
              </a:rPr>
              <a:t>подготовительных медицинских групп. Учащиеся освобожденные от уроков физической</a:t>
            </a:r>
          </a:p>
          <a:p>
            <a:pPr>
              <a:buNone/>
            </a:pPr>
            <a:r>
              <a:rPr lang="ru-RU" sz="1450" dirty="0" smtClean="0">
                <a:solidFill>
                  <a:srgbClr val="542804"/>
                </a:solidFill>
              </a:rPr>
              <a:t>культурой, присутствуют на уроках в спортивной обуви и выполняют отдельные поручения учителя. </a:t>
            </a:r>
          </a:p>
        </p:txBody>
      </p:sp>
      <p:pic>
        <p:nvPicPr>
          <p:cNvPr id="2051" name="Picture 3" descr="C:\Documents and Settings\Адм\Мои документы\корандаш.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21315799">
            <a:off x="63372" y="-101354"/>
            <a:ext cx="1071569" cy="1579154"/>
          </a:xfrm>
          <a:prstGeom prst="rect">
            <a:avLst/>
          </a:prstGeom>
          <a:noFill/>
        </p:spPr>
      </p:pic>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74638"/>
            <a:ext cx="7000924" cy="868346"/>
          </a:xfrm>
        </p:spPr>
        <p:txBody>
          <a:bodyPr/>
          <a:lstStyle/>
          <a:p>
            <a:r>
              <a:rPr lang="ru-RU" b="1" dirty="0" smtClean="0">
                <a:ln w="12700">
                  <a:solidFill>
                    <a:schemeClr val="accent6">
                      <a:lumMod val="50000"/>
                    </a:schemeClr>
                  </a:solidFill>
                </a:ln>
                <a:solidFill>
                  <a:schemeClr val="bg1"/>
                </a:solidFill>
                <a:effectLst>
                  <a:outerShdw blurRad="38100" dist="38100" dir="2700000" algn="tl">
                    <a:srgbClr val="000000">
                      <a:alpha val="43137"/>
                    </a:srgbClr>
                  </a:outerShdw>
                  <a:reflection blurRad="6350" stA="55000" endA="300" endPos="45500" dir="5400000" sy="-100000" algn="bl" rotWithShape="0"/>
                </a:effectLst>
              </a:rPr>
              <a:t>Цель</a:t>
            </a:r>
            <a:endParaRPr lang="ru-RU" b="1" dirty="0">
              <a:ln w="12700">
                <a:solidFill>
                  <a:schemeClr val="accent6">
                    <a:lumMod val="50000"/>
                  </a:schemeClr>
                </a:solidFill>
              </a:ln>
              <a:solidFill>
                <a:schemeClr val="bg1"/>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3" name="Содержимое 2"/>
          <p:cNvSpPr>
            <a:spLocks noGrp="1"/>
          </p:cNvSpPr>
          <p:nvPr>
            <p:ph idx="1"/>
          </p:nvPr>
        </p:nvSpPr>
        <p:spPr>
          <a:xfrm>
            <a:off x="714348" y="1600200"/>
            <a:ext cx="7715304" cy="4525963"/>
          </a:xfrm>
        </p:spPr>
        <p:txBody>
          <a:bodyPr>
            <a:normAutofit/>
          </a:bodyPr>
          <a:lstStyle/>
          <a:p>
            <a:pPr>
              <a:buNone/>
            </a:pPr>
            <a:r>
              <a:rPr lang="ru-RU" dirty="0" smtClean="0">
                <a:ln>
                  <a:solidFill>
                    <a:schemeClr val="tx1"/>
                  </a:solidFill>
                </a:ln>
                <a:solidFill>
                  <a:schemeClr val="accent6">
                    <a:lumMod val="75000"/>
                  </a:schemeClr>
                </a:solidFill>
              </a:rPr>
              <a:t>Всестороннее развитие физических и</a:t>
            </a:r>
          </a:p>
          <a:p>
            <a:pPr>
              <a:buNone/>
            </a:pPr>
            <a:r>
              <a:rPr lang="ru-RU" dirty="0" smtClean="0">
                <a:ln>
                  <a:solidFill>
                    <a:schemeClr val="tx1"/>
                  </a:solidFill>
                </a:ln>
                <a:solidFill>
                  <a:schemeClr val="accent6">
                    <a:lumMod val="75000"/>
                  </a:schemeClr>
                </a:solidFill>
              </a:rPr>
              <a:t>духовных способностей ребёнка,</a:t>
            </a:r>
          </a:p>
          <a:p>
            <a:pPr>
              <a:buNone/>
            </a:pPr>
            <a:r>
              <a:rPr lang="ru-RU" dirty="0" smtClean="0">
                <a:ln>
                  <a:solidFill>
                    <a:schemeClr val="tx1"/>
                  </a:solidFill>
                </a:ln>
                <a:solidFill>
                  <a:schemeClr val="accent6">
                    <a:lumMod val="75000"/>
                  </a:schemeClr>
                </a:solidFill>
              </a:rPr>
              <a:t>освоение гимнастических упражнений</a:t>
            </a:r>
          </a:p>
          <a:p>
            <a:pPr>
              <a:buNone/>
            </a:pPr>
            <a:r>
              <a:rPr lang="ru-RU" dirty="0" smtClean="0">
                <a:ln>
                  <a:solidFill>
                    <a:schemeClr val="tx1"/>
                  </a:solidFill>
                </a:ln>
                <a:solidFill>
                  <a:schemeClr val="accent6">
                    <a:lumMod val="75000"/>
                  </a:schemeClr>
                </a:solidFill>
              </a:rPr>
              <a:t>и других ценностей физического</a:t>
            </a:r>
          </a:p>
          <a:p>
            <a:pPr>
              <a:buNone/>
            </a:pPr>
            <a:r>
              <a:rPr lang="ru-RU" dirty="0" smtClean="0">
                <a:ln>
                  <a:solidFill>
                    <a:schemeClr val="tx1"/>
                  </a:solidFill>
                </a:ln>
                <a:solidFill>
                  <a:schemeClr val="accent6">
                    <a:lumMod val="75000"/>
                  </a:schemeClr>
                </a:solidFill>
              </a:rPr>
              <a:t>воспитания.</a:t>
            </a:r>
          </a:p>
          <a:p>
            <a:pPr>
              <a:buNone/>
            </a:pPr>
            <a:endParaRPr lang="ru-RU" dirty="0"/>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642942"/>
          </a:xfrm>
        </p:spPr>
        <p:txBody>
          <a:bodyPr>
            <a:noAutofit/>
          </a:bodyPr>
          <a:lstStyle/>
          <a:p>
            <a:r>
              <a:rPr lang="ru-RU" b="1" dirty="0" smtClean="0">
                <a:ln w="1905">
                  <a:solidFill>
                    <a:schemeClr val="accent6">
                      <a:lumMod val="50000"/>
                    </a:schemeClr>
                  </a:solidFill>
                </a:ln>
                <a:solidFill>
                  <a:schemeClr val="bg1"/>
                </a:solidFill>
                <a:effectLst>
                  <a:outerShdw blurRad="38100" dist="38100" dir="2700000" algn="tl">
                    <a:srgbClr val="000000">
                      <a:alpha val="43137"/>
                    </a:srgbClr>
                  </a:outerShdw>
                  <a:reflection blurRad="6350" stA="55000" endA="300" endPos="45500" dir="5400000" sy="-100000" algn="bl" rotWithShape="0"/>
                </a:effectLst>
              </a:rPr>
              <a:t>Задачи:</a:t>
            </a:r>
            <a:endParaRPr lang="ru-RU" b="1" dirty="0">
              <a:ln w="1905">
                <a:solidFill>
                  <a:schemeClr val="accent6">
                    <a:lumMod val="50000"/>
                  </a:schemeClr>
                </a:solidFill>
              </a:ln>
              <a:solidFill>
                <a:schemeClr val="bg1"/>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3" name="Содержимое 2"/>
          <p:cNvSpPr>
            <a:spLocks noGrp="1"/>
          </p:cNvSpPr>
          <p:nvPr>
            <p:ph idx="1"/>
          </p:nvPr>
        </p:nvSpPr>
        <p:spPr>
          <a:xfrm>
            <a:off x="428596" y="1071546"/>
            <a:ext cx="8229600" cy="5357850"/>
          </a:xfrm>
          <a:ln>
            <a:noFill/>
          </a:ln>
          <a:effectLst/>
          <a:scene3d>
            <a:camera prst="orthographicFront">
              <a:rot lat="0" lon="0" rev="0"/>
            </a:camera>
            <a:lightRig rig="glow" dir="t">
              <a:rot lat="0" lon="0" rev="14100000"/>
            </a:lightRig>
          </a:scene3d>
          <a:sp3d prstMaterial="softEdge">
            <a:bevelT w="127000" prst="artDeco"/>
          </a:sp3d>
        </p:spPr>
        <p:txBody>
          <a:bodyPr>
            <a:normAutofit fontScale="40000" lnSpcReduction="20000"/>
          </a:bodyPr>
          <a:lstStyle/>
          <a:p>
            <a:pPr>
              <a:buNone/>
            </a:pPr>
            <a:r>
              <a:rPr lang="ru-RU" sz="5300" b="1" dirty="0" smtClean="0">
                <a:ln w="3175">
                  <a:solidFill>
                    <a:schemeClr val="tx1">
                      <a:lumMod val="85000"/>
                      <a:lumOff val="15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Образовательные:</a:t>
            </a:r>
          </a:p>
          <a:p>
            <a:pPr>
              <a:buNone/>
            </a:pPr>
            <a:endParaRPr lang="ru-RU" sz="2000" dirty="0" smtClean="0">
              <a:ln w="3175">
                <a:solidFill>
                  <a:schemeClr val="tx1"/>
                </a:solidFill>
              </a:ln>
              <a:solidFill>
                <a:schemeClr val="accent6">
                  <a:lumMod val="50000"/>
                </a:schemeClr>
              </a:solidFill>
              <a:sym typeface="Wingdings 2"/>
            </a:endParaRPr>
          </a:p>
          <a:p>
            <a:pPr>
              <a:buNone/>
            </a:pPr>
            <a:r>
              <a:rPr lang="ru-RU" sz="3800" dirty="0" smtClean="0">
                <a:solidFill>
                  <a:srgbClr val="542804"/>
                </a:solidFill>
                <a:sym typeface="Wingdings 2"/>
              </a:rPr>
              <a:t></a:t>
            </a:r>
            <a:r>
              <a:rPr lang="ru-RU" sz="3800" dirty="0" smtClean="0">
                <a:solidFill>
                  <a:srgbClr val="542804"/>
                </a:solidFill>
                <a:sym typeface="Symbol"/>
              </a:rPr>
              <a:t>  </a:t>
            </a:r>
            <a:r>
              <a:rPr lang="ru-RU" sz="3800" dirty="0" smtClean="0">
                <a:solidFill>
                  <a:srgbClr val="542804"/>
                </a:solidFill>
              </a:rPr>
              <a:t>обучение детей выполнению гимнастических упражнений: опорный прыжок, </a:t>
            </a:r>
          </a:p>
          <a:p>
            <a:pPr>
              <a:buNone/>
            </a:pPr>
            <a:r>
              <a:rPr lang="ru-RU" sz="3800" dirty="0" smtClean="0">
                <a:solidFill>
                  <a:srgbClr val="542804"/>
                </a:solidFill>
              </a:rPr>
              <a:t>    акробатические элементы, лазанье по канату, висы, упоры, упражнения в равновесии;</a:t>
            </a:r>
          </a:p>
          <a:p>
            <a:pPr>
              <a:buNone/>
            </a:pPr>
            <a:r>
              <a:rPr lang="ru-RU" sz="3800" dirty="0" smtClean="0">
                <a:solidFill>
                  <a:srgbClr val="542804"/>
                </a:solidFill>
                <a:sym typeface="Wingdings 2"/>
              </a:rPr>
              <a:t> </a:t>
            </a:r>
            <a:r>
              <a:rPr lang="ru-RU" sz="3800" dirty="0" smtClean="0">
                <a:solidFill>
                  <a:srgbClr val="542804"/>
                </a:solidFill>
              </a:rPr>
              <a:t> обучение детей правильному дыханию при выполнении гимнастических упражнений</a:t>
            </a:r>
          </a:p>
          <a:p>
            <a:pPr>
              <a:buNone/>
            </a:pPr>
            <a:r>
              <a:rPr lang="ru-RU" sz="3800" dirty="0" smtClean="0">
                <a:solidFill>
                  <a:srgbClr val="542804"/>
                </a:solidFill>
              </a:rPr>
              <a:t>    и получение знаний о гимнастической терминологии, самоконтроле при  выполнении</a:t>
            </a:r>
          </a:p>
          <a:p>
            <a:pPr>
              <a:buNone/>
            </a:pPr>
            <a:r>
              <a:rPr lang="ru-RU" sz="3800" dirty="0" smtClean="0">
                <a:solidFill>
                  <a:srgbClr val="542804"/>
                </a:solidFill>
              </a:rPr>
              <a:t>    упражнений;</a:t>
            </a:r>
          </a:p>
          <a:p>
            <a:pPr>
              <a:buNone/>
            </a:pPr>
            <a:r>
              <a:rPr lang="ru-RU" sz="3800" dirty="0" smtClean="0">
                <a:solidFill>
                  <a:srgbClr val="542804"/>
                </a:solidFill>
                <a:sym typeface="Wingdings 2"/>
              </a:rPr>
              <a:t></a:t>
            </a:r>
            <a:r>
              <a:rPr lang="ru-RU" sz="3800" dirty="0" smtClean="0">
                <a:solidFill>
                  <a:srgbClr val="542804"/>
                </a:solidFill>
              </a:rPr>
              <a:t>  обучение правилам безопасности, страховке и помощи при выполнении упражнений на</a:t>
            </a:r>
          </a:p>
          <a:p>
            <a:pPr>
              <a:buNone/>
            </a:pPr>
            <a:r>
              <a:rPr lang="ru-RU" sz="3800" dirty="0" smtClean="0">
                <a:solidFill>
                  <a:srgbClr val="542804"/>
                </a:solidFill>
              </a:rPr>
              <a:t>    гимнастических снарядах.</a:t>
            </a:r>
          </a:p>
          <a:p>
            <a:pPr>
              <a:buNone/>
            </a:pPr>
            <a:endParaRPr lang="ru-RU" dirty="0" smtClean="0"/>
          </a:p>
          <a:p>
            <a:pPr>
              <a:buNone/>
            </a:pPr>
            <a:r>
              <a:rPr lang="ru-RU" sz="5300" b="1" dirty="0" smtClean="0">
                <a:ln w="317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Оздоровительные:</a:t>
            </a:r>
          </a:p>
          <a:p>
            <a:pPr>
              <a:buNone/>
            </a:pPr>
            <a:endParaRPr lang="ru-RU" sz="2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None/>
            </a:pPr>
            <a:r>
              <a:rPr lang="ru-RU" sz="3800" dirty="0" smtClean="0">
                <a:solidFill>
                  <a:srgbClr val="542804"/>
                </a:solidFill>
              </a:rPr>
              <a:t> </a:t>
            </a:r>
            <a:r>
              <a:rPr lang="ru-RU" sz="3800" dirty="0" smtClean="0">
                <a:solidFill>
                  <a:srgbClr val="542804"/>
                </a:solidFill>
                <a:sym typeface="Wingdings 2"/>
              </a:rPr>
              <a:t></a:t>
            </a:r>
            <a:r>
              <a:rPr lang="ru-RU" sz="3800" dirty="0" smtClean="0">
                <a:solidFill>
                  <a:srgbClr val="542804"/>
                </a:solidFill>
              </a:rPr>
              <a:t> формирование у детей правильной осанки;</a:t>
            </a:r>
          </a:p>
          <a:p>
            <a:pPr>
              <a:buNone/>
            </a:pPr>
            <a:r>
              <a:rPr lang="ru-RU" sz="3800" dirty="0" smtClean="0">
                <a:solidFill>
                  <a:srgbClr val="542804"/>
                </a:solidFill>
              </a:rPr>
              <a:t> </a:t>
            </a:r>
            <a:r>
              <a:rPr lang="ru-RU" sz="3800" dirty="0" smtClean="0">
                <a:solidFill>
                  <a:srgbClr val="542804"/>
                </a:solidFill>
                <a:sym typeface="Wingdings 2"/>
              </a:rPr>
              <a:t></a:t>
            </a:r>
            <a:r>
              <a:rPr lang="ru-RU" sz="3800" dirty="0" smtClean="0">
                <a:solidFill>
                  <a:srgbClr val="542804"/>
                </a:solidFill>
              </a:rPr>
              <a:t> формирование жизненно важных двигательных умений и навыков;</a:t>
            </a:r>
          </a:p>
          <a:p>
            <a:pPr>
              <a:buNone/>
            </a:pPr>
            <a:r>
              <a:rPr lang="ru-RU" sz="3800" dirty="0" smtClean="0">
                <a:solidFill>
                  <a:srgbClr val="542804"/>
                </a:solidFill>
              </a:rPr>
              <a:t> </a:t>
            </a:r>
            <a:r>
              <a:rPr lang="ru-RU" sz="3800" dirty="0" smtClean="0">
                <a:solidFill>
                  <a:srgbClr val="542804"/>
                </a:solidFill>
                <a:sym typeface="Wingdings 2"/>
              </a:rPr>
              <a:t> </a:t>
            </a:r>
            <a:r>
              <a:rPr lang="ru-RU" sz="3800" dirty="0" smtClean="0">
                <a:solidFill>
                  <a:srgbClr val="542804"/>
                </a:solidFill>
              </a:rPr>
              <a:t>формирование знаний о личной гигиене, влиянии физических упражнений на </a:t>
            </a:r>
          </a:p>
          <a:p>
            <a:pPr>
              <a:buNone/>
            </a:pPr>
            <a:r>
              <a:rPr lang="ru-RU" sz="3800" dirty="0" smtClean="0">
                <a:solidFill>
                  <a:srgbClr val="542804"/>
                </a:solidFill>
              </a:rPr>
              <a:t>    организм и сохранение здоровья.</a:t>
            </a:r>
          </a:p>
          <a:p>
            <a:pPr>
              <a:buNone/>
            </a:pPr>
            <a:r>
              <a:rPr lang="ru-RU" sz="3500" dirty="0" smtClean="0"/>
              <a:t> </a:t>
            </a:r>
          </a:p>
          <a:p>
            <a:pPr>
              <a:buNone/>
            </a:pPr>
            <a:r>
              <a:rPr lang="ru-RU" sz="53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Воспитательные:</a:t>
            </a:r>
          </a:p>
          <a:p>
            <a:pPr>
              <a:buNone/>
            </a:pPr>
            <a:endParaRPr lang="ru-RU" sz="2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None/>
            </a:pPr>
            <a:r>
              <a:rPr lang="ru-RU" sz="3800" dirty="0" smtClean="0">
                <a:solidFill>
                  <a:srgbClr val="542804"/>
                </a:solidFill>
              </a:rPr>
              <a:t> </a:t>
            </a:r>
            <a:r>
              <a:rPr lang="ru-RU" sz="3800" dirty="0" smtClean="0">
                <a:solidFill>
                  <a:srgbClr val="542804"/>
                </a:solidFill>
                <a:sym typeface="Wingdings 2"/>
              </a:rPr>
              <a:t></a:t>
            </a:r>
            <a:r>
              <a:rPr lang="ru-RU" sz="3800" dirty="0" smtClean="0">
                <a:solidFill>
                  <a:srgbClr val="542804"/>
                </a:solidFill>
              </a:rPr>
              <a:t> воспитание дисциплинированности и привычки к самостоятельным занятиям </a:t>
            </a:r>
          </a:p>
          <a:p>
            <a:pPr>
              <a:buNone/>
            </a:pPr>
            <a:r>
              <a:rPr lang="ru-RU" sz="3800" dirty="0" smtClean="0">
                <a:solidFill>
                  <a:srgbClr val="542804"/>
                </a:solidFill>
              </a:rPr>
              <a:t>    физическими упражнениями;</a:t>
            </a:r>
          </a:p>
          <a:p>
            <a:pPr>
              <a:buNone/>
            </a:pPr>
            <a:r>
              <a:rPr lang="ru-RU" sz="3800" dirty="0" smtClean="0">
                <a:solidFill>
                  <a:srgbClr val="542804"/>
                </a:solidFill>
              </a:rPr>
              <a:t> </a:t>
            </a:r>
            <a:r>
              <a:rPr lang="ru-RU" sz="3800" dirty="0" smtClean="0">
                <a:solidFill>
                  <a:srgbClr val="542804"/>
                </a:solidFill>
                <a:sym typeface="Wingdings 2"/>
              </a:rPr>
              <a:t></a:t>
            </a:r>
            <a:r>
              <a:rPr lang="ru-RU" sz="3800" dirty="0" smtClean="0">
                <a:solidFill>
                  <a:srgbClr val="542804"/>
                </a:solidFill>
              </a:rPr>
              <a:t> воспитание ценностных ориентаций на здоровый образ жизни;</a:t>
            </a:r>
          </a:p>
          <a:p>
            <a:pPr>
              <a:buNone/>
            </a:pPr>
            <a:r>
              <a:rPr lang="ru-RU" sz="3800" dirty="0" smtClean="0">
                <a:solidFill>
                  <a:srgbClr val="542804"/>
                </a:solidFill>
              </a:rPr>
              <a:t> </a:t>
            </a:r>
            <a:r>
              <a:rPr lang="ru-RU" sz="3800" dirty="0" smtClean="0">
                <a:solidFill>
                  <a:srgbClr val="542804"/>
                </a:solidFill>
                <a:sym typeface="Wingdings 2"/>
              </a:rPr>
              <a:t></a:t>
            </a:r>
            <a:r>
              <a:rPr lang="ru-RU" sz="3800" dirty="0" smtClean="0">
                <a:solidFill>
                  <a:srgbClr val="542804"/>
                </a:solidFill>
              </a:rPr>
              <a:t> воспитание моральных, волевых и эстетических качеств.</a:t>
            </a:r>
          </a:p>
          <a:p>
            <a:pPr>
              <a:buNone/>
            </a:pPr>
            <a:endParaRPr lang="ru-RU" sz="3800" dirty="0" smtClean="0">
              <a:solidFill>
                <a:srgbClr val="00602B"/>
              </a:solidFill>
            </a:endParaRPr>
          </a:p>
          <a:p>
            <a:endParaRPr lang="ru-RU" sz="3800" dirty="0"/>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14290"/>
            <a:ext cx="7800972" cy="928694"/>
          </a:xfrm>
        </p:spPr>
        <p:txBody>
          <a:bodyPr>
            <a:noAutofit/>
          </a:bodyPr>
          <a:lstStyle/>
          <a:p>
            <a:pPr lvl="0" algn="l"/>
            <a:r>
              <a:rPr lang="ru-RU" sz="28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Психолого-педагогическое объяснение специфики  освоения учебного материала </a:t>
            </a:r>
            <a:r>
              <a:rPr lang="ru-RU" sz="2800" b="1" dirty="0" smtClean="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
            </a:r>
            <a:br>
              <a:rPr lang="ru-RU" sz="2800" b="1" dirty="0" smtClean="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br>
            <a:endParaRPr lang="ru-RU" sz="2800" b="1" dirty="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a:xfrm>
            <a:off x="357158" y="1071546"/>
            <a:ext cx="8429684" cy="5643602"/>
          </a:xfrm>
          <a:ln w="19050">
            <a:noFill/>
          </a:ln>
          <a:effectLst/>
          <a:scene3d>
            <a:camera prst="orthographicFront">
              <a:rot lat="0" lon="0" rev="0"/>
            </a:camera>
            <a:lightRig rig="glow" dir="t">
              <a:rot lat="0" lon="0" rev="14100000"/>
            </a:lightRig>
          </a:scene3d>
          <a:sp3d prstMaterial="softEdge">
            <a:bevelT w="127000" prst="artDeco"/>
          </a:sp3d>
        </p:spPr>
        <p:txBody>
          <a:bodyPr>
            <a:noAutofit/>
          </a:bodyPr>
          <a:lstStyle/>
          <a:p>
            <a:pPr>
              <a:buNone/>
            </a:pPr>
            <a:r>
              <a:rPr lang="ru-RU" sz="1400" dirty="0" smtClean="0">
                <a:solidFill>
                  <a:srgbClr val="542804"/>
                </a:solidFill>
              </a:rPr>
              <a:t>В 6 классе обучается 4 учащихся. </a:t>
            </a:r>
          </a:p>
          <a:p>
            <a:pPr>
              <a:buNone/>
            </a:pPr>
            <a:r>
              <a:rPr lang="ru-RU" sz="1400" dirty="0" smtClean="0">
                <a:solidFill>
                  <a:srgbClr val="542804"/>
                </a:solidFill>
              </a:rPr>
              <a:t>Уровень качества обучения –75%, уровень </a:t>
            </a:r>
            <a:r>
              <a:rPr lang="ru-RU" sz="1400" dirty="0" err="1" smtClean="0">
                <a:solidFill>
                  <a:srgbClr val="542804"/>
                </a:solidFill>
              </a:rPr>
              <a:t>обученности</a:t>
            </a:r>
            <a:r>
              <a:rPr lang="ru-RU" sz="1400" dirty="0" smtClean="0">
                <a:solidFill>
                  <a:srgbClr val="542804"/>
                </a:solidFill>
              </a:rPr>
              <a:t> – 100%.</a:t>
            </a:r>
          </a:p>
          <a:p>
            <a:pPr>
              <a:buNone/>
            </a:pPr>
            <a:r>
              <a:rPr lang="ru-RU" sz="1400" dirty="0" smtClean="0">
                <a:solidFill>
                  <a:srgbClr val="542804"/>
                </a:solidFill>
              </a:rPr>
              <a:t>Мотивация учения в классе: ученики стремятся к правильному выполнению упражнений,</a:t>
            </a:r>
          </a:p>
          <a:p>
            <a:pPr>
              <a:buNone/>
            </a:pPr>
            <a:r>
              <a:rPr lang="ru-RU" sz="1400" dirty="0" smtClean="0">
                <a:solidFill>
                  <a:srgbClr val="542804"/>
                </a:solidFill>
              </a:rPr>
              <a:t>накапливать знания, применять их в самостоятельных занятиях.</a:t>
            </a:r>
            <a:endParaRPr lang="ru-RU" sz="1400" dirty="0" smtClean="0">
              <a:solidFill>
                <a:srgbClr val="542804"/>
              </a:solidFill>
              <a:latin typeface="Arial" pitchFamily="34" charset="0"/>
            </a:endParaRPr>
          </a:p>
          <a:p>
            <a:pPr>
              <a:buNone/>
            </a:pPr>
            <a:r>
              <a:rPr lang="ru-RU" sz="1400" dirty="0" smtClean="0">
                <a:solidFill>
                  <a:srgbClr val="542804"/>
                </a:solidFill>
                <a:latin typeface="Arial" pitchFamily="34" charset="0"/>
              </a:rPr>
              <a:t>  </a:t>
            </a:r>
            <a:r>
              <a:rPr lang="ru-RU" sz="1400" dirty="0" smtClean="0">
                <a:solidFill>
                  <a:srgbClr val="542804"/>
                </a:solidFill>
                <a:latin typeface="+mj-lt"/>
              </a:rPr>
              <a:t>П</a:t>
            </a:r>
            <a:r>
              <a:rPr lang="ru-RU" sz="1400" dirty="0" smtClean="0">
                <a:solidFill>
                  <a:srgbClr val="542804"/>
                </a:solidFill>
              </a:rPr>
              <a:t>одростковый возраст– это период повышенной активности, стремления к деятельности, развитие</a:t>
            </a:r>
          </a:p>
          <a:p>
            <a:pPr>
              <a:buNone/>
            </a:pPr>
            <a:r>
              <a:rPr lang="ru-RU" sz="1400" dirty="0" smtClean="0">
                <a:solidFill>
                  <a:srgbClr val="542804"/>
                </a:solidFill>
              </a:rPr>
              <a:t>коммуникативной и эмоциональной сферы учащихся. Это значит, что дети откликаются на</a:t>
            </a:r>
          </a:p>
          <a:p>
            <a:pPr>
              <a:buNone/>
            </a:pPr>
            <a:r>
              <a:rPr lang="ru-RU" sz="1400" dirty="0" smtClean="0">
                <a:solidFill>
                  <a:srgbClr val="542804"/>
                </a:solidFill>
              </a:rPr>
              <a:t>необычные, захватывающие уроки, а быстрая переключаемость внимания не дает возможности</a:t>
            </a:r>
          </a:p>
          <a:p>
            <a:pPr>
              <a:buNone/>
            </a:pPr>
            <a:r>
              <a:rPr lang="ru-RU" sz="1400" dirty="0" smtClean="0">
                <a:solidFill>
                  <a:srgbClr val="542804"/>
                </a:solidFill>
              </a:rPr>
              <a:t>сосредотачиваться долго на одном и том же деле. Поэтому на уроке в классе стараюсь применять</a:t>
            </a:r>
          </a:p>
          <a:p>
            <a:pPr>
              <a:buNone/>
            </a:pPr>
            <a:r>
              <a:rPr lang="ru-RU" sz="1400" dirty="0" smtClean="0">
                <a:solidFill>
                  <a:srgbClr val="542804"/>
                </a:solidFill>
              </a:rPr>
              <a:t>разнообразные формы и методы, проверяя этим самым знания, умения и навыки учитывая</a:t>
            </a:r>
          </a:p>
          <a:p>
            <a:pPr>
              <a:buNone/>
            </a:pPr>
            <a:r>
              <a:rPr lang="ru-RU" sz="1400" dirty="0" smtClean="0">
                <a:solidFill>
                  <a:srgbClr val="542804"/>
                </a:solidFill>
              </a:rPr>
              <a:t>индивидуальные особенности школьников. При обучении новых гимнастических упражнений</a:t>
            </a:r>
          </a:p>
          <a:p>
            <a:pPr>
              <a:buNone/>
            </a:pPr>
            <a:r>
              <a:rPr lang="ru-RU" sz="1400" dirty="0" smtClean="0">
                <a:solidFill>
                  <a:srgbClr val="542804"/>
                </a:solidFill>
              </a:rPr>
              <a:t>применяю  средства  наглядности и информационные технологии это позволяет учащимся быстрей</a:t>
            </a:r>
          </a:p>
          <a:p>
            <a:pPr>
              <a:buNone/>
            </a:pPr>
            <a:r>
              <a:rPr lang="ru-RU" sz="1400" dirty="0" smtClean="0">
                <a:solidFill>
                  <a:srgbClr val="542804"/>
                </a:solidFill>
              </a:rPr>
              <a:t>понять изучаемый элемент. Важно помнить, что у мальчиков данного возраста  проявляется</a:t>
            </a:r>
          </a:p>
          <a:p>
            <a:pPr>
              <a:buNone/>
            </a:pPr>
            <a:r>
              <a:rPr lang="ru-RU" sz="1400" dirty="0" smtClean="0">
                <a:solidFill>
                  <a:srgbClr val="542804"/>
                </a:solidFill>
              </a:rPr>
              <a:t>напускная смелость при выполнении физических упражнений, они стремятся к самостоятельной</a:t>
            </a:r>
          </a:p>
          <a:p>
            <a:pPr>
              <a:buNone/>
            </a:pPr>
            <a:r>
              <a:rPr lang="ru-RU" sz="1400" dirty="0" smtClean="0">
                <a:solidFill>
                  <a:srgbClr val="542804"/>
                </a:solidFill>
              </a:rPr>
              <a:t>работе на уроке, недооценивая свои возможности.  Поэтому, не в коем случае на начальном обучении</a:t>
            </a:r>
          </a:p>
          <a:p>
            <a:pPr>
              <a:buNone/>
            </a:pPr>
            <a:r>
              <a:rPr lang="ru-RU" sz="1400" dirty="0" smtClean="0">
                <a:solidFill>
                  <a:srgbClr val="542804"/>
                </a:solidFill>
              </a:rPr>
              <a:t>нельзя допускать выполнение упражнений без помощи. Девочки наоборот, долго не решаются</a:t>
            </a:r>
          </a:p>
          <a:p>
            <a:pPr>
              <a:buNone/>
            </a:pPr>
            <a:r>
              <a:rPr lang="ru-RU" sz="1400" dirty="0" smtClean="0">
                <a:solidFill>
                  <a:srgbClr val="542804"/>
                </a:solidFill>
              </a:rPr>
              <a:t>выполнять самостоятельно. </a:t>
            </a:r>
          </a:p>
          <a:p>
            <a:pPr>
              <a:buNone/>
            </a:pPr>
            <a:r>
              <a:rPr lang="ru-RU" sz="1400" dirty="0" smtClean="0">
                <a:solidFill>
                  <a:srgbClr val="542804"/>
                </a:solidFill>
              </a:rPr>
              <a:t>    При контроле умений и навыков учитываю физические особенности подростков, аргументирую</a:t>
            </a:r>
          </a:p>
          <a:p>
            <a:pPr>
              <a:buNone/>
            </a:pPr>
            <a:r>
              <a:rPr lang="ru-RU" sz="1400" dirty="0" smtClean="0">
                <a:solidFill>
                  <a:srgbClr val="542804"/>
                </a:solidFill>
              </a:rPr>
              <a:t>выставление той или иной оценки. Не в коем случае не сравниваю достижение ребёнка с другими</a:t>
            </a:r>
          </a:p>
          <a:p>
            <a:pPr>
              <a:buNone/>
            </a:pPr>
            <a:r>
              <a:rPr lang="ru-RU" sz="1400" dirty="0" smtClean="0">
                <a:solidFill>
                  <a:srgbClr val="542804"/>
                </a:solidFill>
              </a:rPr>
              <a:t>учениками, а только его личные успехи. Оценкой стимулирую активность подростка, интерес к</a:t>
            </a:r>
          </a:p>
          <a:p>
            <a:pPr>
              <a:buNone/>
            </a:pPr>
            <a:r>
              <a:rPr lang="ru-RU" sz="1400" dirty="0" smtClean="0">
                <a:solidFill>
                  <a:srgbClr val="542804"/>
                </a:solidFill>
              </a:rPr>
              <a:t>занятиям гимнастики, желание улучшить свои результаты, поощряю его стремление к</a:t>
            </a:r>
          </a:p>
          <a:p>
            <a:pPr>
              <a:buNone/>
            </a:pPr>
            <a:r>
              <a:rPr lang="ru-RU" sz="1400" dirty="0" smtClean="0">
                <a:solidFill>
                  <a:srgbClr val="542804"/>
                </a:solidFill>
              </a:rPr>
              <a:t>самосовершенствованию, к углублению знаний в области гимнастики и ведению здорового образа</a:t>
            </a:r>
          </a:p>
          <a:p>
            <a:pPr>
              <a:buNone/>
            </a:pPr>
            <a:r>
              <a:rPr lang="ru-RU" sz="1400" dirty="0" smtClean="0">
                <a:solidFill>
                  <a:srgbClr val="542804"/>
                </a:solidFill>
              </a:rPr>
              <a:t>жизни.</a:t>
            </a:r>
          </a:p>
          <a:p>
            <a:pPr>
              <a:buNone/>
            </a:pPr>
            <a:r>
              <a:rPr lang="ru-RU" sz="1400" dirty="0" smtClean="0"/>
              <a:t> </a:t>
            </a:r>
          </a:p>
          <a:p>
            <a:pPr>
              <a:buNone/>
            </a:pPr>
            <a:r>
              <a:rPr lang="ru-RU" sz="1400" dirty="0" smtClean="0"/>
              <a:t> </a:t>
            </a:r>
          </a:p>
          <a:p>
            <a:pPr>
              <a:buNone/>
            </a:pPr>
            <a:endParaRPr lang="ru-RU" sz="1400" dirty="0"/>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Autofit/>
          </a:bodyPr>
          <a:lstStyle/>
          <a:p>
            <a:r>
              <a:rPr lang="ru-RU" sz="32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Ожидаемые результаты освоения раздела программы</a:t>
            </a:r>
            <a:endParaRPr lang="ru-RU" sz="3200"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a:xfrm>
            <a:off x="457200" y="1357298"/>
            <a:ext cx="8229600" cy="4768865"/>
          </a:xfrm>
          <a:ln>
            <a:noFill/>
          </a:ln>
          <a:effectLst/>
          <a:scene3d>
            <a:camera prst="orthographicFront">
              <a:rot lat="0" lon="0" rev="0"/>
            </a:camera>
            <a:lightRig rig="glow" dir="t">
              <a:rot lat="0" lon="0" rev="14100000"/>
            </a:lightRig>
          </a:scene3d>
          <a:sp3d prstMaterial="softEdge">
            <a:bevelT w="127000" prst="artDeco"/>
          </a:sp3d>
        </p:spPr>
        <p:txBody>
          <a:bodyPr>
            <a:normAutofit fontScale="47500" lnSpcReduction="20000"/>
          </a:bodyPr>
          <a:lstStyle/>
          <a:p>
            <a:pPr>
              <a:buNone/>
            </a:pPr>
            <a:r>
              <a:rPr lang="ru-RU" sz="4400" b="1" dirty="0" smtClean="0">
                <a:ln w="1905">
                  <a:solidFill>
                    <a:schemeClr val="accent6">
                      <a:lumMod val="50000"/>
                    </a:schemeClr>
                  </a:solidFill>
                </a:ln>
                <a:solidFill>
                  <a:srgbClr val="FFFF00"/>
                </a:solidFill>
                <a:effectLst>
                  <a:outerShdw blurRad="38100" dist="38100" dir="2700000" algn="tl">
                    <a:srgbClr val="000000">
                      <a:alpha val="43137"/>
                    </a:srgbClr>
                  </a:outerShdw>
                </a:effectLst>
              </a:rPr>
              <a:t>     </a:t>
            </a:r>
            <a:r>
              <a:rPr lang="ru-RU" sz="4600" b="1" dirty="0" smtClean="0">
                <a:ln w="1905">
                  <a:solidFill>
                    <a:schemeClr val="accent6">
                      <a:lumMod val="50000"/>
                    </a:schemeClr>
                  </a:solidFill>
                </a:ln>
                <a:solidFill>
                  <a:srgbClr val="FFFF00"/>
                </a:solidFill>
                <a:effectLst>
                  <a:outerShdw blurRad="38100" dist="38100" dir="2700000" algn="tl">
                    <a:srgbClr val="000000">
                      <a:alpha val="43137"/>
                    </a:srgbClr>
                  </a:outerShdw>
                </a:effectLst>
              </a:rPr>
              <a:t>Учащиеся должны знать:</a:t>
            </a:r>
          </a:p>
          <a:p>
            <a:pPr>
              <a:buNone/>
            </a:pPr>
            <a:endParaRPr lang="ru-RU" sz="1700" b="1" dirty="0" smtClean="0">
              <a:ln w="1905">
                <a:solidFill>
                  <a:schemeClr val="accent6">
                    <a:lumMod val="50000"/>
                  </a:schemeClr>
                </a:solidFill>
              </a:ln>
              <a:solidFill>
                <a:srgbClr val="FFFF00"/>
              </a:solidFill>
              <a:effectLst>
                <a:outerShdw blurRad="38100" dist="38100" dir="2700000" algn="tl">
                  <a:srgbClr val="000000">
                    <a:alpha val="43137"/>
                  </a:srgbClr>
                </a:outerShdw>
              </a:effectLst>
            </a:endParaRPr>
          </a:p>
          <a:p>
            <a:pPr lvl="0">
              <a:buNone/>
            </a:pPr>
            <a:r>
              <a:rPr lang="ru-RU" sz="3100" dirty="0" smtClean="0">
                <a:solidFill>
                  <a:srgbClr val="542804"/>
                </a:solidFill>
                <a:sym typeface="Wingdings 2"/>
              </a:rPr>
              <a:t>  </a:t>
            </a:r>
            <a:r>
              <a:rPr lang="ru-RU" sz="3100" dirty="0" smtClean="0">
                <a:solidFill>
                  <a:srgbClr val="542804"/>
                </a:solidFill>
              </a:rPr>
              <a:t> история развития гимнастики в России, Олимпийских игр; </a:t>
            </a:r>
          </a:p>
          <a:p>
            <a:pPr lvl="0">
              <a:buNone/>
            </a:pPr>
            <a:r>
              <a:rPr lang="ru-RU" sz="3100" dirty="0" smtClean="0">
                <a:solidFill>
                  <a:srgbClr val="542804"/>
                </a:solidFill>
                <a:sym typeface="Wingdings 2"/>
              </a:rPr>
              <a:t>   </a:t>
            </a:r>
            <a:r>
              <a:rPr lang="ru-RU" sz="3100" dirty="0" smtClean="0">
                <a:solidFill>
                  <a:srgbClr val="542804"/>
                </a:solidFill>
              </a:rPr>
              <a:t>требования техники безопасности на занятиях гимнастикой;</a:t>
            </a:r>
          </a:p>
          <a:p>
            <a:pPr lvl="0">
              <a:buNone/>
            </a:pPr>
            <a:r>
              <a:rPr lang="ru-RU" sz="3100" dirty="0" smtClean="0">
                <a:solidFill>
                  <a:srgbClr val="542804"/>
                </a:solidFill>
                <a:sym typeface="Wingdings 2"/>
              </a:rPr>
              <a:t>   </a:t>
            </a:r>
            <a:r>
              <a:rPr lang="ru-RU" sz="3100" dirty="0" smtClean="0">
                <a:solidFill>
                  <a:srgbClr val="542804"/>
                </a:solidFill>
              </a:rPr>
              <a:t>формы занятий гимнастикой, их целевое назначение и применение в обыденной жизни</a:t>
            </a:r>
          </a:p>
          <a:p>
            <a:pPr lvl="0">
              <a:buNone/>
            </a:pPr>
            <a:r>
              <a:rPr lang="ru-RU" sz="3100" dirty="0" smtClean="0">
                <a:solidFill>
                  <a:srgbClr val="542804"/>
                </a:solidFill>
              </a:rPr>
              <a:t>      для достижения спортивного мастерства и высоких результатов;</a:t>
            </a:r>
          </a:p>
          <a:p>
            <a:pPr lvl="0">
              <a:buNone/>
            </a:pPr>
            <a:r>
              <a:rPr lang="ru-RU" sz="3100" dirty="0" smtClean="0">
                <a:solidFill>
                  <a:srgbClr val="542804"/>
                </a:solidFill>
                <a:sym typeface="Wingdings 2"/>
              </a:rPr>
              <a:t>   </a:t>
            </a:r>
            <a:r>
              <a:rPr lang="ru-RU" sz="3100" dirty="0" smtClean="0">
                <a:solidFill>
                  <a:srgbClr val="542804"/>
                </a:solidFill>
              </a:rPr>
              <a:t>способы контроля и оценки физической подготовки на уроках гимнастики;</a:t>
            </a:r>
          </a:p>
          <a:p>
            <a:pPr lvl="0">
              <a:buNone/>
            </a:pPr>
            <a:r>
              <a:rPr lang="ru-RU" sz="3100" dirty="0" smtClean="0">
                <a:solidFill>
                  <a:srgbClr val="542804"/>
                </a:solidFill>
                <a:sym typeface="Wingdings 2"/>
              </a:rPr>
              <a:t>   </a:t>
            </a:r>
            <a:r>
              <a:rPr lang="ru-RU" sz="3100" dirty="0" smtClean="0">
                <a:solidFill>
                  <a:srgbClr val="542804"/>
                </a:solidFill>
              </a:rPr>
              <a:t>влияние занятий гимнастикой на укрепление здоровья и профилактику заболеваний;</a:t>
            </a:r>
          </a:p>
          <a:p>
            <a:pPr lvl="0">
              <a:buNone/>
            </a:pPr>
            <a:r>
              <a:rPr lang="ru-RU" sz="3100" dirty="0" smtClean="0">
                <a:solidFill>
                  <a:srgbClr val="542804"/>
                </a:solidFill>
                <a:sym typeface="Wingdings 2"/>
              </a:rPr>
              <a:t>   </a:t>
            </a:r>
            <a:r>
              <a:rPr lang="ru-RU" sz="3100" dirty="0" smtClean="0">
                <a:solidFill>
                  <a:srgbClr val="542804"/>
                </a:solidFill>
              </a:rPr>
              <a:t>способы организации самостоятельных занятий физическими упражнениями;</a:t>
            </a:r>
          </a:p>
          <a:p>
            <a:pPr lvl="0">
              <a:buNone/>
            </a:pPr>
            <a:r>
              <a:rPr lang="ru-RU" sz="3100" dirty="0" smtClean="0">
                <a:solidFill>
                  <a:srgbClr val="542804"/>
                </a:solidFill>
                <a:sym typeface="Wingdings 2"/>
              </a:rPr>
              <a:t>   </a:t>
            </a:r>
            <a:r>
              <a:rPr lang="ru-RU" sz="3100" dirty="0" smtClean="0">
                <a:solidFill>
                  <a:srgbClr val="542804"/>
                </a:solidFill>
              </a:rPr>
              <a:t>основы выполнения гимнастических упражнений. </a:t>
            </a:r>
          </a:p>
          <a:p>
            <a:pPr>
              <a:buNone/>
            </a:pPr>
            <a:r>
              <a:rPr lang="ru-RU" sz="4200" b="1" dirty="0" smtClean="0">
                <a:ln w="1905">
                  <a:solidFill>
                    <a:schemeClr val="accent6">
                      <a:lumMod val="50000"/>
                    </a:schemeClr>
                  </a:solidFill>
                </a:ln>
                <a:solidFill>
                  <a:srgbClr val="FFFF00"/>
                </a:solidFill>
                <a:effectLst>
                  <a:innerShdw blurRad="69850" dist="43180" dir="5400000">
                    <a:srgbClr val="000000">
                      <a:alpha val="65000"/>
                    </a:srgbClr>
                  </a:innerShdw>
                </a:effectLst>
              </a:rPr>
              <a:t>     </a:t>
            </a:r>
            <a:r>
              <a:rPr lang="ru-RU" sz="4600" b="1" dirty="0" smtClean="0">
                <a:ln w="1905">
                  <a:solidFill>
                    <a:schemeClr val="accent6">
                      <a:lumMod val="50000"/>
                    </a:schemeClr>
                  </a:solidFill>
                </a:ln>
                <a:solidFill>
                  <a:srgbClr val="FFFF00"/>
                </a:solidFill>
                <a:effectLst>
                  <a:outerShdw blurRad="38100" dist="38100" dir="2700000" algn="tl">
                    <a:srgbClr val="000000">
                      <a:alpha val="43137"/>
                    </a:srgbClr>
                  </a:outerShdw>
                </a:effectLst>
              </a:rPr>
              <a:t>Учащиеся должны уметь:</a:t>
            </a:r>
          </a:p>
          <a:p>
            <a:pPr>
              <a:buNone/>
            </a:pPr>
            <a:endParaRPr lang="ru-RU" sz="1700" b="1" dirty="0" smtClean="0">
              <a:ln w="1905">
                <a:solidFill>
                  <a:schemeClr val="accent6">
                    <a:lumMod val="50000"/>
                  </a:schemeClr>
                </a:solidFill>
              </a:ln>
              <a:solidFill>
                <a:srgbClr val="FFFF00"/>
              </a:solidFill>
              <a:effectLst>
                <a:outerShdw blurRad="38100" dist="38100" dir="2700000" algn="tl">
                  <a:srgbClr val="000000">
                    <a:alpha val="43137"/>
                  </a:srgbClr>
                </a:outerShdw>
              </a:effectLst>
            </a:endParaRPr>
          </a:p>
          <a:p>
            <a:pPr lvl="0">
              <a:buNone/>
            </a:pPr>
            <a:r>
              <a:rPr lang="ru-RU" sz="3100" dirty="0" smtClean="0">
                <a:solidFill>
                  <a:srgbClr val="FFFF00"/>
                </a:solidFill>
                <a:sym typeface="Wingdings 2"/>
              </a:rPr>
              <a:t></a:t>
            </a:r>
            <a:r>
              <a:rPr lang="ru-RU" sz="3100" dirty="0" smtClean="0">
                <a:solidFill>
                  <a:srgbClr val="542804"/>
                </a:solidFill>
                <a:sym typeface="Wingdings 2"/>
              </a:rPr>
              <a:t>   </a:t>
            </a:r>
            <a:r>
              <a:rPr lang="ru-RU" sz="3100" dirty="0" smtClean="0">
                <a:solidFill>
                  <a:srgbClr val="542804"/>
                </a:solidFill>
              </a:rPr>
              <a:t>владеть основами выполнения гимнастических упражнений;</a:t>
            </a:r>
          </a:p>
          <a:p>
            <a:pPr lvl="0">
              <a:buNone/>
            </a:pPr>
            <a:r>
              <a:rPr lang="ru-RU" sz="3100" dirty="0" smtClean="0">
                <a:solidFill>
                  <a:srgbClr val="542804"/>
                </a:solidFill>
                <a:sym typeface="Wingdings 2"/>
              </a:rPr>
              <a:t>   </a:t>
            </a:r>
            <a:r>
              <a:rPr lang="ru-RU" sz="3100" dirty="0" smtClean="0">
                <a:solidFill>
                  <a:srgbClr val="542804"/>
                </a:solidFill>
              </a:rPr>
              <a:t>выполнять приёмы страховки и </a:t>
            </a:r>
            <a:r>
              <a:rPr lang="ru-RU" sz="3100" dirty="0" err="1" smtClean="0">
                <a:solidFill>
                  <a:srgbClr val="542804"/>
                </a:solidFill>
              </a:rPr>
              <a:t>самостраховки</a:t>
            </a:r>
            <a:r>
              <a:rPr lang="ru-RU" sz="3100" dirty="0" smtClean="0">
                <a:solidFill>
                  <a:srgbClr val="542804"/>
                </a:solidFill>
              </a:rPr>
              <a:t> во время занятий;</a:t>
            </a:r>
          </a:p>
          <a:p>
            <a:pPr lvl="0">
              <a:buNone/>
            </a:pPr>
            <a:r>
              <a:rPr lang="ru-RU" sz="3100" dirty="0" smtClean="0">
                <a:solidFill>
                  <a:srgbClr val="542804"/>
                </a:solidFill>
                <a:sym typeface="Wingdings 2"/>
              </a:rPr>
              <a:t>   </a:t>
            </a:r>
            <a:r>
              <a:rPr lang="ru-RU" sz="3100" dirty="0" smtClean="0">
                <a:solidFill>
                  <a:srgbClr val="542804"/>
                </a:solidFill>
              </a:rPr>
              <a:t>выполнять требования физической и спортивной подготовки при сдаче контрольных</a:t>
            </a:r>
          </a:p>
          <a:p>
            <a:pPr lvl="0">
              <a:buNone/>
            </a:pPr>
            <a:r>
              <a:rPr lang="ru-RU" sz="3100" dirty="0" smtClean="0">
                <a:solidFill>
                  <a:srgbClr val="542804"/>
                </a:solidFill>
              </a:rPr>
              <a:t>      нормативов;</a:t>
            </a:r>
          </a:p>
          <a:p>
            <a:pPr lvl="0">
              <a:buNone/>
            </a:pPr>
            <a:r>
              <a:rPr lang="ru-RU" sz="3100" dirty="0" smtClean="0">
                <a:solidFill>
                  <a:srgbClr val="542804"/>
                </a:solidFill>
                <a:sym typeface="Wingdings 2"/>
              </a:rPr>
              <a:t>   </a:t>
            </a:r>
            <a:r>
              <a:rPr lang="ru-RU" sz="3100" dirty="0" smtClean="0">
                <a:solidFill>
                  <a:srgbClr val="542804"/>
                </a:solidFill>
              </a:rPr>
              <a:t>выполнять соревновательные упражнения по данному виду спорта;</a:t>
            </a:r>
          </a:p>
          <a:p>
            <a:pPr lvl="0">
              <a:buNone/>
            </a:pPr>
            <a:r>
              <a:rPr lang="ru-RU" sz="3100" dirty="0" smtClean="0">
                <a:solidFill>
                  <a:srgbClr val="542804"/>
                </a:solidFill>
                <a:sym typeface="Wingdings 2"/>
              </a:rPr>
              <a:t>   </a:t>
            </a:r>
            <a:r>
              <a:rPr lang="ru-RU" sz="3100" dirty="0" smtClean="0">
                <a:solidFill>
                  <a:srgbClr val="542804"/>
                </a:solidFill>
              </a:rPr>
              <a:t>соблюдать правила безопасности на занятиях физическими упражнениями, оказывать</a:t>
            </a:r>
          </a:p>
          <a:p>
            <a:pPr lvl="0">
              <a:buNone/>
            </a:pPr>
            <a:r>
              <a:rPr lang="ru-RU" sz="3100" dirty="0" smtClean="0">
                <a:solidFill>
                  <a:srgbClr val="542804"/>
                </a:solidFill>
              </a:rPr>
              <a:t>      первую помощь при травмах;</a:t>
            </a:r>
          </a:p>
          <a:p>
            <a:pPr lvl="0">
              <a:buNone/>
            </a:pPr>
            <a:r>
              <a:rPr lang="ru-RU" sz="3100" dirty="0" smtClean="0">
                <a:solidFill>
                  <a:srgbClr val="542804"/>
                </a:solidFill>
                <a:sym typeface="Wingdings 2"/>
              </a:rPr>
              <a:t>   </a:t>
            </a:r>
            <a:r>
              <a:rPr lang="ru-RU" sz="3100" dirty="0" smtClean="0">
                <a:solidFill>
                  <a:srgbClr val="542804"/>
                </a:solidFill>
              </a:rPr>
              <a:t>использовать полученные знания и навыки в укреплении здоровья.</a:t>
            </a:r>
          </a:p>
          <a:p>
            <a:endParaRPr lang="ru-RU" dirty="0"/>
          </a:p>
        </p:txBody>
      </p:sp>
      <p:pic>
        <p:nvPicPr>
          <p:cNvPr id="1026" name="Picture 2" descr="C:\Documents and Settings\Адм\Мои документы\пал.gif"/>
          <p:cNvPicPr>
            <a:picLocks noChangeAspect="1" noChangeArrowheads="1" noCrop="1"/>
          </p:cNvPicPr>
          <p:nvPr/>
        </p:nvPicPr>
        <p:blipFill>
          <a:blip r:embed="rId2"/>
          <a:srcRect/>
          <a:stretch>
            <a:fillRect/>
          </a:stretch>
        </p:blipFill>
        <p:spPr bwMode="auto">
          <a:xfrm>
            <a:off x="214282" y="1357298"/>
            <a:ext cx="636530" cy="357189"/>
          </a:xfrm>
          <a:prstGeom prst="rect">
            <a:avLst/>
          </a:prstGeom>
          <a:noFill/>
        </p:spPr>
      </p:pic>
      <p:pic>
        <p:nvPicPr>
          <p:cNvPr id="7" name="Picture 2" descr="C:\Documents and Settings\Адм\Мои документы\пал.gif"/>
          <p:cNvPicPr>
            <a:picLocks noChangeAspect="1" noChangeArrowheads="1" noCrop="1"/>
          </p:cNvPicPr>
          <p:nvPr/>
        </p:nvPicPr>
        <p:blipFill>
          <a:blip r:embed="rId2"/>
          <a:srcRect/>
          <a:stretch>
            <a:fillRect/>
          </a:stretch>
        </p:blipFill>
        <p:spPr bwMode="auto">
          <a:xfrm>
            <a:off x="214282" y="3683401"/>
            <a:ext cx="642942" cy="360788"/>
          </a:xfrm>
          <a:prstGeom prst="rect">
            <a:avLst/>
          </a:prstGeom>
          <a:noFill/>
        </p:spPr>
      </p:pic>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Блок-схема: процесс 13"/>
          <p:cNvSpPr/>
          <p:nvPr/>
        </p:nvSpPr>
        <p:spPr>
          <a:xfrm>
            <a:off x="2357422" y="2571744"/>
            <a:ext cx="4500594" cy="928694"/>
          </a:xfrm>
          <a:prstGeom prst="flowChartProcess">
            <a:avLst/>
          </a:prstGeom>
          <a:solidFill>
            <a:schemeClr val="accent6">
              <a:lumMod val="60000"/>
              <a:lumOff val="40000"/>
            </a:schemeClr>
          </a:solidFill>
          <a:ln>
            <a:noFill/>
          </a:ln>
          <a:effectLst>
            <a:glow rad="63500">
              <a:schemeClr val="accent6">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ln w="28575">
                <a:solidFill>
                  <a:srgbClr val="934607"/>
                </a:solidFill>
              </a:ln>
            </a:endParaRPr>
          </a:p>
        </p:txBody>
      </p:sp>
      <p:sp>
        <p:nvSpPr>
          <p:cNvPr id="2" name="Заголовок 1"/>
          <p:cNvSpPr>
            <a:spLocks noGrp="1"/>
          </p:cNvSpPr>
          <p:nvPr>
            <p:ph type="title"/>
          </p:nvPr>
        </p:nvSpPr>
        <p:spPr>
          <a:xfrm>
            <a:off x="457200" y="285728"/>
            <a:ext cx="8229600" cy="1571636"/>
          </a:xfrm>
        </p:spPr>
        <p:txBody>
          <a:bodyPr>
            <a:noAutofit/>
          </a:bodyPr>
          <a:lstStyle/>
          <a:p>
            <a:r>
              <a:rPr lang="ru-RU" sz="3200" b="1" dirty="0" smtClean="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Образовательные технологии, методы и формы организации деятельности учащихся</a:t>
            </a:r>
            <a:endParaRPr lang="ru-RU" sz="3200"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endParaRPr>
          </a:p>
        </p:txBody>
      </p:sp>
      <p:sp>
        <p:nvSpPr>
          <p:cNvPr id="3" name="Содержимое 2"/>
          <p:cNvSpPr>
            <a:spLocks noGrp="1"/>
          </p:cNvSpPr>
          <p:nvPr>
            <p:ph idx="1"/>
          </p:nvPr>
        </p:nvSpPr>
        <p:spPr/>
        <p:txBody>
          <a:bodyPr>
            <a:normAutofit/>
          </a:bodyPr>
          <a:lstStyle/>
          <a:p>
            <a:pPr algn="ctr">
              <a:buNone/>
            </a:pPr>
            <a:endParaRPr lang="ru-RU" sz="1400" dirty="0" smtClean="0"/>
          </a:p>
          <a:p>
            <a:pPr algn="ctr">
              <a:buNone/>
            </a:pPr>
            <a:endParaRPr lang="ru-RU" sz="1400" dirty="0" smtClean="0"/>
          </a:p>
          <a:p>
            <a:pPr algn="ctr">
              <a:buNone/>
            </a:pPr>
            <a:endParaRPr lang="ru-RU" sz="1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endParaRPr lang="ru-RU" sz="2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r>
              <a:rPr lang="ru-RU" sz="2000" b="1" i="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Образовательные технологии</a:t>
            </a:r>
            <a:endParaRPr lang="ru-RU" sz="2000" b="1" dirty="0" smtClean="0">
              <a:ln w="1905">
                <a:solidFill>
                  <a:schemeClr val="tx1"/>
                </a:solidFill>
              </a:ln>
              <a:solidFill>
                <a:srgbClr val="783A06"/>
              </a:solidFill>
              <a:effectLst>
                <a:innerShdw blurRad="69850" dist="43180" dir="5400000">
                  <a:srgbClr val="000000">
                    <a:alpha val="65000"/>
                  </a:srgbClr>
                </a:innerShdw>
              </a:effectLst>
            </a:endParaRPr>
          </a:p>
          <a:p>
            <a:pPr algn="ctr">
              <a:buNone/>
            </a:pPr>
            <a:endParaRPr lang="ru-RU" sz="20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Блок-схема: процесс 4"/>
          <p:cNvSpPr/>
          <p:nvPr/>
        </p:nvSpPr>
        <p:spPr>
          <a:xfrm>
            <a:off x="142844" y="4500570"/>
            <a:ext cx="2071702" cy="1000132"/>
          </a:xfrm>
          <a:prstGeom prst="flowChartProces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err="1" smtClean="0">
                <a:ln w="1905">
                  <a:solidFill>
                    <a:schemeClr val="tx1"/>
                  </a:solidFill>
                </a:ln>
                <a:solidFill>
                  <a:srgbClr val="783A06"/>
                </a:solidFill>
                <a:effectLst>
                  <a:innerShdw blurRad="69850" dist="43180" dir="5400000">
                    <a:srgbClr val="000000">
                      <a:alpha val="65000"/>
                    </a:srgbClr>
                  </a:innerShdw>
                </a:effectLst>
              </a:rPr>
              <a:t>Здоровьесбе-регающие</a:t>
            </a:r>
            <a:endParaRPr lang="ru-RU" b="1" dirty="0">
              <a:ln w="1905">
                <a:solidFill>
                  <a:schemeClr val="tx1"/>
                </a:solidFill>
              </a:ln>
              <a:solidFill>
                <a:srgbClr val="783A06"/>
              </a:solidFill>
              <a:effectLst>
                <a:innerShdw blurRad="69850" dist="43180" dir="5400000">
                  <a:srgbClr val="000000">
                    <a:alpha val="65000"/>
                  </a:srgbClr>
                </a:innerShdw>
              </a:effectLst>
            </a:endParaRPr>
          </a:p>
        </p:txBody>
      </p:sp>
      <p:sp>
        <p:nvSpPr>
          <p:cNvPr id="11" name="Блок-схема: процесс 10"/>
          <p:cNvSpPr/>
          <p:nvPr/>
        </p:nvSpPr>
        <p:spPr>
          <a:xfrm>
            <a:off x="2357422" y="4500570"/>
            <a:ext cx="2143140" cy="1000132"/>
          </a:xfrm>
          <a:prstGeom prst="flowChartProces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ln w="1905">
                  <a:solidFill>
                    <a:schemeClr val="tx1"/>
                  </a:solidFill>
                </a:ln>
                <a:solidFill>
                  <a:srgbClr val="783A06"/>
                </a:solidFill>
                <a:effectLst>
                  <a:innerShdw blurRad="69850" dist="43180" dir="5400000">
                    <a:srgbClr val="000000">
                      <a:alpha val="65000"/>
                    </a:srgbClr>
                  </a:innerShdw>
                </a:effectLst>
              </a:rPr>
              <a:t>Игровые</a:t>
            </a:r>
            <a:endParaRPr lang="ru-RU" b="1" dirty="0">
              <a:ln w="1905">
                <a:solidFill>
                  <a:schemeClr val="tx1"/>
                </a:solidFill>
              </a:ln>
              <a:solidFill>
                <a:srgbClr val="783A06"/>
              </a:solidFill>
              <a:effectLst>
                <a:innerShdw blurRad="69850" dist="43180" dir="5400000">
                  <a:srgbClr val="000000">
                    <a:alpha val="65000"/>
                  </a:srgbClr>
                </a:innerShdw>
              </a:effectLst>
            </a:endParaRPr>
          </a:p>
        </p:txBody>
      </p:sp>
      <p:sp>
        <p:nvSpPr>
          <p:cNvPr id="12" name="Блок-схема: процесс 11"/>
          <p:cNvSpPr/>
          <p:nvPr/>
        </p:nvSpPr>
        <p:spPr>
          <a:xfrm>
            <a:off x="4643438" y="4500570"/>
            <a:ext cx="2071702" cy="1000132"/>
          </a:xfrm>
          <a:prstGeom prst="flowChartProces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1600" b="1" dirty="0" smtClean="0">
                <a:ln w="1905">
                  <a:solidFill>
                    <a:schemeClr val="tx1"/>
                  </a:solidFill>
                </a:ln>
                <a:solidFill>
                  <a:srgbClr val="783A06"/>
                </a:solidFill>
                <a:effectLst>
                  <a:innerShdw blurRad="69850" dist="43180" dir="5400000">
                    <a:srgbClr val="000000">
                      <a:alpha val="65000"/>
                    </a:srgbClr>
                  </a:innerShdw>
                </a:effectLst>
              </a:rPr>
              <a:t>Интеграционные</a:t>
            </a:r>
            <a:endParaRPr lang="ru-RU" sz="1600" b="1" dirty="0">
              <a:ln w="1905">
                <a:solidFill>
                  <a:schemeClr val="tx1"/>
                </a:solidFill>
              </a:ln>
              <a:solidFill>
                <a:srgbClr val="783A06"/>
              </a:solidFill>
              <a:effectLst>
                <a:innerShdw blurRad="69850" dist="43180" dir="5400000">
                  <a:srgbClr val="000000">
                    <a:alpha val="65000"/>
                  </a:srgbClr>
                </a:innerShdw>
              </a:effectLst>
            </a:endParaRPr>
          </a:p>
        </p:txBody>
      </p:sp>
      <p:sp>
        <p:nvSpPr>
          <p:cNvPr id="13" name="Блок-схема: процесс 12"/>
          <p:cNvSpPr/>
          <p:nvPr/>
        </p:nvSpPr>
        <p:spPr>
          <a:xfrm>
            <a:off x="6858016" y="4500570"/>
            <a:ext cx="2071702" cy="1000132"/>
          </a:xfrm>
          <a:prstGeom prst="flowChartProces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1600" b="1" dirty="0" err="1" smtClean="0">
                <a:ln w="1905">
                  <a:solidFill>
                    <a:schemeClr val="tx1"/>
                  </a:solidFill>
                </a:ln>
                <a:solidFill>
                  <a:srgbClr val="783A06"/>
                </a:solidFill>
                <a:effectLst>
                  <a:innerShdw blurRad="69850" dist="43180" dir="5400000">
                    <a:srgbClr val="000000">
                      <a:alpha val="65000"/>
                    </a:srgbClr>
                  </a:innerShdw>
                </a:effectLst>
              </a:rPr>
              <a:t>Информацион</a:t>
            </a:r>
            <a:r>
              <a:rPr lang="ru-RU" sz="1600" b="1" dirty="0" smtClean="0">
                <a:ln w="1905">
                  <a:solidFill>
                    <a:schemeClr val="tx1"/>
                  </a:solidFill>
                </a:ln>
                <a:solidFill>
                  <a:srgbClr val="783A06"/>
                </a:solidFill>
                <a:effectLst>
                  <a:innerShdw blurRad="69850" dist="43180" dir="5400000">
                    <a:srgbClr val="000000">
                      <a:alpha val="65000"/>
                    </a:srgbClr>
                  </a:innerShdw>
                </a:effectLst>
              </a:rPr>
              <a:t>-</a:t>
            </a:r>
          </a:p>
          <a:p>
            <a:r>
              <a:rPr lang="ru-RU" sz="1600" b="1" dirty="0" err="1" smtClean="0">
                <a:ln w="1905">
                  <a:solidFill>
                    <a:schemeClr val="tx1"/>
                  </a:solidFill>
                </a:ln>
                <a:solidFill>
                  <a:srgbClr val="783A06"/>
                </a:solidFill>
                <a:effectLst>
                  <a:innerShdw blurRad="69850" dist="43180" dir="5400000">
                    <a:srgbClr val="000000">
                      <a:alpha val="65000"/>
                    </a:srgbClr>
                  </a:innerShdw>
                </a:effectLst>
              </a:rPr>
              <a:t>но-коммуникатив-ные</a:t>
            </a:r>
            <a:endParaRPr lang="ru-RU" sz="1600" b="1" dirty="0">
              <a:ln w="1905">
                <a:solidFill>
                  <a:schemeClr val="tx1"/>
                </a:solidFill>
              </a:ln>
              <a:solidFill>
                <a:srgbClr val="783A06"/>
              </a:solidFill>
              <a:effectLst>
                <a:innerShdw blurRad="69850" dist="43180" dir="5400000">
                  <a:srgbClr val="000000">
                    <a:alpha val="65000"/>
                  </a:srgbClr>
                </a:innerShdw>
              </a:effectLst>
            </a:endParaRPr>
          </a:p>
        </p:txBody>
      </p:sp>
      <p:cxnSp>
        <p:nvCxnSpPr>
          <p:cNvPr id="17" name="Прямая со стрелкой 16"/>
          <p:cNvCxnSpPr>
            <a:stCxn id="14" idx="2"/>
          </p:cNvCxnSpPr>
          <p:nvPr/>
        </p:nvCxnSpPr>
        <p:spPr>
          <a:xfrm rot="5400000">
            <a:off x="2446720" y="2268133"/>
            <a:ext cx="928694" cy="3393305"/>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9" name="Прямая со стрелкой 18"/>
          <p:cNvCxnSpPr/>
          <p:nvPr/>
        </p:nvCxnSpPr>
        <p:spPr>
          <a:xfrm rot="10800000" flipV="1">
            <a:off x="3357555" y="3500438"/>
            <a:ext cx="1250167" cy="928694"/>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1" name="Прямая со стрелкой 20"/>
          <p:cNvCxnSpPr>
            <a:stCxn id="14" idx="2"/>
          </p:cNvCxnSpPr>
          <p:nvPr/>
        </p:nvCxnSpPr>
        <p:spPr>
          <a:xfrm rot="16200000" flipH="1">
            <a:off x="4661297" y="3446859"/>
            <a:ext cx="928696" cy="1035853"/>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4" name="Прямая со стрелкой 23"/>
          <p:cNvCxnSpPr>
            <a:stCxn id="14" idx="2"/>
          </p:cNvCxnSpPr>
          <p:nvPr/>
        </p:nvCxnSpPr>
        <p:spPr>
          <a:xfrm rot="16200000" flipH="1">
            <a:off x="5732867" y="2375289"/>
            <a:ext cx="928694" cy="3178991"/>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15140" y="3071810"/>
            <a:ext cx="2071702" cy="914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b="1" dirty="0" smtClean="0"/>
              <a:t>Посменный</a:t>
            </a:r>
            <a:endParaRPr lang="ru-RU" dirty="0"/>
          </a:p>
        </p:txBody>
      </p:sp>
      <p:sp>
        <p:nvSpPr>
          <p:cNvPr id="3" name="Прямоугольник 2"/>
          <p:cNvSpPr/>
          <p:nvPr/>
        </p:nvSpPr>
        <p:spPr>
          <a:xfrm>
            <a:off x="214282" y="3071810"/>
            <a:ext cx="2000264" cy="914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t>Поточный</a:t>
            </a:r>
            <a:endParaRPr lang="ru-RU" dirty="0"/>
          </a:p>
        </p:txBody>
      </p:sp>
      <p:sp>
        <p:nvSpPr>
          <p:cNvPr id="4" name="Прямоугольник 3"/>
          <p:cNvSpPr/>
          <p:nvPr/>
        </p:nvSpPr>
        <p:spPr>
          <a:xfrm>
            <a:off x="5214942" y="5286388"/>
            <a:ext cx="2357454" cy="914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smtClean="0"/>
              <a:t>Игровой</a:t>
            </a:r>
            <a:endParaRPr lang="ru-RU" dirty="0"/>
          </a:p>
        </p:txBody>
      </p:sp>
      <p:sp>
        <p:nvSpPr>
          <p:cNvPr id="5" name="Прямоугольник 4"/>
          <p:cNvSpPr/>
          <p:nvPr/>
        </p:nvSpPr>
        <p:spPr>
          <a:xfrm>
            <a:off x="1500166" y="5286388"/>
            <a:ext cx="2286016" cy="914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smtClean="0"/>
              <a:t>Индивидуальный</a:t>
            </a:r>
            <a:endParaRPr lang="ru-RU" dirty="0"/>
          </a:p>
        </p:txBody>
      </p:sp>
      <p:sp>
        <p:nvSpPr>
          <p:cNvPr id="6" name="Прямоугольник 5"/>
          <p:cNvSpPr/>
          <p:nvPr/>
        </p:nvSpPr>
        <p:spPr>
          <a:xfrm>
            <a:off x="1500166" y="714356"/>
            <a:ext cx="2143140" cy="914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t>Фронтальный</a:t>
            </a:r>
            <a:r>
              <a:rPr lang="ru-RU" dirty="0" smtClean="0"/>
              <a:t> </a:t>
            </a:r>
            <a:endParaRPr lang="ru-RU" dirty="0"/>
          </a:p>
        </p:txBody>
      </p:sp>
      <p:sp>
        <p:nvSpPr>
          <p:cNvPr id="7" name="Прямоугольник 6"/>
          <p:cNvSpPr/>
          <p:nvPr/>
        </p:nvSpPr>
        <p:spPr>
          <a:xfrm>
            <a:off x="5143504" y="714356"/>
            <a:ext cx="2214578"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b="1" dirty="0" smtClean="0"/>
              <a:t>Групповой </a:t>
            </a:r>
            <a:endParaRPr lang="ru-RU" dirty="0"/>
          </a:p>
        </p:txBody>
      </p:sp>
      <p:sp>
        <p:nvSpPr>
          <p:cNvPr id="10" name="Овал 9"/>
          <p:cNvSpPr/>
          <p:nvPr/>
        </p:nvSpPr>
        <p:spPr>
          <a:xfrm>
            <a:off x="2928926" y="2643182"/>
            <a:ext cx="3143272" cy="1714512"/>
          </a:xfrm>
          <a:prstGeom prst="ellipse">
            <a:avLst/>
          </a:prstGeom>
          <a:solidFill>
            <a:schemeClr val="accent6">
              <a:lumMod val="40000"/>
              <a:lumOff val="60000"/>
            </a:schemeClr>
          </a:solidFill>
          <a:ln>
            <a:solidFill>
              <a:srgbClr val="843F06"/>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ln>
                <a:solidFill>
                  <a:schemeClr val="tx1"/>
                </a:solidFill>
              </a:ln>
              <a:solidFill>
                <a:schemeClr val="accent6">
                  <a:lumMod val="75000"/>
                </a:schemeClr>
              </a:solidFill>
            </a:endParaRPr>
          </a:p>
          <a:p>
            <a:pPr algn="ctr"/>
            <a:endParaRPr lang="ru-RU" sz="2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ru-RU" sz="2400"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Методы</a:t>
            </a:r>
          </a:p>
          <a:p>
            <a:pPr algn="ctr"/>
            <a:r>
              <a:rPr lang="ru-RU" sz="2400"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rPr>
              <a:t>организации</a:t>
            </a:r>
            <a:r>
              <a:rPr lang="ru-RU" sz="2400" b="1" dirty="0" smtClean="0">
                <a:ln w="10541" cmpd="sng">
                  <a:solidFill>
                    <a:sysClr val="windowText" lastClr="0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r>
            <a:br>
              <a:rPr lang="ru-RU" sz="2400" b="1" dirty="0" smtClean="0">
                <a:ln w="10541" cmpd="sng">
                  <a:solidFill>
                    <a:sysClr val="windowText" lastClr="0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endParaRPr lang="ru-RU" sz="2400" b="1" dirty="0" smtClean="0">
              <a:ln w="10541" cmpd="sng">
                <a:solidFill>
                  <a:sysClr val="windowText" lastClr="0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endParaRPr lang="ru-RU" dirty="0"/>
          </a:p>
        </p:txBody>
      </p:sp>
      <p:cxnSp>
        <p:nvCxnSpPr>
          <p:cNvPr id="38" name="Прямая со стрелкой 37"/>
          <p:cNvCxnSpPr>
            <a:stCxn id="10" idx="4"/>
            <a:endCxn id="4" idx="0"/>
          </p:cNvCxnSpPr>
          <p:nvPr/>
        </p:nvCxnSpPr>
        <p:spPr>
          <a:xfrm rot="16200000" flipH="1">
            <a:off x="4982768" y="3875487"/>
            <a:ext cx="928694" cy="1893107"/>
          </a:xfrm>
          <a:prstGeom prst="straightConnector1">
            <a:avLst/>
          </a:prstGeom>
          <a:ln>
            <a:solidFill>
              <a:srgbClr val="934607"/>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10" idx="4"/>
            <a:endCxn id="5" idx="0"/>
          </p:cNvCxnSpPr>
          <p:nvPr/>
        </p:nvCxnSpPr>
        <p:spPr>
          <a:xfrm rot="5400000">
            <a:off x="3107521" y="3893347"/>
            <a:ext cx="928694" cy="1857388"/>
          </a:xfrm>
          <a:prstGeom prst="straightConnector1">
            <a:avLst/>
          </a:prstGeom>
          <a:ln>
            <a:solidFill>
              <a:srgbClr val="934607"/>
            </a:solidFill>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a:stCxn id="10" idx="2"/>
            <a:endCxn id="3" idx="3"/>
          </p:cNvCxnSpPr>
          <p:nvPr/>
        </p:nvCxnSpPr>
        <p:spPr>
          <a:xfrm rot="10800000" flipV="1">
            <a:off x="2214546" y="3500438"/>
            <a:ext cx="714380" cy="28572"/>
          </a:xfrm>
          <a:prstGeom prst="straightConnector1">
            <a:avLst/>
          </a:prstGeom>
          <a:ln>
            <a:solidFill>
              <a:srgbClr val="934607"/>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a:stCxn id="10" idx="6"/>
            <a:endCxn id="2" idx="1"/>
          </p:cNvCxnSpPr>
          <p:nvPr/>
        </p:nvCxnSpPr>
        <p:spPr>
          <a:xfrm>
            <a:off x="6072198" y="3500438"/>
            <a:ext cx="642942" cy="28572"/>
          </a:xfrm>
          <a:prstGeom prst="straightConnector1">
            <a:avLst/>
          </a:prstGeom>
          <a:ln>
            <a:solidFill>
              <a:srgbClr val="934607"/>
            </a:solidFill>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10" idx="0"/>
            <a:endCxn id="7" idx="2"/>
          </p:cNvCxnSpPr>
          <p:nvPr/>
        </p:nvCxnSpPr>
        <p:spPr>
          <a:xfrm rot="5400000" flipH="1" flipV="1">
            <a:off x="4868464" y="1260854"/>
            <a:ext cx="1014426" cy="1750231"/>
          </a:xfrm>
          <a:prstGeom prst="straightConnector1">
            <a:avLst/>
          </a:prstGeom>
          <a:ln>
            <a:solidFill>
              <a:srgbClr val="934607"/>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a:stCxn id="10" idx="0"/>
            <a:endCxn id="6" idx="2"/>
          </p:cNvCxnSpPr>
          <p:nvPr/>
        </p:nvCxnSpPr>
        <p:spPr>
          <a:xfrm rot="16200000" flipV="1">
            <a:off x="3028936" y="1171556"/>
            <a:ext cx="1014426" cy="1928826"/>
          </a:xfrm>
          <a:prstGeom prst="straightConnector1">
            <a:avLst/>
          </a:prstGeom>
          <a:ln>
            <a:solidFill>
              <a:srgbClr val="934607"/>
            </a:solidFill>
            <a:tailEnd type="arrow"/>
          </a:ln>
        </p:spPr>
        <p:style>
          <a:lnRef idx="1">
            <a:schemeClr val="accent6"/>
          </a:lnRef>
          <a:fillRef idx="0">
            <a:schemeClr val="accent6"/>
          </a:fillRef>
          <a:effectRef idx="0">
            <a:schemeClr val="accent6"/>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2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20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2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0"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2044</TotalTime>
  <Words>2523</Words>
  <Application>Microsoft Office PowerPoint</Application>
  <PresentationFormat>Экран (4:3)</PresentationFormat>
  <Paragraphs>452</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Содержание</vt:lpstr>
      <vt:lpstr>Пояснительная записка</vt:lpstr>
      <vt:lpstr>Цель</vt:lpstr>
      <vt:lpstr>Задачи:</vt:lpstr>
      <vt:lpstr>Психолого-педагогическое объяснение специфики  освоения учебного материала  </vt:lpstr>
      <vt:lpstr>Ожидаемые результаты освоения раздела программы</vt:lpstr>
      <vt:lpstr>Образовательные технологии, методы и формы организации деятельности учащихся</vt:lpstr>
      <vt:lpstr>Слайд 9</vt:lpstr>
      <vt:lpstr>Слайд 10</vt:lpstr>
      <vt:lpstr>Система знаний</vt:lpstr>
      <vt:lpstr>Система деятельности</vt:lpstr>
      <vt:lpstr>Поурочное планирование раздела «Гимнастика с элементами акробатики»</vt:lpstr>
      <vt:lpstr>Конспект  урока</vt:lpstr>
      <vt:lpstr>Слайд 15</vt:lpstr>
      <vt:lpstr>Основные этапы урока</vt:lpstr>
      <vt:lpstr>Прыжок ноги врозь через козла.</vt:lpstr>
      <vt:lpstr>Два кувырка вперёд, кувырок назад</vt:lpstr>
      <vt:lpstr> Учебные нормативы по гимнастике </vt:lpstr>
      <vt:lpstr>Слайд 20</vt:lpstr>
      <vt:lpstr>Комплекс упражнений</vt:lpstr>
      <vt:lpstr>Слайд 22</vt:lpstr>
      <vt:lpstr>Игровая тренировка </vt:lpstr>
      <vt:lpstr>Тест по гимнастике</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Апраксинская основная общеобразовательная школа.</dc:title>
  <dc:creator>Дмитрий</dc:creator>
  <cp:lastModifiedBy>Дмитрий</cp:lastModifiedBy>
  <cp:revision>226</cp:revision>
  <dcterms:modified xsi:type="dcterms:W3CDTF">2014-11-10T16:38:50Z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330777</vt:lpwstr>
  </property>
  <property fmtid="{D5CDD505-2E9C-101B-9397-08002B2CF9AE}" pid="3" name="NXPowerLiteSettings">
    <vt:lpwstr>F7000400038000</vt:lpwstr>
  </property>
  <property fmtid="{D5CDD505-2E9C-101B-9397-08002B2CF9AE}" pid="4" name="NXPowerLiteVersion">
    <vt:lpwstr>D5.0.3</vt:lpwstr>
  </property>
</Properties>
</file>