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A1E7F-9BCD-4737-83A3-62B09513001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0BA08-47C4-4B19-A9F9-8172C43E07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A1E7F-9BCD-4737-83A3-62B09513001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0BA08-47C4-4B19-A9F9-8172C43E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A1E7F-9BCD-4737-83A3-62B09513001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0BA08-47C4-4B19-A9F9-8172C43E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A1E7F-9BCD-4737-83A3-62B09513001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0BA08-47C4-4B19-A9F9-8172C43E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A1E7F-9BCD-4737-83A3-62B09513001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0BA08-47C4-4B19-A9F9-8172C43E07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A1E7F-9BCD-4737-83A3-62B09513001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0BA08-47C4-4B19-A9F9-8172C43E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A1E7F-9BCD-4737-83A3-62B09513001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0BA08-47C4-4B19-A9F9-8172C43E07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A1E7F-9BCD-4737-83A3-62B09513001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0BA08-47C4-4B19-A9F9-8172C43E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A1E7F-9BCD-4737-83A3-62B09513001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0BA08-47C4-4B19-A9F9-8172C43E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A1E7F-9BCD-4737-83A3-62B09513001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0BA08-47C4-4B19-A9F9-8172C43E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FBA1E7F-9BCD-4737-83A3-62B09513001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770BA08-47C4-4B19-A9F9-8172C43E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BA1E7F-9BCD-4737-83A3-62B09513001B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770BA08-47C4-4B19-A9F9-8172C43E0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8596" y="428604"/>
            <a:ext cx="8143933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 по физике для 8 класса    Тема: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Плавление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отвердевание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кристаллических 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357166"/>
          <a:ext cx="8358246" cy="5929356"/>
        </p:xfrm>
        <a:graphic>
          <a:graphicData uri="http://schemas.openxmlformats.org/drawingml/2006/table">
            <a:tbl>
              <a:tblPr/>
              <a:tblGrid>
                <a:gridCol w="7739859"/>
                <a:gridCol w="618387"/>
              </a:tblGrid>
              <a:tr h="25411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 </a:t>
                      </a:r>
                      <a:r>
                        <a:rPr lang="ru-RU" sz="3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3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каком состоянии будет находиться ртуть и натрий при комнатной температуре (20</a:t>
                      </a:r>
                      <a:r>
                        <a:rPr lang="ru-RU" sz="36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3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С)?</a:t>
                      </a:r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7051">
                <a:tc row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A.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Оба </a:t>
                      </a: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твёрдом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B.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Оба </a:t>
                      </a: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жидком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C.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Ртуть </a:t>
                      </a: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жидком, натрий в твердом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D.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Ртуть </a:t>
                      </a: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твёрдом, натрий в жидком</a:t>
                      </a: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47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7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7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076" y="2071678"/>
          <a:ext cx="7000924" cy="4786322"/>
        </p:xfrm>
        <a:graphic>
          <a:graphicData uri="http://schemas.openxmlformats.org/drawingml/2006/table">
            <a:tbl>
              <a:tblPr/>
              <a:tblGrid>
                <a:gridCol w="4432385"/>
                <a:gridCol w="2568539"/>
              </a:tblGrid>
              <a:tr h="184089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Воду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комнаты с температурой 25</a:t>
                      </a:r>
                      <a:r>
                        <a:rPr lang="ru-RU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вынесли на 30-ти-градусный мороз, где она превратилась в лёд. График изменения температуры воды и льда показан на рисунке. Какой его участок соответствует отвердеванию воды? О чём свидетельствует участок </a:t>
                      </a:r>
                      <a:r>
                        <a:rPr lang="en-US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54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A. 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  о достижении льдом температуры окружающего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воздуха и прекращении ее изменения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B.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  о выравнивании температур льда и воздуха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C. CD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  о том, что температура льда стала равной 30</a:t>
                      </a:r>
                      <a:r>
                        <a:rPr lang="ru-RU" sz="18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D.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Среди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ответов нет верного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3729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46" cy="2500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6"/>
          <a:ext cx="8501122" cy="5643602"/>
        </p:xfrm>
        <a:graphic>
          <a:graphicData uri="http://schemas.openxmlformats.org/drawingml/2006/table">
            <a:tbl>
              <a:tblPr/>
              <a:tblGrid>
                <a:gridCol w="8501122"/>
              </a:tblGrid>
              <a:tr h="1881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 </a:t>
                      </a:r>
                      <a:r>
                        <a:rPr lang="ru-RU" sz="4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</a:t>
                      </a:r>
                      <a:r>
                        <a:rPr lang="ru-RU" sz="4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происходит с температурой вещества во время его плавления?</a:t>
                      </a:r>
                      <a:endParaRPr lang="ru-RU" sz="4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4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A. 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Она </a:t>
                      </a:r>
                      <a:r>
                        <a:rPr lang="ru-RU" sz="4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понижается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B. 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Повышается</a:t>
                      </a:r>
                      <a:endParaRPr lang="ru-RU" sz="4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C. 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Остаётся </a:t>
                      </a:r>
                      <a:r>
                        <a:rPr lang="ru-RU" sz="4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постоянной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D. 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</a:t>
                      </a:r>
                      <a:r>
                        <a:rPr lang="ru-RU" sz="4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разных веществ по-разному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903220"/>
          <a:ext cx="8572560" cy="3827023"/>
        </p:xfrm>
        <a:graphic>
          <a:graphicData uri="http://schemas.openxmlformats.org/drawingml/2006/table">
            <a:tbl>
              <a:tblPr/>
              <a:tblGrid>
                <a:gridCol w="2103878"/>
                <a:gridCol w="6468682"/>
              </a:tblGrid>
              <a:tr h="16336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 </a:t>
                      </a: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Какой </a:t>
                      </a: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приведенных графиков изменения температуры вещества соответствует процессу его отвердевания, какой нагреванию без перехода в другое агрегатное состояние?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82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A. 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  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№1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B. 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  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№3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C. 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  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№2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D. 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  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№1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5777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499876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903220"/>
          <a:ext cx="8501122" cy="3835908"/>
        </p:xfrm>
        <a:graphic>
          <a:graphicData uri="http://schemas.openxmlformats.org/drawingml/2006/table">
            <a:tbl>
              <a:tblPr/>
              <a:tblGrid>
                <a:gridCol w="1560740"/>
                <a:gridCol w="6940382"/>
              </a:tblGrid>
              <a:tr h="34130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 </a:t>
                      </a: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Какой </a:t>
                      </a:r>
                      <a:r>
                        <a:rPr lang="ru-RU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участок изображенных здесь графиков 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№1 и №2 изменения температуры вещества соответствует его отвердеванию?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261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A. 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B. FK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C. EF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D. CD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6801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929454" cy="2444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5" y="285728"/>
          <a:ext cx="8501122" cy="6572268"/>
        </p:xfrm>
        <a:graphic>
          <a:graphicData uri="http://schemas.openxmlformats.org/drawingml/2006/table">
            <a:tbl>
              <a:tblPr/>
              <a:tblGrid>
                <a:gridCol w="1643571"/>
                <a:gridCol w="1068431"/>
                <a:gridCol w="1825592"/>
                <a:gridCol w="1068431"/>
                <a:gridCol w="1825592"/>
                <a:gridCol w="1069505"/>
              </a:tblGrid>
              <a:tr h="73025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Температуры плавления некоторых веществ, </a:t>
                      </a:r>
                      <a:r>
                        <a:rPr lang="ru-RU" sz="2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2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0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Водород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- 259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Натрий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Медь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1085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Кислород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- 219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Олово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232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Чугун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1200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Азот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- 210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Свинец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327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Сталь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Спирт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- 114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Янтарь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360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Железо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1539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Ртуть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- 39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Цинк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420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Платина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1772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Лёд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Алюминий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660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Осмий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3045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Цезий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Серебро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962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Вольфрам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3387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Калий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Золото</a:t>
                      </a: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1064</a:t>
                      </a: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07" marR="60707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07" marR="6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85728"/>
          <a:ext cx="9144000" cy="625606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348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</a:t>
                      </a:r>
                      <a:r>
                        <a:rPr lang="ru-RU" sz="4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Плавление </a:t>
                      </a:r>
                      <a:r>
                        <a:rPr lang="ru-RU" sz="4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это …</a:t>
                      </a:r>
                      <a:endParaRPr lang="ru-RU" sz="4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6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A.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Таяние </a:t>
                      </a:r>
                      <a:r>
                        <a:rPr lang="ru-RU" sz="4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снега или льда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B.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Разжижение </a:t>
                      </a:r>
                      <a:r>
                        <a:rPr lang="ru-RU" sz="4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вещества, когда оно получает теплоту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C.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Переход </a:t>
                      </a:r>
                      <a:r>
                        <a:rPr lang="ru-RU" sz="4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получении веществом энергии из твердого состояния в жидкое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D.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Среди </a:t>
                      </a:r>
                      <a:r>
                        <a:rPr lang="ru-RU" sz="4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ответов нет верного</a:t>
                      </a: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85728"/>
          <a:ext cx="8429683" cy="6286544"/>
        </p:xfrm>
        <a:graphic>
          <a:graphicData uri="http://schemas.openxmlformats.org/drawingml/2006/table">
            <a:tbl>
              <a:tblPr/>
              <a:tblGrid>
                <a:gridCol w="8429683"/>
              </a:tblGrid>
              <a:tr h="1796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r>
                        <a:rPr lang="ru-RU" sz="3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Температура</a:t>
                      </a:r>
                      <a:r>
                        <a:rPr lang="ru-RU" sz="3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при которой вещество плавится, называется …</a:t>
                      </a:r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3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A.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Температурой </a:t>
                      </a: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перехода в жидкое 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состояние</a:t>
                      </a:r>
                      <a:endParaRPr lang="en-US" sz="3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B.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Температура </a:t>
                      </a: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плавления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C.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Температурой таяния</a:t>
                      </a:r>
                      <a:endParaRPr lang="en-US" sz="3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D.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Среди </a:t>
                      </a: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ответов нет верного</a:t>
                      </a: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57166"/>
          <a:ext cx="8501122" cy="6286544"/>
        </p:xfrm>
        <a:graphic>
          <a:graphicData uri="http://schemas.openxmlformats.org/drawingml/2006/table">
            <a:tbl>
              <a:tblPr/>
              <a:tblGrid>
                <a:gridCol w="8501122"/>
              </a:tblGrid>
              <a:tr h="3178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Температура </a:t>
                      </a:r>
                      <a:r>
                        <a:rPr lang="ru-RU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плавления цинка 420</a:t>
                      </a:r>
                      <a:r>
                        <a:rPr lang="ru-RU" sz="32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С. В каком состоянии находится этот металл, если его температура 410</a:t>
                      </a:r>
                      <a:r>
                        <a:rPr lang="ru-RU" sz="32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(№1), 430</a:t>
                      </a:r>
                      <a:r>
                        <a:rPr lang="ru-RU" sz="32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(№2)?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9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A. 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– в твёрдом, №2 – в жидком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B. 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– в жидком, №2 – в  твёрдом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C. 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 и  №2 – в жидком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D. 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и №2 – в твёрдом</a:t>
                      </a: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571480"/>
          <a:ext cx="8358246" cy="6072230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816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</a:t>
                      </a: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Отвердевание </a:t>
                      </a:r>
                      <a:r>
                        <a:rPr lang="ru-RU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это …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6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A. 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Отдача 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веществом энергии и превращение в другое вещество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B. 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Переход 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вещества из жидкого состояния в твердое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C. 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Замерзание 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воды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D. 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Среди 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ответов нет верного</a:t>
                      </a: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64371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214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Как </a:t>
                      </a:r>
                      <a:r>
                        <a:rPr lang="ru-RU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изменяется внутренняя энергия вещества при плавлении? При отвердевании?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A.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плавлении уменьшается, при отвердевании увеличивается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B.</a:t>
                      </a:r>
                      <a:r>
                        <a:rPr lang="en-US" sz="3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изменяется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C.</a:t>
                      </a:r>
                      <a:r>
                        <a:rPr lang="en-US" sz="3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и в другом случае возрастает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D. 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плавлении увеличивается, при отвердевании  уменьшается</a:t>
                      </a: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0"/>
          <a:ext cx="8501122" cy="6000792"/>
        </p:xfrm>
        <a:graphic>
          <a:graphicData uri="http://schemas.openxmlformats.org/drawingml/2006/table">
            <a:tbl>
              <a:tblPr/>
              <a:tblGrid>
                <a:gridCol w="8501122"/>
              </a:tblGrid>
              <a:tr h="2250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</a:t>
                      </a:r>
                      <a:r>
                        <a:rPr lang="ru-RU" sz="3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Температура </a:t>
                      </a:r>
                      <a:r>
                        <a:rPr lang="ru-RU" sz="3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плавления стали 1500</a:t>
                      </a:r>
                      <a:r>
                        <a:rPr lang="ru-RU" sz="36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3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С. При какой температуре она отвердевает?</a:t>
                      </a:r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 smtClean="0">
                          <a:latin typeface="Calibri"/>
                          <a:ea typeface="Times New Roman"/>
                          <a:cs typeface="Times New Roman"/>
                        </a:rPr>
                        <a:t>A. </a:t>
                      </a:r>
                      <a:r>
                        <a:rPr lang="ru-RU" sz="3600" dirty="0" smtClean="0">
                          <a:latin typeface="Calibri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3600" dirty="0">
                          <a:latin typeface="Calibri"/>
                          <a:ea typeface="Times New Roman"/>
                          <a:cs typeface="Times New Roman"/>
                        </a:rPr>
                        <a:t>температуре ниже 1500</a:t>
                      </a:r>
                      <a:r>
                        <a:rPr lang="ru-RU" sz="3600" baseline="30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3600" dirty="0"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 smtClean="0">
                          <a:latin typeface="Calibri"/>
                          <a:ea typeface="Times New Roman"/>
                          <a:cs typeface="Times New Roman"/>
                        </a:rPr>
                        <a:t>B.</a:t>
                      </a:r>
                      <a:r>
                        <a:rPr lang="en-US" sz="3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dirty="0" smtClean="0">
                          <a:latin typeface="Calibri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1500</a:t>
                      </a:r>
                      <a:r>
                        <a:rPr lang="ru-RU" sz="36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 smtClean="0">
                          <a:latin typeface="Calibri"/>
                          <a:ea typeface="Times New Roman"/>
                          <a:cs typeface="Times New Roman"/>
                        </a:rPr>
                        <a:t>C. </a:t>
                      </a:r>
                      <a:r>
                        <a:rPr lang="ru-RU" sz="3600" dirty="0" smtClean="0">
                          <a:latin typeface="Calibri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3600" dirty="0">
                          <a:latin typeface="Calibri"/>
                          <a:ea typeface="Times New Roman"/>
                          <a:cs typeface="Times New Roman"/>
                        </a:rPr>
                        <a:t>температуре выше 1500</a:t>
                      </a:r>
                      <a:r>
                        <a:rPr lang="ru-RU" sz="3600" baseline="30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3600" dirty="0"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 smtClean="0">
                          <a:latin typeface="Calibri"/>
                          <a:ea typeface="Times New Roman"/>
                          <a:cs typeface="Times New Roman"/>
                        </a:rPr>
                        <a:t>D. </a:t>
                      </a:r>
                      <a:r>
                        <a:rPr lang="ru-RU" sz="3600" dirty="0" smtClean="0">
                          <a:latin typeface="Calibri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3600" dirty="0">
                          <a:latin typeface="Calibri"/>
                          <a:ea typeface="Times New Roman"/>
                          <a:cs typeface="Times New Roman"/>
                        </a:rPr>
                        <a:t>любой температуре, если отдаёт энергию</a:t>
                      </a: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14290"/>
          <a:ext cx="8429684" cy="6286544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3143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  <a:r>
                        <a:rPr lang="ru-RU" sz="4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</a:t>
                      </a:r>
                      <a:r>
                        <a:rPr lang="ru-RU" sz="4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какого металла – алюминия, меди или стали – нужно изготовить плавильный сосуд, чтобы расплавить им свинец?</a:t>
                      </a:r>
                      <a:endParaRPr lang="ru-RU" sz="4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A. 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</a:t>
                      </a:r>
                      <a:r>
                        <a:rPr lang="ru-RU" sz="4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алюминия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B. 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</a:t>
                      </a:r>
                      <a:r>
                        <a:rPr lang="ru-RU" sz="4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C. 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</a:t>
                      </a:r>
                      <a:r>
                        <a:rPr lang="ru-RU" sz="4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стали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D. 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</a:t>
                      </a:r>
                      <a:r>
                        <a:rPr lang="ru-RU" sz="4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любого названного</a:t>
                      </a: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85728"/>
          <a:ext cx="8572560" cy="6357982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3178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 </a:t>
                      </a:r>
                      <a:r>
                        <a:rPr lang="ru-RU" sz="4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4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сосуд с расплавленным алюминием упали цинковая и железная пластинки. Какая из них расплавится?</a:t>
                      </a:r>
                      <a:endParaRPr lang="ru-RU" sz="4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99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A. 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Цинковая</a:t>
                      </a:r>
                      <a:endParaRPr lang="ru-RU" sz="4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B. 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Железная</a:t>
                      </a:r>
                      <a:endParaRPr lang="ru-RU" sz="4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C. 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Никакая</a:t>
                      </a:r>
                      <a:endParaRPr lang="ru-RU" sz="4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D. </a:t>
                      </a:r>
                      <a:r>
                        <a:rPr lang="ru-RU" sz="4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</a:t>
                      </a:r>
                      <a:endParaRPr lang="ru-RU" sz="4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735" marR="60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73</TotalTime>
  <Words>628</Words>
  <Application>Microsoft Office PowerPoint</Application>
  <PresentationFormat>Экран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9</cp:revision>
  <dcterms:created xsi:type="dcterms:W3CDTF">2014-11-20T19:04:53Z</dcterms:created>
  <dcterms:modified xsi:type="dcterms:W3CDTF">2014-11-23T05:07:32Z</dcterms:modified>
</cp:coreProperties>
</file>