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7"/>
  </p:notesMasterIdLst>
  <p:sldIdLst>
    <p:sldId id="28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6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CAC4-7FFD-4679-840D-BC745EF716D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01FC-1C97-4264-BD04-8ABD425F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01FC-1C97-4264-BD04-8ABD425F490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C9BD16-16AD-43CE-9138-99CE1781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12E2-D5AC-4F36-BAD2-D29A210BB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3003-4302-4EEE-884D-C20F03A9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8A35A1-527D-4A3A-BEE9-FEF06895B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4D24F0-31E8-4AC2-A2A2-E79AFCFD1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C7FDBD-A5BF-47E1-8FF6-47076AC1C7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93C-6141-44A5-9722-24443C3F5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8F24-6E49-4174-B40F-5DEEA21EE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56CE-0586-4058-8024-5AADCFE3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124D8D-4511-4370-A7AF-D4E140BC0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A8BC67-5BE2-4090-A067-905DCFB09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CC4-788F-4ED4-8911-E0A4B621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022-0793-47E3-BFEF-5564F2580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ACB6-DCF8-400A-B5D7-33D1A178F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8E2A84-5665-4D40-BE69-DD572C3AD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852936"/>
            <a:ext cx="7499176" cy="327322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4000" dirty="0" smtClean="0"/>
              <a:t>Исследовательская деятельность на уроках физики 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Березина </a:t>
            </a:r>
            <a:r>
              <a:rPr lang="ru-RU" sz="2400" dirty="0"/>
              <a:t>Е.И</a:t>
            </a:r>
            <a:r>
              <a:rPr lang="ru-RU" sz="2400" dirty="0" smtClean="0"/>
              <a:t>., учитель физики </a:t>
            </a:r>
            <a:r>
              <a:rPr lang="ru-RU" sz="2400" dirty="0"/>
              <a:t>ГОУ СОШ 454</a:t>
            </a:r>
          </a:p>
        </p:txBody>
      </p:sp>
    </p:spTree>
  </p:cSld>
  <p:clrMapOvr>
    <a:masterClrMapping/>
  </p:clrMapOvr>
  <p:transition advTm="33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ru-RU" sz="4000"/>
              <a:t>Третья фаза технологии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362950" cy="10080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/>
              <a:t>Непосредств. контакт с новой информацией 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(текст, фильм, материал параграфа и т.д.)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>
            <p:ph sz="half" idx="2"/>
          </p:nvPr>
        </p:nvGraphicFramePr>
        <p:xfrm>
          <a:off x="395288" y="1916113"/>
          <a:ext cx="8291512" cy="4785360"/>
        </p:xfrm>
        <a:graphic>
          <a:graphicData uri="http://schemas.openxmlformats.org/drawingml/2006/table">
            <a:tbl>
              <a:tblPr/>
              <a:tblGrid>
                <a:gridCol w="1800225"/>
                <a:gridCol w="2160587"/>
                <a:gridCol w="2257425"/>
                <a:gridCol w="2073275"/>
              </a:tblGrid>
              <a:tr h="410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Стадия рефлек-  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Вернуть учащихся к записям-предложениям, внести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изменения и дать творческое задание.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Учащиеся соотносят «новую» информац. со «старой», используя знания, полученные на стадии осмысления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Установле-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ние связей между блоками  информа-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ции, ответы на поставл. 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 sz="4000"/>
              <a:t>Технология деловой игры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Игра – единственная деятельность ребенка, имеющая место во всех временах и у всех народах.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   Использование тематических игр является дополнительным стимулом к более тщательному изучению материала и развитию интереса учащихся к науке, к расширению кругозора.</a:t>
            </a:r>
          </a:p>
        </p:txBody>
      </p:sp>
    </p:spTree>
  </p:cSld>
  <p:clrMapOvr>
    <a:masterClrMapping/>
  </p:clrMapOvr>
  <p:transition advTm="4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 sz="4000"/>
              <a:t>Возможности деловой игры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8229600" cy="5327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/>
              <a:t>Приобретение школьниками предметно-профессионального и социального опыта, принятия индивидуальных и совместных решений;</a:t>
            </a:r>
          </a:p>
          <a:p>
            <a:pPr>
              <a:lnSpc>
                <a:spcPct val="80000"/>
              </a:lnSpc>
            </a:pPr>
            <a:r>
              <a:rPr lang="ru-RU" sz="2800"/>
              <a:t>Сформирование познавательной и выявление профессиональной деятельности;</a:t>
            </a:r>
          </a:p>
          <a:p>
            <a:pPr>
              <a:lnSpc>
                <a:spcPct val="80000"/>
              </a:lnSpc>
            </a:pPr>
            <a:r>
              <a:rPr lang="ru-RU" sz="2800"/>
              <a:t>Закрепление знаний учащихся, применение их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в нестандартной ситуации;</a:t>
            </a:r>
          </a:p>
          <a:p>
            <a:pPr>
              <a:lnSpc>
                <a:spcPct val="80000"/>
              </a:lnSpc>
            </a:pPr>
            <a:r>
              <a:rPr lang="ru-RU" sz="2800"/>
              <a:t>Формирование профессионально значимых умений и навыков;</a:t>
            </a:r>
          </a:p>
          <a:p>
            <a:pPr>
              <a:lnSpc>
                <a:spcPct val="80000"/>
              </a:lnSpc>
            </a:pPr>
            <a:r>
              <a:rPr lang="ru-RU" sz="2800"/>
              <a:t>Развитие теоретического и практического мышления;</a:t>
            </a:r>
          </a:p>
          <a:p>
            <a:pPr>
              <a:lnSpc>
                <a:spcPct val="80000"/>
              </a:lnSpc>
            </a:pPr>
            <a:r>
              <a:rPr lang="ru-RU" sz="2800"/>
              <a:t>Выработка самостоятельного приобретения информации.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ransition advTm="88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287338"/>
            <a:ext cx="6264275" cy="792162"/>
          </a:xfrm>
        </p:spPr>
        <p:txBody>
          <a:bodyPr>
            <a:normAutofit fontScale="90000"/>
          </a:bodyPr>
          <a:lstStyle/>
          <a:p>
            <a:r>
              <a:rPr lang="ru-RU" sz="4000"/>
              <a:t>Урок-исследование «Эврика»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424863" cy="4573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>
                <a:solidFill>
                  <a:srgbClr val="FF0000"/>
                </a:solidFill>
              </a:rPr>
              <a:t>«Действие жидкости на погруженное тело».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Урок разработан с применением технологии критического мышления и деловой игры.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Эпиграф «Без сомнения, все наши знания начинаются с опыта»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                 Кант Иммануил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(Немецкий философ 1724-1804г.г.)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 advTm="81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ru-RU" sz="4000"/>
              <a:t>Цель урока: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9138"/>
            <a:ext cx="8229600" cy="4070350"/>
          </a:xfrm>
        </p:spPr>
        <p:txBody>
          <a:bodyPr/>
          <a:lstStyle/>
          <a:p>
            <a:r>
              <a:rPr lang="ru-RU"/>
              <a:t>Изучить действие жидкости на погруженное тело</a:t>
            </a:r>
          </a:p>
          <a:p>
            <a:r>
              <a:rPr lang="ru-RU"/>
              <a:t>Экспериментально исследовать зависимость выталкивающей силы от других физических величин</a:t>
            </a:r>
          </a:p>
          <a:p>
            <a:r>
              <a:rPr lang="ru-RU"/>
              <a:t>Развить навыки самостоятельной работы</a:t>
            </a:r>
          </a:p>
        </p:txBody>
      </p:sp>
    </p:spTree>
  </p:cSld>
  <p:clrMapOvr>
    <a:masterClrMapping/>
  </p:clrMapOvr>
  <p:transition advTm="4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4700"/>
          </a:xfrm>
        </p:spPr>
        <p:txBody>
          <a:bodyPr/>
          <a:lstStyle/>
          <a:p>
            <a:r>
              <a:rPr lang="ru-RU" sz="4000"/>
              <a:t>Ход урока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5472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accent1"/>
                </a:solidFill>
              </a:rPr>
              <a:t>    Учитель:</a:t>
            </a:r>
            <a:r>
              <a:rPr lang="ru-RU" sz="2400"/>
              <a:t> Уважаемые коллеги!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Нет. Нет. Я не оговорилась. Сегодня мы не ученики 7 класса, а мои коллеги – физики-экспериментаторы, исследователи действия жидкости на погруженное тело. Именно этой проблеме посвящена наша научная работа. Процесс научного творчества состоит из следующих звеньев: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Исходные факты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Гипотеза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Следствия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Эксперимент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00"/>
                </a:solidFill>
              </a:rPr>
              <a:t>Исходные факты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57200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572000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572000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72000" y="61658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82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Демонстрация опыта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573016"/>
            <a:ext cx="8229600" cy="151216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Учитель демонстрирует опыт по растяжению пружины под действием груза, находящегося сначала в воздухе, а затем в воде. В ходе опыта выясняется существование выталкивающей силы.</a:t>
            </a:r>
          </a:p>
        </p:txBody>
      </p:sp>
    </p:spTree>
    <p:custDataLst>
      <p:tags r:id="rId1"/>
    </p:custDataLst>
  </p:cSld>
  <p:clrMapOvr>
    <a:masterClrMapping/>
  </p:clrMapOvr>
  <p:transition advTm="4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5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Выдвижение гипотез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844675"/>
            <a:ext cx="5183188" cy="3092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80000"/>
              </a:lnSpc>
            </a:pPr>
            <a:r>
              <a:rPr lang="ru-RU" sz="2600"/>
              <a:t>От объема погруженного тела</a:t>
            </a:r>
          </a:p>
          <a:p>
            <a:pPr>
              <a:lnSpc>
                <a:spcPct val="80000"/>
              </a:lnSpc>
            </a:pPr>
            <a:r>
              <a:rPr lang="ru-RU" sz="2600"/>
              <a:t>Его веса (массы)</a:t>
            </a:r>
          </a:p>
          <a:p>
            <a:pPr>
              <a:lnSpc>
                <a:spcPct val="80000"/>
              </a:lnSpc>
            </a:pPr>
            <a:r>
              <a:rPr lang="ru-RU" sz="2600"/>
              <a:t>Плотности жидкости</a:t>
            </a:r>
          </a:p>
          <a:p>
            <a:pPr>
              <a:lnSpc>
                <a:spcPct val="80000"/>
              </a:lnSpc>
            </a:pPr>
            <a:r>
              <a:rPr lang="ru-RU" sz="2600"/>
              <a:t>Глубины погруженного тела</a:t>
            </a:r>
          </a:p>
          <a:p>
            <a:pPr>
              <a:lnSpc>
                <a:spcPct val="80000"/>
              </a:lnSpc>
            </a:pPr>
            <a:r>
              <a:rPr lang="ru-RU" sz="2600"/>
              <a:t>Формы тела.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    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80914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300"/>
              <a:t>Учащиеся предлагают, что выталкивающая сила зависит:</a:t>
            </a:r>
          </a:p>
          <a:p>
            <a:endParaRPr lang="ru-RU" sz="23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357188" y="4652963"/>
            <a:ext cx="95011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300"/>
              <a:t>	Учителю не стоит отбрасывать неверные предложения, </a:t>
            </a:r>
          </a:p>
          <a:p>
            <a:r>
              <a:rPr lang="ru-RU" sz="2300"/>
              <a:t>	каждая из гипотез нуждается в экспериментальной проверке.</a:t>
            </a:r>
          </a:p>
          <a:p>
            <a:r>
              <a:rPr lang="ru-RU" sz="2300"/>
              <a:t>     	Все гипотезы записываются в тетрадь.</a:t>
            </a:r>
          </a:p>
          <a:p>
            <a:endParaRPr lang="ru-RU" sz="2300"/>
          </a:p>
        </p:txBody>
      </p:sp>
    </p:spTree>
  </p:cSld>
  <p:clrMapOvr>
    <a:masterClrMapping/>
  </p:clrMapOvr>
  <p:transition advTm="81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Проверка зависимости выталкивающей сила от  объема тела</a:t>
            </a:r>
          </a:p>
        </p:txBody>
      </p:sp>
      <p:pic>
        <p:nvPicPr>
          <p:cNvPr id="41993" name="Picture 9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2249488"/>
            <a:ext cx="3394472" cy="4525962"/>
          </a:xfrm>
          <a:noFill/>
          <a:ln/>
        </p:spPr>
      </p:pic>
      <p:pic>
        <p:nvPicPr>
          <p:cNvPr id="41990" name="Picture 6" descr="DSCN72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988840"/>
            <a:ext cx="6191250" cy="4643438"/>
          </a:xfrm>
          <a:noFill/>
          <a:ln/>
        </p:spPr>
      </p:pic>
    </p:spTree>
    <p:custDataLst>
      <p:tags r:id="rId1"/>
    </p:custDataLst>
  </p:cSld>
  <p:clrMapOvr>
    <a:masterClrMapping/>
  </p:clrMapOvr>
  <p:transition advTm="8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9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199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14" presetClass="exit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/>
              <a:t>Проверка зависимости выталкивающей силы от веса (массы) тела</a:t>
            </a:r>
          </a:p>
        </p:txBody>
      </p:sp>
      <p:pic>
        <p:nvPicPr>
          <p:cNvPr id="43020" name="Picture 12" descr="DSCN72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97316"/>
            <a:ext cx="4038600" cy="3030305"/>
          </a:xfrm>
          <a:noFill/>
          <a:ln/>
        </p:spPr>
      </p:pic>
    </p:spTree>
    <p:custDataLst>
      <p:tags r:id="rId1"/>
    </p:custDataLst>
  </p:cSld>
  <p:clrMapOvr>
    <a:masterClrMapping/>
  </p:clrMapOvr>
  <p:transition advTm="3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30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>
            <a:normAutofit fontScale="90000"/>
          </a:bodyPr>
          <a:lstStyle/>
          <a:p>
            <a:r>
              <a:rPr lang="ru-RU" sz="4000"/>
              <a:t>Основные </a:t>
            </a:r>
            <a:r>
              <a:rPr lang="en-US" sz="4000"/>
              <a:t> </a:t>
            </a:r>
            <a:r>
              <a:rPr lang="ru-RU" sz="4000"/>
              <a:t>технологии, используемые на уроке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922588"/>
            <a:ext cx="6923088" cy="1725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Деловая игра</a:t>
            </a:r>
          </a:p>
          <a:p>
            <a:r>
              <a:rPr lang="ru-RU"/>
              <a:t>Развитие критического мышления</a:t>
            </a:r>
          </a:p>
        </p:txBody>
      </p:sp>
    </p:spTree>
  </p:cSld>
  <p:clrMapOvr>
    <a:masterClrMapping/>
  </p:clrMapOvr>
  <p:transition advTm="93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Проверка зависимости выталкивающей силы от глубины погружения  тела</a:t>
            </a:r>
          </a:p>
        </p:txBody>
      </p:sp>
      <p:pic>
        <p:nvPicPr>
          <p:cNvPr id="44042" name="Picture 10" descr="DSCN72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2780928"/>
            <a:ext cx="5040411" cy="3780970"/>
          </a:xfrm>
          <a:noFill/>
          <a:ln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5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404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Проверка зависимости выталкивающей силы от формы тела</a:t>
            </a:r>
          </a:p>
        </p:txBody>
      </p:sp>
      <p:pic>
        <p:nvPicPr>
          <p:cNvPr id="45062" name="Picture 6" descr="DSCN72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484784"/>
            <a:ext cx="5975350" cy="4481512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50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9" presetClass="exit" presetSubtype="0" accel="10000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39825"/>
          </a:xfrm>
        </p:spPr>
        <p:txBody>
          <a:bodyPr/>
          <a:lstStyle/>
          <a:p>
            <a:r>
              <a:rPr lang="ru-RU" sz="3200" dirty="0"/>
              <a:t>Проверка зависимости выталкивающей силы от плотности жидкости</a:t>
            </a:r>
          </a:p>
        </p:txBody>
      </p:sp>
      <p:pic>
        <p:nvPicPr>
          <p:cNvPr id="46084" name="Picture 4" descr="DSCN72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97994"/>
            <a:ext cx="4038600" cy="3028950"/>
          </a:xfrm>
          <a:noFill/>
          <a:ln/>
        </p:spPr>
      </p:pic>
    </p:spTree>
    <p:custDataLst>
      <p:tags r:id="rId1"/>
    </p:custDataLst>
  </p:cSld>
  <p:clrMapOvr>
    <a:masterClrMapping/>
  </p:clrMapOvr>
  <p:transition advTm="4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9" presetClass="exit" presetSubtype="0" decel="10000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Вывод формулы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После проверки всех гипотез учащиеся формируют вывод о зависимости выталкивающей силы от плотности жидкости и от объема тела.</a:t>
            </a:r>
          </a:p>
          <a:p>
            <a:pPr>
              <a:buFont typeface="Wingdings" pitchFamily="2" charset="2"/>
              <a:buNone/>
            </a:pPr>
            <a:r>
              <a:rPr lang="ru-RU"/>
              <a:t>   Учитель теоретически выводит формулу на доске.</a:t>
            </a:r>
          </a:p>
          <a:p>
            <a:pPr>
              <a:buFont typeface="Wingdings" pitchFamily="2" charset="2"/>
              <a:buNone/>
            </a:pPr>
            <a:r>
              <a:rPr lang="ru-RU"/>
              <a:t>   Учащиеся отмечают полное соответствие теоретических выкладок с результатами только что проведенных экспериментов.</a:t>
            </a:r>
          </a:p>
        </p:txBody>
      </p:sp>
    </p:spTree>
  </p:cSld>
  <p:clrMapOvr>
    <a:masterClrMapping/>
  </p:clrMapOvr>
  <p:transition advTm="684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Закрепление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8880"/>
            <a:ext cx="8229600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- мы вместе прошли трудный путь от гипотез, догадок, к подлинно научной теории и «</a:t>
            </a:r>
            <a:r>
              <a:rPr lang="ru-RU" sz="2800" dirty="0" err="1"/>
              <a:t>переоткрыли</a:t>
            </a:r>
            <a:r>
              <a:rPr lang="ru-RU" sz="2800" dirty="0"/>
              <a:t>» уже известный и открытый </a:t>
            </a:r>
            <a:r>
              <a:rPr lang="ru-RU" sz="2800" dirty="0">
                <a:solidFill>
                  <a:srgbClr val="FF0000"/>
                </a:solidFill>
              </a:rPr>
              <a:t>закон Архимеда.</a:t>
            </a:r>
            <a:r>
              <a:rPr lang="ru-RU" sz="2800" dirty="0"/>
              <a:t> Все цели достигнуты. В организации нашего исследования мы использовали все этапы научного творчества, показали себя хорошими, наблюдательными экспериментаторами, способными не только подмечать вокруг себя новое и интересное, но и самостоятельно проводить научные исследования.</a:t>
            </a:r>
          </a:p>
        </p:txBody>
      </p:sp>
    </p:spTree>
  </p:cSld>
  <p:clrMapOvr>
    <a:masterClrMapping/>
  </p:clrMapOvr>
  <p:transition advTm="285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/>
              <a:t>Веселые вопросы Григория Остера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8229600" cy="4530725"/>
          </a:xfrm>
        </p:spPr>
        <p:txBody>
          <a:bodyPr>
            <a:normAutofit fontScale="92500"/>
          </a:bodyPr>
          <a:lstStyle/>
          <a:p>
            <a:r>
              <a:rPr lang="ru-RU" sz="2800"/>
              <a:t>Пожилые греки рассказывают, что Архимед обладал чудовищной силой. Даже стоя по пояс в воде, он легко поднимал в воде одной левой рукой камень массой в 1000 кг. Правда только до пояса, выше поднимать отказывался. Могут ли быть правдой эти россказни?</a:t>
            </a:r>
          </a:p>
          <a:p>
            <a:r>
              <a:rPr lang="ru-RU" sz="2800"/>
              <a:t>Почему в недосоленом супе ощипанная курица тонет, а пересоленом спасается вплавь?</a:t>
            </a:r>
          </a:p>
          <a:p>
            <a:r>
              <a:rPr lang="ru-RU" sz="2800"/>
              <a:t>Где</a:t>
            </a:r>
            <a:r>
              <a:rPr lang="en-US" sz="2800"/>
              <a:t> </a:t>
            </a:r>
            <a:r>
              <a:rPr lang="ru-RU" sz="2800"/>
              <a:t>больший вес имеют солидные караси в родном озере или на чужой сковородке?</a:t>
            </a:r>
          </a:p>
        </p:txBody>
      </p:sp>
    </p:spTree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Образование – воспитание и обучение, ориентированное на </a:t>
            </a:r>
            <a:r>
              <a:rPr lang="ru-RU" sz="3200" dirty="0" smtClean="0"/>
              <a:t>человека, поэтому считаю необходимым на уроке:</a:t>
            </a:r>
            <a:endParaRPr lang="ru-RU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Создание ситуаций личностного успеха ученика</a:t>
            </a:r>
          </a:p>
          <a:p>
            <a:pPr>
              <a:lnSpc>
                <a:spcPct val="90000"/>
              </a:lnSpc>
            </a:pPr>
            <a:r>
              <a:rPr lang="ru-RU"/>
              <a:t>Ненасильственные методы воспитания </a:t>
            </a:r>
          </a:p>
          <a:p>
            <a:pPr>
              <a:lnSpc>
                <a:spcPct val="90000"/>
              </a:lnSpc>
            </a:pPr>
            <a:r>
              <a:rPr lang="ru-RU"/>
              <a:t>Психолого-терапевтическое воздействие на ученика</a:t>
            </a:r>
          </a:p>
          <a:p>
            <a:pPr>
              <a:lnSpc>
                <a:spcPct val="90000"/>
              </a:lnSpc>
            </a:pPr>
            <a:r>
              <a:rPr lang="ru-RU"/>
              <a:t>Доброжелательное отношение к ученику независимо от их развития и манеры поведения</a:t>
            </a:r>
          </a:p>
        </p:txBody>
      </p:sp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229600" cy="547211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/>
              <a:t>Возможности педагогического общения с учащимися позволяют нам: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Пережить радости и невзгоды своих учеников;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Создавать благоприятную атмосферу в коллективе учащихся;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Избегать конфликтов с учащимися и их родителями;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Учитывать эмоциональное состояние собеседника;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Уметь ставить себя на место другого, понимать его состояние.</a:t>
            </a:r>
          </a:p>
        </p:txBody>
      </p:sp>
    </p:spTree>
  </p:cSld>
  <p:clrMapOvr>
    <a:masterClrMapping/>
  </p:clrMapOvr>
  <p:transition advTm="7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>
            <a:normAutofit fontScale="90000"/>
          </a:bodyPr>
          <a:lstStyle/>
          <a:p>
            <a:r>
              <a:rPr lang="ru-RU" sz="4000"/>
              <a:t>7 правил педагогического общения с учащимися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53006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500"/>
              <a:t>1. </a:t>
            </a:r>
            <a:r>
              <a:rPr lang="ru-RU" sz="2500"/>
              <a:t>Будьте профессионалом, умейте так преподавать свой предмет, как будто он самый главный.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500"/>
              <a:t>2. Обеспечьте максимальный комфорт ребенку в школе: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Стремитесь понять индивидуальные особенности ученика;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Проявляйте терпение и терпимость к его недостаткам;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Не навязывайте своего мнения;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Будьте тактичны;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Доверяйте детям;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Не допускайте расхождения между словом и делом;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500"/>
              <a:t>На сравнивайте ребенка с другими детьми.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500"/>
          </a:p>
        </p:txBody>
      </p:sp>
    </p:spTree>
  </p:cSld>
  <p:clrMapOvr>
    <a:masterClrMapping/>
  </p:clrMapOvr>
  <p:transition advTm="81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500"/>
              <a:t>3. Не устраивайте ребенку «прилюдных» разборок.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5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500"/>
              <a:t>4. Принимайте ученика таким, какой он есть, независимо от его внешних данных, уровня его интеллекта, способностей.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5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500"/>
              <a:t>5. Найдите в себе мужество признать свою неправоту и при необходимости извиниться.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5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500"/>
              <a:t>6. Никогда не критикуйте личность, а дайте оценку его негативного поступка.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5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500"/>
              <a:t>7. Никогда не «воюйте» с детьми: если Вам и удастся настоять на своем, то дети отплатят Вам своим упрямством и бездействием.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500"/>
          </a:p>
        </p:txBody>
      </p:sp>
    </p:spTree>
  </p:cSld>
  <p:clrMapOvr>
    <a:masterClrMapping/>
  </p:clrMapOvr>
  <p:transition advTm="129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Технологии развития критического мышления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8880"/>
            <a:ext cx="8229600" cy="34947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это технологии, формирующие интеллектуальные умения, культуру мышления и самостоятельность.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  <p:transition advTm="5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33375"/>
            <a:ext cx="5770562" cy="919163"/>
          </a:xfrm>
        </p:spPr>
        <p:txBody>
          <a:bodyPr>
            <a:normAutofit fontScale="90000"/>
          </a:bodyPr>
          <a:lstStyle/>
          <a:p>
            <a:r>
              <a:rPr lang="ru-RU" sz="4000"/>
              <a:t>Первая фаза технологии</a:t>
            </a:r>
          </a:p>
        </p:txBody>
      </p:sp>
      <p:graphicFrame>
        <p:nvGraphicFramePr>
          <p:cNvPr id="12336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341438"/>
          <a:ext cx="8229600" cy="526084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70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Стадия (фаза)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Деятель-ность учителя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Дестель-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учащихся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Возмож-ные приемы и методы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Стадия вызова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Вызов уже имеющих-ся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Ученик «вспомина-ет»,что ему известно по данному вопросу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Верные и неверные утвержде-ния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33375"/>
            <a:ext cx="5122862" cy="631825"/>
          </a:xfrm>
        </p:spPr>
        <p:txBody>
          <a:bodyPr>
            <a:normAutofit fontScale="90000"/>
          </a:bodyPr>
          <a:lstStyle/>
          <a:p>
            <a:r>
              <a:rPr lang="ru-RU" sz="4000"/>
              <a:t>Вторая фаза технологии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18487" cy="1223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Информация, полученная на первой стадии, выслушивается, обсуждается, работа ведется в парах, группах.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16408" name="Group 24"/>
          <p:cNvGraphicFramePr>
            <a:graphicFrameLocks noGrp="1"/>
          </p:cNvGraphicFramePr>
          <p:nvPr>
            <p:ph sz="half" idx="2"/>
          </p:nvPr>
        </p:nvGraphicFramePr>
        <p:xfrm>
          <a:off x="611188" y="3068638"/>
          <a:ext cx="8075612" cy="3505200"/>
        </p:xfrm>
        <a:graphic>
          <a:graphicData uri="http://schemas.openxmlformats.org/drawingml/2006/table">
            <a:tbl>
              <a:tblPr/>
              <a:tblGrid>
                <a:gridCol w="1657350"/>
                <a:gridCol w="1943100"/>
                <a:gridCol w="2455862"/>
                <a:gridCol w="2019300"/>
              </a:tblGrid>
              <a:tr h="295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Стадия осмыс -ления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Постепен-ное продвиже-ние от «старого» к «новому»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Ученик ведет записи по мере осмысления новой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Поиск ответов на поставлен-ные в первой части урока вопросы.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560</TotalTime>
  <Words>947</Words>
  <Application>Microsoft Office PowerPoint</Application>
  <PresentationFormat>Экран 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Слайд 1</vt:lpstr>
      <vt:lpstr>Основные  технологии, используемые на уроке</vt:lpstr>
      <vt:lpstr> Образование – воспитание и обучение, ориентированное на человека, поэтому считаю необходимым на уроке:</vt:lpstr>
      <vt:lpstr>Слайд 4</vt:lpstr>
      <vt:lpstr>7 правил педагогического общения с учащимися</vt:lpstr>
      <vt:lpstr>Слайд 6</vt:lpstr>
      <vt:lpstr>Технологии развития критического мышления</vt:lpstr>
      <vt:lpstr>Первая фаза технологии</vt:lpstr>
      <vt:lpstr>Вторая фаза технологии</vt:lpstr>
      <vt:lpstr>Третья фаза технологии</vt:lpstr>
      <vt:lpstr>Технология деловой игры</vt:lpstr>
      <vt:lpstr>Возможности деловой игры</vt:lpstr>
      <vt:lpstr>Урок-исследование «Эврика»</vt:lpstr>
      <vt:lpstr>Цель урока:</vt:lpstr>
      <vt:lpstr>Ход урока</vt:lpstr>
      <vt:lpstr>Демонстрация опыта</vt:lpstr>
      <vt:lpstr>Выдвижение гипотез</vt:lpstr>
      <vt:lpstr>Проверка зависимости выталкивающей сила от  объема тела</vt:lpstr>
      <vt:lpstr>Проверка зависимости выталкивающей силы от веса (массы) тела</vt:lpstr>
      <vt:lpstr>Проверка зависимости выталкивающей силы от глубины погружения  тела</vt:lpstr>
      <vt:lpstr>Проверка зависимости выталкивающей силы от формы тела</vt:lpstr>
      <vt:lpstr>Проверка зависимости выталкивающей силы от плотности жидкости</vt:lpstr>
      <vt:lpstr>Вывод формулы</vt:lpstr>
      <vt:lpstr>Закрепление</vt:lpstr>
      <vt:lpstr>Веселые вопросы Григория Остера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лаборатория учителя</dc:title>
  <dc:creator>Zver</dc:creator>
  <cp:lastModifiedBy>Елена</cp:lastModifiedBy>
  <cp:revision>26</cp:revision>
  <dcterms:created xsi:type="dcterms:W3CDTF">2009-10-02T18:34:42Z</dcterms:created>
  <dcterms:modified xsi:type="dcterms:W3CDTF">2014-11-13T17:26:42Z</dcterms:modified>
</cp:coreProperties>
</file>