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76" r:id="rId4"/>
    <p:sldId id="277" r:id="rId5"/>
    <p:sldId id="258" r:id="rId6"/>
    <p:sldId id="262" r:id="rId7"/>
    <p:sldId id="256" r:id="rId8"/>
    <p:sldId id="268" r:id="rId9"/>
    <p:sldId id="266" r:id="rId10"/>
    <p:sldId id="270" r:id="rId11"/>
    <p:sldId id="264" r:id="rId12"/>
    <p:sldId id="272" r:id="rId13"/>
    <p:sldId id="274" r:id="rId14"/>
    <p:sldId id="263" r:id="rId15"/>
    <p:sldId id="259" r:id="rId16"/>
    <p:sldId id="261" r:id="rId17"/>
    <p:sldId id="265" r:id="rId18"/>
    <p:sldId id="260" r:id="rId19"/>
    <p:sldId id="271" r:id="rId20"/>
    <p:sldId id="275" r:id="rId21"/>
    <p:sldId id="26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F40C8-2B03-4AFD-A19A-F3E3F1B861EA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15EED-3679-4141-816A-749412B79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F40C8-2B03-4AFD-A19A-F3E3F1B861EA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15EED-3679-4141-816A-749412B79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F40C8-2B03-4AFD-A19A-F3E3F1B861EA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15EED-3679-4141-816A-749412B79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F40C8-2B03-4AFD-A19A-F3E3F1B861EA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15EED-3679-4141-816A-749412B79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F40C8-2B03-4AFD-A19A-F3E3F1B861EA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15EED-3679-4141-816A-749412B79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F40C8-2B03-4AFD-A19A-F3E3F1B861EA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15EED-3679-4141-816A-749412B79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F40C8-2B03-4AFD-A19A-F3E3F1B861EA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15EED-3679-4141-816A-749412B79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F40C8-2B03-4AFD-A19A-F3E3F1B861EA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15EED-3679-4141-816A-749412B79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F40C8-2B03-4AFD-A19A-F3E3F1B861EA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15EED-3679-4141-816A-749412B79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F40C8-2B03-4AFD-A19A-F3E3F1B861EA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15EED-3679-4141-816A-749412B79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0F40C8-2B03-4AFD-A19A-F3E3F1B861EA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15EED-3679-4141-816A-749412B79B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0F40C8-2B03-4AFD-A19A-F3E3F1B861EA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5415EED-3679-4141-816A-749412B79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6;&#1090;&#1088;&#1103;&#1089;&#1072;&#1102;&#1097;&#1077;&#1077;%20&#1079;&#1088;&#1077;&#1083;&#1080;&#1097;&#1077;.flv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52;&#1072;&#1103;&#1090;&#1085;&#1080;&#1082;%20&#1060;&#1091;&#1082;&#1086;%20&#1074;%20&#1059;&#1083;&#1100;&#1084;&#1089;&#1082;&#1086;&#1084;%20&#1089;&#1086;&#1073;&#1086;&#1088;&#1077;%20(&#1052;&#1102;&#1085;&#1089;&#1090;&#1077;&#1088;&#1077;).%20Foucault%20pendulum.m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2;&#1072;&#1090;&#1077;&#1084;&#1072;&#1090;&#1080;&#1095;&#1077;&#1089;&#1082;&#1080;&#1081;%20&#1084;&#1072;&#1103;&#1090;&#1085;&#1080;&#1082;%20-%20&#1079;&#1072;&#1087;&#1080;&#1089;&#1100;%20&#1082;&#1086;&#1083;&#1077;&#1073;&#1072;&#1085;&#1080;&#1081;%20&#1087;&#1077;&#1089;&#1082;&#1086;&#1084;.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 предложения: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426798" cy="418795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Колебательное движение – это движение ______________________</a:t>
            </a:r>
          </a:p>
          <a:p>
            <a:pPr marL="514350" indent="-514350">
              <a:buAutoNum type="arabicPeriod"/>
            </a:pPr>
            <a:r>
              <a:rPr lang="ru-RU" dirty="0" smtClean="0"/>
              <a:t>Свободные колебания происходят под действием ______________________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Вынужденные колебания происходят под действием __________________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_______________________________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Заполните таблицу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571480"/>
          <a:ext cx="818356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071570"/>
                <a:gridCol w="2052616"/>
                <a:gridCol w="1636712"/>
                <a:gridCol w="16367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величина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Обозна-чение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Формула</a:t>
                      </a:r>
                      <a:r>
                        <a:rPr lang="ru-RU" baseline="0" dirty="0" smtClean="0"/>
                        <a:t> для расчета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Как определить  по графику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Амплитуда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Период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Частота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Рисунок 7" descr="http://phys.reshuege.ru/get_file?id=382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643050"/>
            <a:ext cx="1871668" cy="981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phys.reshuege.ru/get_file?id=382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714620"/>
            <a:ext cx="1871668" cy="981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phys.reshuege.ru/get_file?id=382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4000504"/>
            <a:ext cx="1871668" cy="981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Генрих Герц (1857-1894)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4211956" cy="46845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  <p:pic>
        <p:nvPicPr>
          <p:cNvPr id="1027" name="Picture 3" descr="D:\Users\Григории\Desktop\463px-Heinrich_Hert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14290"/>
            <a:ext cx="4097288" cy="5300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3827463" cy="396081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sz="2800" b="1" smtClean="0"/>
              <a:t>Амплитуда колебаний вершины Останкинской башни в Москве (высота 540 м) при сильном ветре около 2,5 м.</a:t>
            </a:r>
          </a:p>
        </p:txBody>
      </p:sp>
      <p:pic>
        <p:nvPicPr>
          <p:cNvPr id="5123" name="Picture 4" descr="1_73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908050"/>
            <a:ext cx="3357586" cy="447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Любопытный факт</a:t>
            </a:r>
            <a:endParaRPr lang="ru-RU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  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1285860"/>
          <a:ext cx="671517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93"/>
                <a:gridCol w="268095"/>
                <a:gridCol w="426294"/>
                <a:gridCol w="426294"/>
                <a:gridCol w="426294"/>
                <a:gridCol w="426294"/>
                <a:gridCol w="426294"/>
                <a:gridCol w="426294"/>
                <a:gridCol w="518738"/>
                <a:gridCol w="500066"/>
                <a:gridCol w="500066"/>
                <a:gridCol w="571504"/>
                <a:gridCol w="642942"/>
                <a:gridCol w="5715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t,c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X,</a:t>
                      </a:r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4414" y="2857496"/>
            <a:ext cx="72152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Можете ли вы теперь определить амплитуду, период и частоту колебаний маятника Фуко?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dirty="0" smtClean="0"/>
              <a:t>  На рисунке представлен график смещения </a:t>
            </a:r>
            <a:r>
              <a:rPr lang="ru-RU" i="1" dirty="0" err="1" smtClean="0"/>
              <a:t>x</a:t>
            </a:r>
            <a:r>
              <a:rPr lang="ru-RU" dirty="0" smtClean="0"/>
              <a:t> тела от положения равновесия с течением времени </a:t>
            </a:r>
            <a:r>
              <a:rPr lang="ru-RU" i="1" dirty="0" err="1" smtClean="0"/>
              <a:t>t</a:t>
            </a:r>
            <a:r>
              <a:rPr lang="ru-RU" dirty="0" smtClean="0"/>
              <a:t> при гармонических колебаниях. </a:t>
            </a:r>
          </a:p>
          <a:p>
            <a:pPr>
              <a:buNone/>
            </a:pPr>
            <a:r>
              <a:rPr lang="ru-RU" dirty="0" smtClean="0"/>
              <a:t>  Чему равны амплитуда   колебаний и период </a:t>
            </a:r>
            <a:r>
              <a:rPr lang="ru-RU" i="1" dirty="0" smtClean="0"/>
              <a:t>T</a:t>
            </a:r>
            <a:r>
              <a:rPr lang="ru-RU" dirty="0" smtClean="0"/>
              <a:t> колебаний?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1) х=2 см, Т=1 с   </a:t>
            </a:r>
          </a:p>
          <a:p>
            <a:pPr>
              <a:buNone/>
            </a:pPr>
            <a:r>
              <a:rPr lang="ru-RU" dirty="0" smtClean="0"/>
              <a:t>2) х=2 см, Т=2 с </a:t>
            </a:r>
          </a:p>
          <a:p>
            <a:pPr>
              <a:buNone/>
            </a:pPr>
            <a:r>
              <a:rPr lang="ru-RU" dirty="0" smtClean="0"/>
              <a:t>3) х=2 см, Т=4 с</a:t>
            </a:r>
          </a:p>
          <a:p>
            <a:pPr>
              <a:buNone/>
            </a:pPr>
            <a:r>
              <a:rPr lang="ru-RU" dirty="0" smtClean="0"/>
              <a:t>4) х=4 см, Т=4 с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phys.reshuege.ru/get_file?id=15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214554"/>
            <a:ext cx="407196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На рисунке дан график зависимости координаты материальной точки от времени.</a:t>
            </a:r>
          </a:p>
          <a:p>
            <a:pPr>
              <a:buNone/>
            </a:pPr>
            <a:r>
              <a:rPr lang="ru-RU" dirty="0" smtClean="0"/>
              <a:t>  Частота колебаний равна: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0,12 Гц</a:t>
            </a:r>
            <a:br>
              <a:rPr lang="ru-RU" dirty="0" smtClean="0"/>
            </a:br>
            <a:r>
              <a:rPr lang="ru-RU" dirty="0" smtClean="0"/>
              <a:t>2) 0,25 Гц</a:t>
            </a:r>
            <a:br>
              <a:rPr lang="ru-RU" dirty="0" smtClean="0"/>
            </a:br>
            <a:r>
              <a:rPr lang="ru-RU" dirty="0" smtClean="0"/>
              <a:t>3) 0,5 Гц</a:t>
            </a:r>
            <a:br>
              <a:rPr lang="ru-RU" dirty="0" smtClean="0"/>
            </a:br>
            <a:r>
              <a:rPr lang="ru-RU" dirty="0" smtClean="0"/>
              <a:t>4) 0,4 Гц</a:t>
            </a:r>
          </a:p>
          <a:p>
            <a:endParaRPr lang="ru-RU" dirty="0"/>
          </a:p>
        </p:txBody>
      </p:sp>
      <p:pic>
        <p:nvPicPr>
          <p:cNvPr id="4" name="Рисунок 3" descr="http://phys.reshuege.ru/get_file?id=13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357430"/>
            <a:ext cx="421484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pic>
        <p:nvPicPr>
          <p:cNvPr id="2050" name="Picture 2" descr="D:\Users\Григории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6552286" cy="345638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85786" y="4143380"/>
            <a:ext cx="70009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Сравните амплитуды, периоды и частоты колебаний, приведенных на графике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4</a:t>
            </a:r>
            <a:endParaRPr lang="ru-RU" dirty="0"/>
          </a:p>
        </p:txBody>
      </p:sp>
      <p:pic>
        <p:nvPicPr>
          <p:cNvPr id="3075" name="Picture 3" descr="D:\Users\Григории\Desktop\images (2).jpg"/>
          <p:cNvPicPr>
            <a:picLocks noChangeAspect="1" noChangeArrowheads="1"/>
          </p:cNvPicPr>
          <p:nvPr/>
        </p:nvPicPr>
        <p:blipFill>
          <a:blip r:embed="rId2" cstate="print"/>
          <a:srcRect l="3586" r="55174" b="46818"/>
          <a:stretch>
            <a:fillRect/>
          </a:stretch>
        </p:blipFill>
        <p:spPr bwMode="auto">
          <a:xfrm>
            <a:off x="714348" y="1214422"/>
            <a:ext cx="3286148" cy="2214578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1472" y="3786190"/>
            <a:ext cx="7686700" cy="121786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Сравните амплитуды, периоды и частоты колебаний, приведенных на </a:t>
            </a:r>
            <a:r>
              <a:rPr lang="ru-RU" dirty="0" smtClean="0"/>
              <a:t>графиках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Picture 3" descr="D:\Users\Григории\Desktop\images (2).jpg"/>
          <p:cNvPicPr>
            <a:picLocks noChangeAspect="1" noChangeArrowheads="1"/>
          </p:cNvPicPr>
          <p:nvPr/>
        </p:nvPicPr>
        <p:blipFill>
          <a:blip r:embed="rId2" cstate="print"/>
          <a:srcRect l="58273" r="1384" b="46818"/>
          <a:stretch>
            <a:fillRect/>
          </a:stretch>
        </p:blipFill>
        <p:spPr bwMode="auto">
          <a:xfrm>
            <a:off x="4643438" y="1214422"/>
            <a:ext cx="3214710" cy="2214578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/>
          <p:nvPr/>
        </p:nvCxnSpPr>
        <p:spPr>
          <a:xfrm rot="5400000" flipH="1" flipV="1">
            <a:off x="3572662" y="2356636"/>
            <a:ext cx="228601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-356428" y="2356636"/>
            <a:ext cx="228601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714348" y="2786058"/>
            <a:ext cx="342902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357686" y="2786058"/>
            <a:ext cx="364333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14744" y="292893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ru-RU" dirty="0" smtClean="0"/>
              <a:t>,с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715272" y="292893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ru-RU" dirty="0" smtClean="0"/>
              <a:t>,с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0034" y="71435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Х,м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143372" y="78579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Х,м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5,6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измерении пульса человека было зафиксировано 75 пульсаций крови за 1 мин. Определите период сокращений сердечной мышцы.</a:t>
            </a:r>
          </a:p>
          <a:p>
            <a:r>
              <a:rPr lang="ru-RU" dirty="0" smtClean="0"/>
              <a:t>Частота колебаний крыльев вороны в полете равна в среднем 3 Гц. Сколько взмахов крыльями сделает ворона, пролетев путь 650 м со скоростью 13 м/с?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Правильные ответы</a:t>
            </a:r>
          </a:p>
          <a:p>
            <a:pPr>
              <a:buNone/>
            </a:pPr>
            <a:r>
              <a:rPr lang="ru-RU" dirty="0" smtClean="0"/>
              <a:t>1 вариант –</a:t>
            </a:r>
          </a:p>
          <a:p>
            <a:pPr>
              <a:buNone/>
            </a:pPr>
            <a:r>
              <a:rPr lang="ru-RU" dirty="0" smtClean="0"/>
              <a:t>2 вариант -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Какие из приведенных систем могут совершать свободные колебания?</a:t>
            </a:r>
            <a:endParaRPr lang="ru-RU" sz="2800" dirty="0"/>
          </a:p>
        </p:txBody>
      </p:sp>
      <p:pic>
        <p:nvPicPr>
          <p:cNvPr id="1026" name="Picture 2" descr="D:\Users\Григории\Desktop\img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2190752" cy="2190752"/>
          </a:xfrm>
          <a:prstGeom prst="rect">
            <a:avLst/>
          </a:prstGeom>
          <a:noFill/>
        </p:spPr>
      </p:pic>
      <p:pic>
        <p:nvPicPr>
          <p:cNvPr id="1027" name="Picture 3" descr="D:\Users\Григории\Desktop\8ecf92fdbe1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500042"/>
            <a:ext cx="3610746" cy="2158925"/>
          </a:xfrm>
          <a:prstGeom prst="rect">
            <a:avLst/>
          </a:prstGeom>
          <a:noFill/>
        </p:spPr>
      </p:pic>
      <p:pic>
        <p:nvPicPr>
          <p:cNvPr id="1028" name="Picture 4" descr="D:\Users\Григории\Desktop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500042"/>
            <a:ext cx="1504950" cy="2819400"/>
          </a:xfrm>
          <a:prstGeom prst="rect">
            <a:avLst/>
          </a:prstGeom>
          <a:noFill/>
        </p:spPr>
      </p:pic>
      <p:pic>
        <p:nvPicPr>
          <p:cNvPr id="1030" name="Picture 6" descr="D:\Users\Григории\Desktop\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2714620"/>
            <a:ext cx="3385147" cy="2254945"/>
          </a:xfrm>
          <a:prstGeom prst="rect">
            <a:avLst/>
          </a:prstGeom>
          <a:noFill/>
        </p:spPr>
      </p:pic>
      <p:pic>
        <p:nvPicPr>
          <p:cNvPr id="1031" name="Picture 7" descr="D:\Users\Григории\Desktop\37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2714620"/>
            <a:ext cx="2124025" cy="187220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429124" y="2214554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2357430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4500570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14876" y="3929066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715140" y="1357298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Считаем плюсики!!!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43042" y="1142984"/>
          <a:ext cx="6000792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3000396"/>
              </a:tblGrid>
              <a:tr h="369096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плюсиков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 урока</a:t>
                      </a:r>
                      <a:endParaRPr lang="ru-RU" dirty="0"/>
                    </a:p>
                  </a:txBody>
                  <a:tcPr/>
                </a:tc>
              </a:tr>
              <a:tr h="36909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22 и больше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Ты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отлично поработал на уроке и разобрался в теме!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909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18-21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Молодец! Хорошо усвоил материал!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909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14-17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Неплохо, но дома почитай § 26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6909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Менее 14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Проснись!!! Пора начинать учиться!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292893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file"/>
              </a:rPr>
              <a:t>Колебания маятников разной длины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04139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 предложения: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426798" cy="418795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Колебательное движение – это движение </a:t>
            </a:r>
            <a:r>
              <a:rPr lang="ru-RU" dirty="0" smtClean="0">
                <a:solidFill>
                  <a:srgbClr val="FF0000"/>
                </a:solidFill>
              </a:rPr>
              <a:t>повторяющееся через </a:t>
            </a:r>
            <a:r>
              <a:rPr lang="ru-RU" dirty="0" smtClean="0">
                <a:solidFill>
                  <a:srgbClr val="FF0000"/>
                </a:solidFill>
              </a:rPr>
              <a:t>определенные промежутки времени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ru-RU" dirty="0" smtClean="0"/>
              <a:t>Свободные колебания происходят под действием </a:t>
            </a:r>
            <a:r>
              <a:rPr lang="ru-RU" dirty="0" smtClean="0">
                <a:solidFill>
                  <a:srgbClr val="FF0000"/>
                </a:solidFill>
              </a:rPr>
              <a:t>внутренних сил системы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Вынужденные колебания происходят под действием </a:t>
            </a:r>
            <a:r>
              <a:rPr lang="ru-RU" dirty="0" smtClean="0">
                <a:solidFill>
                  <a:srgbClr val="FF0000"/>
                </a:solidFill>
              </a:rPr>
              <a:t>внешней периодически действующей силы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14351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Какие из приведенных систем могут совершать свободные колебания? </a:t>
            </a:r>
            <a:br>
              <a:rPr lang="ru-RU" sz="2800" dirty="0" smtClean="0"/>
            </a:br>
            <a:r>
              <a:rPr lang="ru-RU" sz="2800" dirty="0" smtClean="0"/>
              <a:t>Ответ 1,3,5</a:t>
            </a:r>
            <a:endParaRPr lang="ru-RU" sz="2800" dirty="0"/>
          </a:p>
        </p:txBody>
      </p:sp>
      <p:pic>
        <p:nvPicPr>
          <p:cNvPr id="1026" name="Picture 2" descr="D:\Users\Григории\Desktop\img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2190752" cy="2190752"/>
          </a:xfrm>
          <a:prstGeom prst="rect">
            <a:avLst/>
          </a:prstGeom>
          <a:noFill/>
        </p:spPr>
      </p:pic>
      <p:pic>
        <p:nvPicPr>
          <p:cNvPr id="1027" name="Picture 3" descr="D:\Users\Григории\Desktop\8ecf92fdbe1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500042"/>
            <a:ext cx="3610746" cy="2158925"/>
          </a:xfrm>
          <a:prstGeom prst="rect">
            <a:avLst/>
          </a:prstGeom>
          <a:noFill/>
        </p:spPr>
      </p:pic>
      <p:pic>
        <p:nvPicPr>
          <p:cNvPr id="1028" name="Picture 4" descr="D:\Users\Григории\Desktop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500042"/>
            <a:ext cx="1504950" cy="2819400"/>
          </a:xfrm>
          <a:prstGeom prst="rect">
            <a:avLst/>
          </a:prstGeom>
          <a:noFill/>
        </p:spPr>
      </p:pic>
      <p:pic>
        <p:nvPicPr>
          <p:cNvPr id="1030" name="Picture 6" descr="D:\Users\Григории\Desktop\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2714620"/>
            <a:ext cx="3385147" cy="2254945"/>
          </a:xfrm>
          <a:prstGeom prst="rect">
            <a:avLst/>
          </a:prstGeom>
          <a:noFill/>
        </p:spPr>
      </p:pic>
      <p:pic>
        <p:nvPicPr>
          <p:cNvPr id="1031" name="Picture 7" descr="D:\Users\Григории\Desktop\37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2714620"/>
            <a:ext cx="2124025" cy="187220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429124" y="2214554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2357430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4500570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14876" y="3929066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715140" y="1357298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hlinkClick r:id="rId2" action="ppaction://hlinkfile"/>
              </a:rPr>
              <a:t>Маятник Фуко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8420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  В таблице представлены данные о положении маятника Фуко, колеблющегося вдоль оси OX в различные моменты времени. 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>
              <a:buNone/>
            </a:pPr>
            <a:r>
              <a:rPr lang="ru-RU" dirty="0" smtClean="0"/>
              <a:t>  Постройте график зависимости координаты маятника от времени.</a:t>
            </a:r>
          </a:p>
          <a:p>
            <a:pPr>
              <a:buNone/>
            </a:pPr>
            <a:r>
              <a:rPr lang="ru-RU" dirty="0" smtClean="0"/>
              <a:t>  Каковы амплитуда, период и частота колебаний маятника Фуко?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2571744"/>
          <a:ext cx="671517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93"/>
                <a:gridCol w="268095"/>
                <a:gridCol w="426294"/>
                <a:gridCol w="426294"/>
                <a:gridCol w="426294"/>
                <a:gridCol w="426294"/>
                <a:gridCol w="426294"/>
                <a:gridCol w="426294"/>
                <a:gridCol w="518738"/>
                <a:gridCol w="500066"/>
                <a:gridCol w="500066"/>
                <a:gridCol w="571504"/>
                <a:gridCol w="642942"/>
                <a:gridCol w="5715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t,c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X,</a:t>
                      </a:r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820206"/>
            <a:ext cx="806618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Величины, характеризующие колебательное движение.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  </a:t>
            </a:r>
          </a:p>
          <a:p>
            <a:pPr lvl="0"/>
            <a:endParaRPr lang="ru-RU" dirty="0" smtClean="0"/>
          </a:p>
          <a:p>
            <a:pPr lvl="0">
              <a:buNone/>
            </a:pPr>
            <a:r>
              <a:rPr lang="ru-RU" dirty="0" err="1" smtClean="0"/>
              <a:t>х</a:t>
            </a:r>
            <a:r>
              <a:rPr lang="en-US" dirty="0" smtClean="0"/>
              <a:t>,</a:t>
            </a:r>
            <a:r>
              <a:rPr lang="ru-RU" dirty="0" smtClean="0"/>
              <a:t>м</a:t>
            </a:r>
          </a:p>
          <a:p>
            <a:pPr lvl="0"/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642918"/>
          <a:ext cx="671517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93"/>
                <a:gridCol w="268095"/>
                <a:gridCol w="426294"/>
                <a:gridCol w="426294"/>
                <a:gridCol w="426294"/>
                <a:gridCol w="426294"/>
                <a:gridCol w="426294"/>
                <a:gridCol w="426294"/>
                <a:gridCol w="518738"/>
                <a:gridCol w="500066"/>
                <a:gridCol w="500066"/>
                <a:gridCol w="571504"/>
                <a:gridCol w="642942"/>
                <a:gridCol w="5715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t,c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X,</a:t>
                      </a:r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5400000" flipH="1" flipV="1">
            <a:off x="-357222" y="3643314"/>
            <a:ext cx="328614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1214414" y="3716340"/>
            <a:ext cx="6706442" cy="698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72396" y="392906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t,c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250030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file"/>
              </a:rPr>
              <a:t>Запись колебательного движения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326</TotalTime>
  <Words>443</Words>
  <Application>Microsoft Office PowerPoint</Application>
  <PresentationFormat>Экран (4:3)</PresentationFormat>
  <Paragraphs>182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Дополни предложения:</vt:lpstr>
      <vt:lpstr>Какие из приведенных систем могут совершать свободные колебания?</vt:lpstr>
      <vt:lpstr>Дополни предложения:</vt:lpstr>
      <vt:lpstr>Какие из приведенных систем могут совершать свободные колебания?  Ответ 1,3,5</vt:lpstr>
      <vt:lpstr>Маятник Фуко</vt:lpstr>
      <vt:lpstr>Слайд 6</vt:lpstr>
      <vt:lpstr>Величины, характеризующие колебательное движение.</vt:lpstr>
      <vt:lpstr>Слайд 8</vt:lpstr>
      <vt:lpstr>Запись колебательного движения</vt:lpstr>
      <vt:lpstr>Заполните таблицу</vt:lpstr>
      <vt:lpstr>Генрих Герц (1857-1894)</vt:lpstr>
      <vt:lpstr>Любопытный факт</vt:lpstr>
      <vt:lpstr>Слайд 13</vt:lpstr>
      <vt:lpstr>Задача 1</vt:lpstr>
      <vt:lpstr>Задача 2</vt:lpstr>
      <vt:lpstr>Задача 3</vt:lpstr>
      <vt:lpstr>Задача 4</vt:lpstr>
      <vt:lpstr>Задачи 5,6</vt:lpstr>
      <vt:lpstr>Проверь себя</vt:lpstr>
      <vt:lpstr>Считаем плюсики!!!</vt:lpstr>
      <vt:lpstr>Колебания маятников разной длины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31</cp:revision>
  <dcterms:created xsi:type="dcterms:W3CDTF">2013-12-16T09:29:22Z</dcterms:created>
  <dcterms:modified xsi:type="dcterms:W3CDTF">2013-12-17T05:48:37Z</dcterms:modified>
</cp:coreProperties>
</file>