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4" autoAdjust="0"/>
    <p:restoredTop sz="94660"/>
  </p:normalViewPr>
  <p:slideViewPr>
    <p:cSldViewPr>
      <p:cViewPr varScale="1">
        <p:scale>
          <a:sx n="64" d="100"/>
          <a:sy n="64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8F2EC-BCC5-4BBC-AB5E-1CEADF779490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53D3-673F-4C24-8488-DC700AB3E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214F2-74FD-432A-8840-D4E46E5C9603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FC44-8725-4139-817B-D45110B84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F905-7D6E-4F53-9CDE-EDD87DF9F88E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9F13-3F08-424C-8D0B-B141971B1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A343-02C3-4F45-8323-C2CB452D2F12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81F3-BFE1-4A20-902D-2F841CF96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FF69-1741-4CC9-AB00-FF77585173C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8F9-5573-4A65-8A79-714537CC5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D89C1-43E8-478A-B6E7-39C132EC315C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CA6B-B352-41F0-8BF2-3FF53DA45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BDCC-E1A6-41F9-9F0E-1E43BE685BD7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526E-59F2-4F70-BEA1-E98B81225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3F5EB-1AB5-4420-871D-F0EEC9A66D79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D5555-90EB-49BC-9357-29660A82A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E638F-FF3E-46C1-A34C-9112FF48D221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4A1D-3E0D-4EB7-82C4-7382C96ED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4695-24CA-46F6-836A-31F0A01E4A24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FDFB-4615-4E56-A358-8D53D35D4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7D39-31FF-454C-9929-D5440D0147CE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F4C79-965A-4C9D-9B60-B71DDC7A3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426A0C-BF22-4E92-85C1-FC0AC05A8247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0605F9-0ABA-4E14-864D-07A971DA8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79;&#1091;&#1095;&#1077;&#1085;&#1080;&#1077;%20&#1079;&#1072;&#1082;&#1086;&#1085;&#1086;&#1074;%20&#1080;&#1076;&#1077;&#1072;&#1083;&#1100;&#1085;&#1086;&#1075;&#1086;%20&#1075;&#1072;&#1079;&#1072;.exe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92;&#1086;&#1090;&#1086;&#1101;&#1092;&#1092;&#1077;&#1082;&#1090;.exe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8;&#1079;&#1091;&#1095;&#1077;&#1085;&#1080;&#1077;%20&#1079;&#1072;&#1082;&#1086;&#1085;&#1072;%20&#1054;&#1084;&#1072;.exe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User\Desktop\слай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25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492" y="2060848"/>
            <a:ext cx="9039462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Проведение виртуальных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лабораторных работ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по физике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476250"/>
            <a:ext cx="7921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onstantia" pitchFamily="18" charset="0"/>
              </a:rPr>
              <a:t>ГБОУ СПО</a:t>
            </a:r>
          </a:p>
          <a:p>
            <a:pPr algn="ctr"/>
            <a:r>
              <a:rPr lang="ru-RU" sz="2400" b="1">
                <a:latin typeface="Constantia" pitchFamily="18" charset="0"/>
              </a:rPr>
              <a:t> «Прасковейский сельскохозяйственный техникум»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87900" y="5300663"/>
            <a:ext cx="3600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>
                <a:latin typeface="Constantia" pitchFamily="18" charset="0"/>
              </a:rPr>
              <a:t>М.В. Спивак, преподаватель физики</a:t>
            </a:r>
          </a:p>
        </p:txBody>
      </p:sp>
      <p:pic>
        <p:nvPicPr>
          <p:cNvPr id="13317" name="Picture 2" descr="C:\Users\User\Desktop\1 Форум 14-15 мая 2014 г\АНИМАЦИИ\1str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425"/>
            <a:ext cx="19081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Users\User\Desktop\1 Форум 14-15 мая 2014 г\АНИМАЦИИ\13b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4657725"/>
            <a:ext cx="3313113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C:\Users\User\Desktop\1 Форум 14-15 мая 2014 г\АНИМАЦИИ\3c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3141663"/>
            <a:ext cx="22685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395288" y="549275"/>
            <a:ext cx="8229600" cy="438943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создание самодельной электрической батарейки. </a:t>
            </a:r>
          </a:p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Некоторые работы можно назвать исследовательскими, например </a:t>
            </a:r>
          </a:p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– исследование явления электризации тел. 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43010" name="Picture 2" descr="F:\1 Форум 14-15 мая 2014 г\картинки\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80928"/>
            <a:ext cx="3568700" cy="3810000"/>
          </a:xfrm>
          <a:prstGeom prst="rect">
            <a:avLst/>
          </a:prstGeom>
          <a:noFill/>
        </p:spPr>
      </p:pic>
      <p:pic>
        <p:nvPicPr>
          <p:cNvPr id="43011" name="Picture 3" descr="F:\1 Форум 14-15 мая 2014 г\картинки\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780928"/>
            <a:ext cx="4989433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F:\1 Форум 14-15 мая 2014 г\картинки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5803" y="1138228"/>
            <a:ext cx="9209803" cy="5719772"/>
          </a:xfrm>
          <a:prstGeom prst="rect">
            <a:avLst/>
          </a:prstGeom>
          <a:noFill/>
        </p:spPr>
      </p:pic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Constantia" pitchFamily="18" charset="0"/>
              </a:rPr>
              <a:t>Новые информационные технологии — это шаг к повышению качества обучения и в конечном итоге к воспитанию новой личности — ответственной, знающей, </a:t>
            </a:r>
            <a:r>
              <a:rPr lang="ru-RU" sz="2800" b="1" dirty="0" err="1">
                <a:solidFill>
                  <a:srgbClr val="FF0000"/>
                </a:solidFill>
                <a:latin typeface="Constantia" pitchFamily="18" charset="0"/>
              </a:rPr>
              <a:t>креативно</a:t>
            </a:r>
            <a:r>
              <a:rPr lang="ru-RU" sz="2800" b="1" dirty="0">
                <a:solidFill>
                  <a:srgbClr val="FF0000"/>
                </a:solidFill>
                <a:latin typeface="Constantia" pitchFamily="18" charset="0"/>
              </a:rPr>
              <a:t> мыслящей, способной неординарно, творчески подходить к решению поставленных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79388" y="981075"/>
            <a:ext cx="57419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onstantia" pitchFamily="18" charset="0"/>
              </a:rPr>
              <a:t>Эксперимент  - важная составляющая эффективного образовательного процесса по физике.</a:t>
            </a:r>
          </a:p>
        </p:txBody>
      </p:sp>
      <p:pic>
        <p:nvPicPr>
          <p:cNvPr id="2051" name="Picture 3" descr="C:\Users\User\Desktop\1 Форум 14-15 мая 2014 г\картинки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908720"/>
            <a:ext cx="3203848" cy="3100498"/>
          </a:xfrm>
          <a:prstGeom prst="ellipse">
            <a:avLst/>
          </a:prstGeom>
          <a:noFill/>
        </p:spPr>
      </p:pic>
      <p:pic>
        <p:nvPicPr>
          <p:cNvPr id="2052" name="Picture 4" descr="C:\Users\User\Desktop\1 Форум 14-15 мая 2014 г\картинки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419110"/>
            <a:ext cx="2808312" cy="2106234"/>
          </a:xfrm>
          <a:prstGeom prst="roundRect">
            <a:avLst/>
          </a:prstGeom>
          <a:noFill/>
        </p:spPr>
      </p:pic>
      <p:pic>
        <p:nvPicPr>
          <p:cNvPr id="2053" name="Picture 5" descr="C:\Users\User\Desktop\1 Форум 14-15 мая 2014 г\картинки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292600"/>
            <a:ext cx="2808288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Users\User\Desktop\1 Форум 14-15 мая 2014 г\картинки\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365104"/>
            <a:ext cx="2808312" cy="2106234"/>
          </a:xfrm>
          <a:prstGeom prst="plaqu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323850" y="333375"/>
            <a:ext cx="83534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onstantia" pitchFamily="18" charset="0"/>
              </a:rPr>
              <a:t>Физический эксперимент стимулирует активную познавательную деятельность и творческий подход к получению знаний. </a:t>
            </a:r>
          </a:p>
        </p:txBody>
      </p:sp>
      <p:pic>
        <p:nvPicPr>
          <p:cNvPr id="15362" name="Picture 3" descr="iCA1HWX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420938"/>
            <a:ext cx="214471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iCA4TOD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348880"/>
            <a:ext cx="2325688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iCA8E370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52963"/>
            <a:ext cx="3059113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iCA9A1WR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4581525"/>
            <a:ext cx="2987675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P22049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2138" y="2276475"/>
            <a:ext cx="25209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2089543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4221163"/>
            <a:ext cx="1368425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 descr="42189767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7538" y="4221163"/>
            <a:ext cx="1366837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iCAHZJDU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475" y="542925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iCAFDNNM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475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395288" y="115888"/>
            <a:ext cx="85693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Constantia" pitchFamily="18" charset="0"/>
              </a:rPr>
              <a:t>Благодаря использованию компьютерных моделей и </a:t>
            </a:r>
            <a:r>
              <a:rPr lang="ru-RU" sz="2800" dirty="0" err="1">
                <a:solidFill>
                  <a:srgbClr val="FF0000"/>
                </a:solidFill>
                <a:latin typeface="Constantia" pitchFamily="18" charset="0"/>
              </a:rPr>
              <a:t>анимаций</a:t>
            </a:r>
            <a:r>
              <a:rPr lang="ru-RU" sz="2800" dirty="0">
                <a:solidFill>
                  <a:srgbClr val="FF0000"/>
                </a:solidFill>
                <a:latin typeface="Constantia" pitchFamily="18" charset="0"/>
              </a:rPr>
              <a:t> компьютер предоставляет учащимся при выполнении виртуальной лабораторной работы уникальную возможность визуализации упрощённой модели реального явления. </a:t>
            </a:r>
          </a:p>
        </p:txBody>
      </p:sp>
      <p:sp>
        <p:nvSpPr>
          <p:cNvPr id="16387" name="WordArt 4">
            <a:hlinkClick r:id="rId3"/>
          </p:cNvPr>
          <p:cNvSpPr>
            <a:spLocks noChangeArrowheads="1" noChangeShapeType="1" noTextEdit="1"/>
          </p:cNvSpPr>
          <p:nvPr/>
        </p:nvSpPr>
        <p:spPr bwMode="auto">
          <a:xfrm>
            <a:off x="1403350" y="5589588"/>
            <a:ext cx="7035800" cy="758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Лабораторная работа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Изучение законов идеального газа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iCAFQRG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0"/>
            <a:ext cx="903605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0" y="549275"/>
            <a:ext cx="8964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К</a:t>
            </a:r>
            <a:r>
              <a:rPr lang="ru-RU" sz="2800" b="1" dirty="0">
                <a:solidFill>
                  <a:srgbClr val="FF0000"/>
                </a:solidFill>
                <a:latin typeface="Constantia" pitchFamily="18" charset="0"/>
              </a:rPr>
              <a:t>омпьютер позволяет моделировать ситуации, нереализуемые в физических экспериментах</a:t>
            </a:r>
          </a:p>
        </p:txBody>
      </p:sp>
      <p:sp>
        <p:nvSpPr>
          <p:cNvPr id="17411" name="WordArt 4">
            <a:hlinkClick r:id="rId3"/>
          </p:cNvPr>
          <p:cNvSpPr>
            <a:spLocks noChangeArrowheads="1" noChangeShapeType="1" noTextEdit="1"/>
          </p:cNvSpPr>
          <p:nvPr/>
        </p:nvSpPr>
        <p:spPr bwMode="auto">
          <a:xfrm>
            <a:off x="2268538" y="5373688"/>
            <a:ext cx="4967287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Лабораторная работа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Изучение фотоэффекта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7" descr="iCA982U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9144000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323850" y="260350"/>
            <a:ext cx="85677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Constantia" pitchFamily="18" charset="0"/>
              </a:rPr>
              <a:t>Интерактивность открывает перед учащимися огромные познавательные возможности, делая их не только наблюдателями, но и активными участниками проводимых экспериментов. </a:t>
            </a:r>
          </a:p>
        </p:txBody>
      </p:sp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2124075" y="5516563"/>
            <a:ext cx="4589463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Лабораторная работа</a:t>
            </a:r>
          </a:p>
          <a:p>
            <a:pPr algn="ctr"/>
            <a:r>
              <a:rPr lang="ru-RU" sz="3600" b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Изучение закона 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50825" y="619125"/>
            <a:ext cx="8893175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onstantia" pitchFamily="18" charset="0"/>
              </a:rPr>
              <a:t>Применение информационных технологий при проведении лабораторных работ позволяет выделить две группы планируемых образовательных результатов:</a:t>
            </a:r>
          </a:p>
          <a:p>
            <a:r>
              <a:rPr lang="ru-RU" sz="2400" dirty="0">
                <a:solidFill>
                  <a:srgbClr val="FF0000"/>
                </a:solidFill>
                <a:latin typeface="Constantia" pitchFamily="18" charset="0"/>
              </a:rPr>
              <a:t>Относительно учащихся: </a:t>
            </a:r>
          </a:p>
          <a:p>
            <a:r>
              <a:rPr lang="ru-RU" sz="24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</a:t>
            </a:r>
            <a:r>
              <a:rPr lang="ru-RU" sz="2400" dirty="0">
                <a:solidFill>
                  <a:srgbClr val="FF0000"/>
                </a:solidFill>
                <a:latin typeface="Constantia" pitchFamily="18" charset="0"/>
              </a:rPr>
              <a:t> учащимся предоставляется возможность индивидуальной исследовательской работы с компьютерными моделями, в ходе которой они могут самостоятельно ставить эксперименты, быстро проверять свои гипотезы, устанавливать закономерности физических явлений и процессов;</a:t>
            </a:r>
          </a:p>
          <a:p>
            <a:r>
              <a:rPr lang="ru-RU" sz="24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</a:t>
            </a:r>
            <a:r>
              <a:rPr lang="ru-RU" sz="2400" dirty="0">
                <a:solidFill>
                  <a:srgbClr val="FF0000"/>
                </a:solidFill>
                <a:latin typeface="Constantia" pitchFamily="18" charset="0"/>
              </a:rPr>
              <a:t> задается индивидуальный темп обучения для каждого обучающегося, появляется возможность повторения эксперимента во внеурочное время;</a:t>
            </a:r>
          </a:p>
          <a:p>
            <a:r>
              <a:rPr lang="ru-RU" sz="24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</a:t>
            </a:r>
            <a:r>
              <a:rPr lang="ru-RU" sz="2400" dirty="0">
                <a:solidFill>
                  <a:srgbClr val="FF0000"/>
                </a:solidFill>
                <a:latin typeface="Constantia" pitchFamily="18" charset="0"/>
              </a:rPr>
              <a:t> появляется реальная возможность выполнения компьютерной лабораторной работы, которую невозможно выполнить в условиях учебной лаборатории.</a:t>
            </a:r>
          </a:p>
          <a:p>
            <a:endParaRPr lang="ru-RU" sz="2000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179388" y="692150"/>
            <a:ext cx="89646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onstantia" pitchFamily="18" charset="0"/>
              </a:rPr>
              <a:t>Относительно преподавателя: </a:t>
            </a:r>
          </a:p>
          <a:p>
            <a:r>
              <a:rPr lang="ru-RU" sz="28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</a:t>
            </a:r>
            <a:r>
              <a:rPr lang="ru-RU" sz="2800" dirty="0">
                <a:solidFill>
                  <a:srgbClr val="FF0000"/>
                </a:solidFill>
                <a:latin typeface="Constantia" pitchFamily="18" charset="0"/>
              </a:rPr>
              <a:t>высвобождается время для индивидуальной работы с учащимися (особенно с отстающими);</a:t>
            </a:r>
          </a:p>
          <a:p>
            <a:r>
              <a:rPr lang="ru-RU" sz="28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</a:t>
            </a:r>
            <a:r>
              <a:rPr lang="ru-RU" sz="2800" dirty="0">
                <a:solidFill>
                  <a:srgbClr val="FF0000"/>
                </a:solidFill>
                <a:latin typeface="Constantia" pitchFamily="18" charset="0"/>
              </a:rPr>
              <a:t> появляется возможность проведения быстрой индивидуальной диагностики результатов процесса обучения</a:t>
            </a:r>
          </a:p>
        </p:txBody>
      </p:sp>
      <p:pic>
        <p:nvPicPr>
          <p:cNvPr id="22529" name="Picture 1" descr="F:\1 Форум 14-15 мая 2014 г\картинки\iCA46AG6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9621"/>
            <a:ext cx="2743424" cy="3578379"/>
          </a:xfrm>
          <a:prstGeom prst="rect">
            <a:avLst/>
          </a:prstGeom>
          <a:noFill/>
        </p:spPr>
      </p:pic>
      <p:pic>
        <p:nvPicPr>
          <p:cNvPr id="22530" name="Picture 2" descr="F:\1 Форум 14-15 мая 2014 г\картинки\iCAQUNIK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573016"/>
            <a:ext cx="3430934" cy="2563341"/>
          </a:xfrm>
          <a:prstGeom prst="rect">
            <a:avLst/>
          </a:prstGeom>
          <a:noFill/>
        </p:spPr>
      </p:pic>
      <p:pic>
        <p:nvPicPr>
          <p:cNvPr id="22531" name="Picture 3" descr="F:\1 Форум 14-15 мая 2014 г\картинки\iCAM2VFP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5"/>
            <a:ext cx="2771800" cy="2504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878522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Constantia" pitchFamily="18" charset="0"/>
              </a:rPr>
              <a:t>Выполнение домашних лабораторных работ.</a:t>
            </a:r>
            <a:r>
              <a:rPr lang="ru-RU" sz="2400" dirty="0">
                <a:latin typeface="Constantia" pitchFamily="18" charset="0"/>
              </a:rPr>
              <a:t> </a:t>
            </a:r>
            <a:endParaRPr lang="ru-RU" sz="2400" dirty="0"/>
          </a:p>
          <a:p>
            <a:pPr algn="ctr"/>
            <a:r>
              <a:rPr lang="ru-RU" sz="2800" b="1" u="sng" dirty="0">
                <a:latin typeface="Constantia" pitchFamily="18" charset="0"/>
              </a:rPr>
              <a:t>Измерение собственного роста с помощью секундомера и нитки при изучении темы "механические колебания", </a:t>
            </a:r>
            <a:endParaRPr lang="ru-RU" sz="2800" b="1" u="sng" dirty="0"/>
          </a:p>
          <a:p>
            <a:pPr algn="ctr"/>
            <a:endParaRPr lang="ru-RU" sz="2800" dirty="0">
              <a:latin typeface="Constantia" pitchFamily="18" charset="0"/>
            </a:endParaRPr>
          </a:p>
        </p:txBody>
      </p:sp>
      <p:pic>
        <p:nvPicPr>
          <p:cNvPr id="21512" name="Picture 3" descr="каранда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3068638"/>
            <a:ext cx="22272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4" descr="нит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068638"/>
            <a:ext cx="22098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5" descr="IMG_039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2781300"/>
            <a:ext cx="2955925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6227763" y="5013325"/>
          <a:ext cx="2590800" cy="1104900"/>
        </p:xfrm>
        <a:graphic>
          <a:graphicData uri="http://schemas.openxmlformats.org/presentationml/2006/ole">
            <p:oleObj spid="_x0000_s21510" name="Формула" r:id="rId6" imgW="1497950" imgH="634725" progId="Equation.3">
              <p:embed/>
            </p:oleObj>
          </a:graphicData>
        </a:graphic>
      </p:graphicFrame>
      <p:sp>
        <p:nvSpPr>
          <p:cNvPr id="21516" name="WordArt 8"/>
          <p:cNvSpPr>
            <a:spLocks noChangeArrowheads="1" noChangeShapeType="1" noTextEdit="1"/>
          </p:cNvSpPr>
          <p:nvPr/>
        </p:nvSpPr>
        <p:spPr bwMode="auto">
          <a:xfrm>
            <a:off x="468313" y="6092825"/>
            <a:ext cx="84963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Ура!!! У меня получилось!!!</a:t>
            </a:r>
          </a:p>
        </p:txBody>
      </p:sp>
      <p:sp>
        <p:nvSpPr>
          <p:cNvPr id="21517" name="Text Box 9"/>
          <p:cNvSpPr txBox="1">
            <a:spLocks noChangeArrowheads="1"/>
          </p:cNvSpPr>
          <p:nvPr/>
        </p:nvSpPr>
        <p:spPr bwMode="auto">
          <a:xfrm>
            <a:off x="179388" y="2565400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Из отчета студентки 1 курса Заниной Людмилы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678</TotalTime>
  <Words>270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2014-05-01T16:42:09Z</dcterms:created>
  <dcterms:modified xsi:type="dcterms:W3CDTF">2014-05-06T18:30:47Z</dcterms:modified>
</cp:coreProperties>
</file>