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0" r:id="rId4"/>
    <p:sldId id="264" r:id="rId5"/>
    <p:sldId id="265" r:id="rId6"/>
    <p:sldId id="267" r:id="rId7"/>
    <p:sldId id="262" r:id="rId8"/>
    <p:sldId id="271" r:id="rId9"/>
    <p:sldId id="272" r:id="rId10"/>
    <p:sldId id="268" r:id="rId11"/>
    <p:sldId id="269" r:id="rId12"/>
    <p:sldId id="273" r:id="rId13"/>
    <p:sldId id="274" r:id="rId14"/>
    <p:sldId id="275" r:id="rId15"/>
    <p:sldId id="276" r:id="rId16"/>
    <p:sldId id="261" r:id="rId17"/>
    <p:sldId id="277" r:id="rId18"/>
    <p:sldId id="278" r:id="rId19"/>
    <p:sldId id="279" r:id="rId20"/>
    <p:sldId id="281" r:id="rId21"/>
    <p:sldId id="258" r:id="rId22"/>
    <p:sldId id="259" r:id="rId23"/>
    <p:sldId id="260" r:id="rId24"/>
    <p:sldId id="25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571" y="5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893587-4EDC-41A8-9376-3F29960DD62E}" type="datetimeFigureOut">
              <a:rPr lang="ru-RU" smtClean="0"/>
              <a:pPr/>
              <a:t>02.02.2014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583F89-70FF-40EF-A37F-DDB36C7B8BF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3587-4EDC-41A8-9376-3F29960DD62E}" type="datetimeFigureOut">
              <a:rPr lang="ru-RU" smtClean="0"/>
              <a:pPr/>
              <a:t>02.02.2014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3F89-70FF-40EF-A37F-DDB36C7B8BF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www.perspektivy.info/rus/ekob/agrobiznes_v_sovremennom_mire_20_let_grabezha_2010-12-27.htm" TargetMode="External"/><Relationship Id="rId3" Type="http://schemas.openxmlformats.org/officeDocument/2006/relationships/hyperlink" Target="http://www.perspektivy.info/rus/ekob/sektor_informacionnyh_tehnologij_pravit_mirom_2011-12-13.htm" TargetMode="External"/><Relationship Id="rId7" Type="http://schemas.openxmlformats.org/officeDocument/2006/relationships/hyperlink" Target="http://www.perspektivy.info/rus/ekob/neft_i_gaz_blago_ili_proklatije_2011-02-09.htm" TargetMode="External"/><Relationship Id="rId12" Type="http://schemas.openxmlformats.org/officeDocument/2006/relationships/hyperlink" Target="http://www.perspektivy.info/rus/ekob/perspektivy_razvitija_osnovnyh_sektorov_mirovogo_khozajstva_posle_krizisa_2010-06-05.htm" TargetMode="External"/><Relationship Id="rId2" Type="http://schemas.openxmlformats.org/officeDocument/2006/relationships/hyperlink" Target="http://www.perspektivy.info/rus/ekob/mirovaja_cementnaja_promyshlennost_2012-06-06.htm" TargetMode="External"/><Relationship Id="rId1" Type="http://schemas.openxmlformats.org/officeDocument/2006/relationships/slideLayout" Target="../slideLayouts/slideLayout6.xml"/><Relationship Id="rId6" Type="http://schemas.openxmlformats.org/officeDocument/2006/relationships/hyperlink" Target="http://www.perspektivy.info/rus/ekob/globalnaja_metallurgija_tendencii_i_perspektivy_razvitija_2011-03-18.htm" TargetMode="External"/><Relationship Id="rId11" Type="http://schemas.openxmlformats.org/officeDocument/2006/relationships/hyperlink" Target="http://www.perspektivy.info/rus/ekob/avtomobilnaja_promyshlennost_perspektivy_razvitija_posle_krizisa_2010-10-01.htm" TargetMode="External"/><Relationship Id="rId5" Type="http://schemas.openxmlformats.org/officeDocument/2006/relationships/hyperlink" Target="http://www.perspektivy.info/rus/ekob/mirovaja_khimicheskaja_promyshlennost_2011-05-04.htm" TargetMode="External"/><Relationship Id="rId10" Type="http://schemas.openxmlformats.org/officeDocument/2006/relationships/hyperlink" Target="http://www.perspektivy.info/rus/ekob/infrastruktura_kak_faktor_ekonomicheskogo_rosta_2010-11-10.htm" TargetMode="External"/><Relationship Id="rId4" Type="http://schemas.openxmlformats.org/officeDocument/2006/relationships/hyperlink" Target="http://www.perspektivy.info/rus/ekob/globalnaja_farmacevticheskaja_promyshlennost_2011-07-18.htm" TargetMode="External"/><Relationship Id="rId9" Type="http://schemas.openxmlformats.org/officeDocument/2006/relationships/hyperlink" Target="http://www.perspektivy.info/rus/ekob/sfera_uslug_v_postindustrialnoj_ekonomike_2010-12-2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FF0000"/>
                </a:solidFill>
              </a:rPr>
              <a:t>ГОРНОДОБЫВАЮЩАЯ </a:t>
            </a:r>
            <a:br>
              <a:rPr lang="ru-RU" b="1" dirty="0" smtClean="0">
                <a:solidFill>
                  <a:srgbClr val="FF0000"/>
                </a:solidFill>
              </a:rPr>
            </a:br>
            <a:r>
              <a:rPr lang="ru-RU" b="1" dirty="0" smtClean="0">
                <a:solidFill>
                  <a:srgbClr val="FF0000"/>
                </a:solidFill>
              </a:rPr>
              <a:t>ПРОМЫШЛЕННОСТЬ МИРА.</a:t>
            </a:r>
            <a:endParaRPr lang="ru-RU" b="1" dirty="0">
              <a:solidFill>
                <a:srgbClr val="FF0000"/>
              </a:solidFill>
            </a:endParaRPr>
          </a:p>
        </p:txBody>
      </p:sp>
      <p:sp>
        <p:nvSpPr>
          <p:cNvPr id="3" name="Подзаголовок 2"/>
          <p:cNvSpPr>
            <a:spLocks noGrp="1"/>
          </p:cNvSpPr>
          <p:nvPr>
            <p:ph type="subTitle" idx="1"/>
          </p:nvPr>
        </p:nvSpPr>
        <p:spPr/>
        <p:txBody>
          <a:bodyPr>
            <a:normAutofit/>
          </a:bodyPr>
          <a:lstStyle/>
          <a:p>
            <a:r>
              <a:rPr lang="ru-RU" sz="2400" b="1" dirty="0" smtClean="0">
                <a:solidFill>
                  <a:schemeClr val="tx1"/>
                </a:solidFill>
              </a:rPr>
              <a:t>Учитель географии </a:t>
            </a:r>
          </a:p>
          <a:p>
            <a:r>
              <a:rPr lang="ru-RU" sz="2400" b="1" dirty="0" smtClean="0">
                <a:solidFill>
                  <a:schemeClr val="tx1"/>
                </a:solidFill>
              </a:rPr>
              <a:t>МБОУ СОШ с. Дубовое</a:t>
            </a:r>
          </a:p>
          <a:p>
            <a:r>
              <a:rPr lang="ru-RU" sz="2400" b="1" dirty="0" smtClean="0">
                <a:solidFill>
                  <a:schemeClr val="tx1"/>
                </a:solidFill>
              </a:rPr>
              <a:t>Галкина Марина Михайловна</a:t>
            </a:r>
            <a:endParaRPr lang="ru-RU" sz="24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6">
                    <a:lumMod val="50000"/>
                  </a:schemeClr>
                </a:solidFill>
              </a:rPr>
              <a:t>Ведущие страны – экспортеры угля.</a:t>
            </a:r>
            <a:endParaRPr lang="ru-RU" b="1" dirty="0">
              <a:solidFill>
                <a:schemeClr val="accent6">
                  <a:lumMod val="50000"/>
                </a:schemeClr>
              </a:solidFill>
            </a:endParaRPr>
          </a:p>
        </p:txBody>
      </p:sp>
      <p:pic>
        <p:nvPicPr>
          <p:cNvPr id="25602" name="Picture 2" descr="gorn4.jpg"/>
          <p:cNvPicPr>
            <a:picLocks noChangeAspect="1" noChangeArrowheads="1"/>
          </p:cNvPicPr>
          <p:nvPr/>
        </p:nvPicPr>
        <p:blipFill>
          <a:blip r:embed="rId2"/>
          <a:srcRect/>
          <a:stretch>
            <a:fillRect/>
          </a:stretch>
        </p:blipFill>
        <p:spPr bwMode="auto">
          <a:xfrm>
            <a:off x="500034" y="1285860"/>
            <a:ext cx="8072494" cy="50720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6">
                    <a:lumMod val="50000"/>
                  </a:schemeClr>
                </a:solidFill>
              </a:rPr>
              <a:t>Ведущие страны – импортеры угля.</a:t>
            </a:r>
            <a:endParaRPr lang="ru-RU" b="1" dirty="0">
              <a:solidFill>
                <a:schemeClr val="accent6">
                  <a:lumMod val="50000"/>
                </a:schemeClr>
              </a:solidFill>
            </a:endParaRPr>
          </a:p>
        </p:txBody>
      </p:sp>
      <p:pic>
        <p:nvPicPr>
          <p:cNvPr id="26626" name="Picture 2" descr="gorn5.jpg"/>
          <p:cNvPicPr>
            <a:picLocks noChangeAspect="1" noChangeArrowheads="1"/>
          </p:cNvPicPr>
          <p:nvPr/>
        </p:nvPicPr>
        <p:blipFill>
          <a:blip r:embed="rId2"/>
          <a:srcRect/>
          <a:stretch>
            <a:fillRect/>
          </a:stretch>
        </p:blipFill>
        <p:spPr bwMode="auto">
          <a:xfrm>
            <a:off x="500034" y="1357298"/>
            <a:ext cx="8072494" cy="507209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57156" y="1714486"/>
          <a:ext cx="8001060" cy="4670193"/>
        </p:xfrm>
        <a:graphic>
          <a:graphicData uri="http://schemas.openxmlformats.org/drawingml/2006/table">
            <a:tbl>
              <a:tblPr>
                <a:tableStyleId>{5DA37D80-6434-44D0-A028-1B22A696006F}</a:tableStyleId>
              </a:tblPr>
              <a:tblGrid>
                <a:gridCol w="1000134"/>
                <a:gridCol w="1666886"/>
                <a:gridCol w="1333510"/>
                <a:gridCol w="1333510"/>
                <a:gridCol w="1333510"/>
                <a:gridCol w="1333510"/>
              </a:tblGrid>
              <a:tr h="372577">
                <a:tc>
                  <a:txBody>
                    <a:bodyPr/>
                    <a:lstStyle/>
                    <a:p>
                      <a:pPr algn="ct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Страна</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1998</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2000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2005</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2008</a:t>
                      </a:r>
                      <a:endParaRPr lang="ru-RU" sz="2000" b="1" i="0">
                        <a:solidFill>
                          <a:schemeClr val="accent6">
                            <a:lumMod val="50000"/>
                          </a:schemeClr>
                        </a:solidFill>
                        <a:latin typeface="Arial"/>
                      </a:endParaRPr>
                    </a:p>
                  </a:txBody>
                  <a:tcPr marL="82939" marR="82939" marT="41469" marB="41469" anchor="ctr"/>
                </a:tc>
              </a:tr>
              <a:tr h="372577">
                <a:tc>
                  <a:txBody>
                    <a:bodyPr/>
                    <a:lstStyle/>
                    <a:p>
                      <a:pPr algn="ctr"/>
                      <a:r>
                        <a:rPr lang="ru-RU" sz="2000" b="1" dirty="0">
                          <a:solidFill>
                            <a:schemeClr val="accent6">
                              <a:lumMod val="50000"/>
                            </a:schemeClr>
                          </a:solidFill>
                        </a:rPr>
                        <a:t>1</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Чили</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3257</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4626</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5330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5602</a:t>
                      </a:r>
                      <a:endParaRPr lang="ru-RU" sz="2000" b="1" i="0" dirty="0">
                        <a:solidFill>
                          <a:schemeClr val="accent6">
                            <a:lumMod val="50000"/>
                          </a:schemeClr>
                        </a:solidFill>
                        <a:latin typeface="Arial"/>
                      </a:endParaRPr>
                    </a:p>
                  </a:txBody>
                  <a:tcPr marL="82939" marR="82939" marT="41469" marB="41469" anchor="ctr"/>
                </a:tc>
              </a:tr>
              <a:tr h="652009">
                <a:tc>
                  <a:txBody>
                    <a:bodyPr/>
                    <a:lstStyle/>
                    <a:p>
                      <a:pPr algn="ctr"/>
                      <a:r>
                        <a:rPr lang="ru-RU" sz="2000" b="1">
                          <a:solidFill>
                            <a:schemeClr val="accent6">
                              <a:lumMod val="50000"/>
                            </a:schemeClr>
                          </a:solidFill>
                        </a:rPr>
                        <a:t>2</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Индонезия</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842</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3193</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4617</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2420</a:t>
                      </a:r>
                      <a:endParaRPr lang="ru-RU" sz="2000" b="1" i="0" dirty="0">
                        <a:solidFill>
                          <a:schemeClr val="accent6">
                            <a:lumMod val="50000"/>
                          </a:schemeClr>
                        </a:solidFill>
                        <a:latin typeface="Arial"/>
                      </a:endParaRPr>
                    </a:p>
                  </a:txBody>
                  <a:tcPr marL="82939" marR="82939" marT="41469" marB="41469" anchor="ctr"/>
                </a:tc>
              </a:tr>
              <a:tr h="372577">
                <a:tc>
                  <a:txBody>
                    <a:bodyPr/>
                    <a:lstStyle/>
                    <a:p>
                      <a:pPr algn="ctr"/>
                      <a:r>
                        <a:rPr lang="ru-RU" sz="2000" b="1">
                          <a:solidFill>
                            <a:schemeClr val="accent6">
                              <a:lumMod val="50000"/>
                            </a:schemeClr>
                          </a:solidFill>
                        </a:rPr>
                        <a:t>3</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США</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1860</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1450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1140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1170</a:t>
                      </a:r>
                      <a:endParaRPr lang="ru-RU" sz="2000" b="1" i="0" dirty="0">
                        <a:solidFill>
                          <a:schemeClr val="accent6">
                            <a:lumMod val="50000"/>
                          </a:schemeClr>
                        </a:solidFill>
                        <a:latin typeface="Arial"/>
                      </a:endParaRPr>
                    </a:p>
                  </a:txBody>
                  <a:tcPr marL="82939" marR="82939" marT="41469" marB="41469" anchor="ctr"/>
                </a:tc>
              </a:tr>
              <a:tr h="652009">
                <a:tc>
                  <a:txBody>
                    <a:bodyPr/>
                    <a:lstStyle/>
                    <a:p>
                      <a:pPr algn="ctr"/>
                      <a:r>
                        <a:rPr lang="ru-RU" sz="2000" b="1">
                          <a:solidFill>
                            <a:schemeClr val="accent6">
                              <a:lumMod val="50000"/>
                            </a:schemeClr>
                          </a:solidFill>
                        </a:rPr>
                        <a:t>4</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Австралия</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580</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788</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800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Н.с.в</a:t>
                      </a:r>
                      <a:endParaRPr lang="ru-RU" sz="2000" b="1" i="0" dirty="0">
                        <a:solidFill>
                          <a:schemeClr val="accent6">
                            <a:lumMod val="50000"/>
                          </a:schemeClr>
                        </a:solidFill>
                        <a:latin typeface="Arial"/>
                      </a:endParaRPr>
                    </a:p>
                  </a:txBody>
                  <a:tcPr marL="82939" marR="82939" marT="41469" marB="41469" anchor="ctr"/>
                </a:tc>
              </a:tr>
              <a:tr h="652009">
                <a:tc>
                  <a:txBody>
                    <a:bodyPr/>
                    <a:lstStyle/>
                    <a:p>
                      <a:pPr algn="ctr"/>
                      <a:r>
                        <a:rPr lang="ru-RU" sz="2000" b="1">
                          <a:solidFill>
                            <a:schemeClr val="accent6">
                              <a:lumMod val="50000"/>
                            </a:schemeClr>
                          </a:solidFill>
                        </a:rPr>
                        <a:t>5</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Бразилия</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34</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31</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466</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718</a:t>
                      </a:r>
                      <a:endParaRPr lang="ru-RU" sz="2000" b="1" i="0" dirty="0">
                        <a:solidFill>
                          <a:schemeClr val="accent6">
                            <a:lumMod val="50000"/>
                          </a:schemeClr>
                        </a:solidFill>
                        <a:latin typeface="Arial"/>
                      </a:endParaRPr>
                    </a:p>
                  </a:txBody>
                  <a:tcPr marL="82939" marR="82939" marT="41469" marB="41469" anchor="ctr"/>
                </a:tc>
              </a:tr>
              <a:tr h="372577">
                <a:tc>
                  <a:txBody>
                    <a:bodyPr/>
                    <a:lstStyle/>
                    <a:p>
                      <a:pPr algn="ctr"/>
                      <a:r>
                        <a:rPr lang="ru-RU" sz="2000" b="1">
                          <a:solidFill>
                            <a:schemeClr val="accent6">
                              <a:lumMod val="50000"/>
                            </a:schemeClr>
                          </a:solidFill>
                        </a:rPr>
                        <a:t>6</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Россия</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Н.св.</a:t>
                      </a:r>
                      <a:endParaRPr lang="ru-RU" sz="2000" b="1" i="0" dirty="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570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675</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Нет св.</a:t>
                      </a:r>
                      <a:endParaRPr lang="ru-RU" sz="2000" b="1" i="0" dirty="0">
                        <a:solidFill>
                          <a:schemeClr val="accent6">
                            <a:lumMod val="50000"/>
                          </a:schemeClr>
                        </a:solidFill>
                        <a:latin typeface="Arial"/>
                      </a:endParaRPr>
                    </a:p>
                  </a:txBody>
                  <a:tcPr marL="82939" marR="82939" marT="41469" marB="41469" anchor="ctr"/>
                </a:tc>
              </a:tr>
              <a:tr h="372577">
                <a:tc>
                  <a:txBody>
                    <a:bodyPr/>
                    <a:lstStyle/>
                    <a:p>
                      <a:pPr algn="ctr"/>
                      <a:r>
                        <a:rPr lang="ru-RU" sz="2000" b="1">
                          <a:solidFill>
                            <a:schemeClr val="accent6">
                              <a:lumMod val="50000"/>
                            </a:schemeClr>
                          </a:solidFill>
                        </a:rPr>
                        <a:t>7</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Канада</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691</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622</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577</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578</a:t>
                      </a:r>
                      <a:endParaRPr lang="ru-RU" sz="2000" b="1" i="0" dirty="0">
                        <a:solidFill>
                          <a:schemeClr val="accent6">
                            <a:lumMod val="50000"/>
                          </a:schemeClr>
                        </a:solidFill>
                        <a:latin typeface="Arial"/>
                      </a:endParaRPr>
                    </a:p>
                  </a:txBody>
                  <a:tcPr marL="82939" marR="82939" marT="41469" marB="41469" anchor="ctr"/>
                </a:tc>
              </a:tr>
              <a:tr h="372577">
                <a:tc>
                  <a:txBody>
                    <a:bodyPr/>
                    <a:lstStyle/>
                    <a:p>
                      <a:pPr algn="ctr"/>
                      <a:r>
                        <a:rPr lang="ru-RU" sz="2000" b="1">
                          <a:solidFill>
                            <a:schemeClr val="accent6">
                              <a:lumMod val="50000"/>
                            </a:schemeClr>
                          </a:solidFill>
                        </a:rPr>
                        <a:t>8</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Китай</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480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655</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620</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Нет св.</a:t>
                      </a:r>
                      <a:endParaRPr lang="ru-RU" sz="2000" b="1" i="0" dirty="0">
                        <a:solidFill>
                          <a:schemeClr val="accent6">
                            <a:lumMod val="50000"/>
                          </a:schemeClr>
                        </a:solidFill>
                        <a:latin typeface="Arial"/>
                      </a:endParaRPr>
                    </a:p>
                  </a:txBody>
                  <a:tcPr marL="82939" marR="82939" marT="41469" marB="41469" anchor="ctr"/>
                </a:tc>
              </a:tr>
              <a:tr h="372577">
                <a:tc>
                  <a:txBody>
                    <a:bodyPr/>
                    <a:lstStyle/>
                    <a:p>
                      <a:pPr algn="ctr"/>
                      <a:r>
                        <a:rPr lang="ru-RU" sz="2000" b="1">
                          <a:solidFill>
                            <a:schemeClr val="accent6">
                              <a:lumMod val="50000"/>
                            </a:schemeClr>
                          </a:solidFill>
                        </a:rPr>
                        <a:t>9</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Индия</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42</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164</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a:solidFill>
                            <a:schemeClr val="accent6">
                              <a:lumMod val="50000"/>
                            </a:schemeClr>
                          </a:solidFill>
                        </a:rPr>
                        <a:t>123</a:t>
                      </a:r>
                      <a:endParaRPr lang="ru-RU" sz="2000" b="1" i="0">
                        <a:solidFill>
                          <a:schemeClr val="accent6">
                            <a:lumMod val="50000"/>
                          </a:schemeClr>
                        </a:solidFill>
                        <a:latin typeface="Arial"/>
                      </a:endParaRPr>
                    </a:p>
                  </a:txBody>
                  <a:tcPr marL="82939" marR="82939" marT="41469" marB="41469" anchor="ctr"/>
                </a:tc>
                <a:tc>
                  <a:txBody>
                    <a:bodyPr/>
                    <a:lstStyle/>
                    <a:p>
                      <a:pPr algn="ctr"/>
                      <a:r>
                        <a:rPr lang="ru-RU" sz="2000" b="1" dirty="0">
                          <a:solidFill>
                            <a:schemeClr val="accent6">
                              <a:lumMod val="50000"/>
                            </a:schemeClr>
                          </a:solidFill>
                        </a:rPr>
                        <a:t>Нет св.</a:t>
                      </a:r>
                      <a:endParaRPr lang="ru-RU" sz="2000" b="1" i="0" dirty="0">
                        <a:solidFill>
                          <a:schemeClr val="accent6">
                            <a:lumMod val="50000"/>
                          </a:schemeClr>
                        </a:solidFill>
                        <a:latin typeface="Arial"/>
                      </a:endParaRPr>
                    </a:p>
                  </a:txBody>
                  <a:tcPr marL="82939" marR="82939" marT="41469" marB="41469" anchor="ctr"/>
                </a:tc>
              </a:tr>
            </a:tbl>
          </a:graphicData>
        </a:graphic>
      </p:graphicFrame>
      <p:sp>
        <p:nvSpPr>
          <p:cNvPr id="30721" name="Rectangle 1"/>
          <p:cNvSpPr>
            <a:spLocks noChangeArrowheads="1"/>
          </p:cNvSpPr>
          <p:nvPr/>
        </p:nvSpPr>
        <p:spPr bwMode="auto">
          <a:xfrm>
            <a:off x="500034" y="428605"/>
            <a:ext cx="814393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6">
                    <a:lumMod val="50000"/>
                  </a:schemeClr>
                </a:solidFill>
                <a:effectLst/>
                <a:latin typeface="Arial" pitchFamily="34" charset="0"/>
                <a:cs typeface="Arial" pitchFamily="34" charset="0"/>
              </a:rPr>
              <a:t>Добыча медной руды ведущими </a:t>
            </a:r>
          </a:p>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6">
                    <a:lumMod val="50000"/>
                  </a:schemeClr>
                </a:solidFill>
                <a:effectLst/>
                <a:latin typeface="Arial" pitchFamily="34" charset="0"/>
                <a:cs typeface="Arial" pitchFamily="34" charset="0"/>
              </a:rPr>
              <a:t>странами мира, тыс. т</a:t>
            </a:r>
          </a:p>
          <a:p>
            <a:pPr marL="0" marR="0" lvl="0" indent="446088"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6">
                    <a:lumMod val="50000"/>
                  </a:schemeClr>
                </a:solidFill>
                <a:effectLst/>
                <a:latin typeface="Arial" pitchFamily="34" charset="0"/>
                <a:cs typeface="Arial" pitchFamily="34" charset="0"/>
              </a:rPr>
              <a:t/>
            </a:r>
            <a:br>
              <a:rPr kumimoji="0" lang="ru-RU" sz="3200" b="1" i="0" u="none" strike="noStrike" cap="none" normalizeH="0" baseline="0" dirty="0" smtClean="0">
                <a:ln>
                  <a:noFill/>
                </a:ln>
                <a:solidFill>
                  <a:schemeClr val="accent6">
                    <a:lumMod val="50000"/>
                  </a:schemeClr>
                </a:solidFill>
                <a:effectLst/>
                <a:latin typeface="Arial" pitchFamily="34" charset="0"/>
                <a:cs typeface="Arial" pitchFamily="34" charset="0"/>
              </a:rPr>
            </a:br>
            <a:endParaRPr kumimoji="0" lang="ru-RU" sz="3200" b="1"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786842" cy="1143000"/>
          </a:xfrm>
        </p:spPr>
        <p:txBody>
          <a:bodyPr>
            <a:normAutofit/>
          </a:bodyPr>
          <a:lstStyle/>
          <a:p>
            <a:pPr algn="l"/>
            <a:r>
              <a:rPr lang="ru-RU" sz="4000" b="1" dirty="0" smtClean="0">
                <a:solidFill>
                  <a:schemeClr val="accent6">
                    <a:lumMod val="50000"/>
                  </a:schemeClr>
                </a:solidFill>
              </a:rPr>
              <a:t>Ведущие страны – экспортеры меди</a:t>
            </a:r>
            <a:r>
              <a:rPr lang="ru-RU" sz="4000" dirty="0" smtClean="0"/>
              <a:t>.</a:t>
            </a:r>
            <a:endParaRPr lang="ru-RU" sz="4000" dirty="0"/>
          </a:p>
        </p:txBody>
      </p:sp>
      <p:pic>
        <p:nvPicPr>
          <p:cNvPr id="31746" name="Picture 2" descr="gorn6.jpg"/>
          <p:cNvPicPr>
            <a:picLocks noChangeAspect="1" noChangeArrowheads="1"/>
          </p:cNvPicPr>
          <p:nvPr/>
        </p:nvPicPr>
        <p:blipFill>
          <a:blip r:embed="rId2"/>
          <a:srcRect/>
          <a:stretch>
            <a:fillRect/>
          </a:stretch>
        </p:blipFill>
        <p:spPr bwMode="auto">
          <a:xfrm>
            <a:off x="500034" y="1500174"/>
            <a:ext cx="8215370" cy="50196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3600" b="1" dirty="0" smtClean="0">
                <a:solidFill>
                  <a:schemeClr val="accent6">
                    <a:lumMod val="50000"/>
                  </a:schemeClr>
                </a:solidFill>
              </a:rPr>
              <a:t>Ведущие страны – импортеры меди</a:t>
            </a:r>
            <a:r>
              <a:rPr lang="ru-RU" sz="3600" dirty="0" smtClean="0"/>
              <a:t>.</a:t>
            </a:r>
            <a:endParaRPr lang="ru-RU" sz="3600" dirty="0"/>
          </a:p>
        </p:txBody>
      </p:sp>
      <p:pic>
        <p:nvPicPr>
          <p:cNvPr id="32770" name="Picture 2" descr="gorn7.jpg"/>
          <p:cNvPicPr>
            <a:picLocks noChangeAspect="1" noChangeArrowheads="1"/>
          </p:cNvPicPr>
          <p:nvPr/>
        </p:nvPicPr>
        <p:blipFill>
          <a:blip r:embed="rId2"/>
          <a:srcRect/>
          <a:stretch>
            <a:fillRect/>
          </a:stretch>
        </p:blipFill>
        <p:spPr bwMode="auto">
          <a:xfrm>
            <a:off x="500034" y="1214422"/>
            <a:ext cx="8215370" cy="52864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00035" y="1645920"/>
          <a:ext cx="8072495" cy="4854915"/>
        </p:xfrm>
        <a:graphic>
          <a:graphicData uri="http://schemas.openxmlformats.org/drawingml/2006/table">
            <a:tbl>
              <a:tblPr>
                <a:tableStyleId>{5DA37D80-6434-44D0-A028-1B22A696006F}</a:tableStyleId>
              </a:tblPr>
              <a:tblGrid>
                <a:gridCol w="1614499"/>
                <a:gridCol w="1614499"/>
                <a:gridCol w="1614499"/>
                <a:gridCol w="1614499"/>
                <a:gridCol w="1614499"/>
              </a:tblGrid>
              <a:tr h="497940">
                <a:tc>
                  <a:txBody>
                    <a:bodyPr/>
                    <a:lstStyle/>
                    <a:p>
                      <a:pPr algn="ctr"/>
                      <a:r>
                        <a:rPr lang="ru-RU" sz="2400" b="1" dirty="0">
                          <a:solidFill>
                            <a:schemeClr val="accent6">
                              <a:lumMod val="50000"/>
                            </a:schemeClr>
                          </a:solidFill>
                        </a:rPr>
                        <a:t>Страна</a:t>
                      </a:r>
                      <a:endParaRPr lang="ru-RU" sz="2400" b="1" i="0" dirty="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1998</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2000</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2005</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2008</a:t>
                      </a:r>
                      <a:endParaRPr lang="ru-RU" sz="2400" b="1" i="0">
                        <a:solidFill>
                          <a:schemeClr val="accent6">
                            <a:lumMod val="50000"/>
                          </a:schemeClr>
                        </a:solidFill>
                        <a:latin typeface="Arial"/>
                      </a:endParaRPr>
                    </a:p>
                  </a:txBody>
                  <a:tcPr anchor="ctr"/>
                </a:tc>
              </a:tr>
              <a:tr h="497940">
                <a:tc>
                  <a:txBody>
                    <a:bodyPr/>
                    <a:lstStyle/>
                    <a:p>
                      <a:pPr algn="ctr"/>
                      <a:r>
                        <a:rPr lang="ru-RU" sz="2400" b="1" dirty="0">
                          <a:solidFill>
                            <a:schemeClr val="accent6">
                              <a:lumMod val="50000"/>
                            </a:schemeClr>
                          </a:solidFill>
                        </a:rPr>
                        <a:t>Бразилия</a:t>
                      </a:r>
                      <a:endParaRPr lang="ru-RU" sz="2400" b="1" i="0" dirty="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183,1</a:t>
                      </a:r>
                      <a:endParaRPr lang="ru-RU" sz="2400" b="1" i="0" dirty="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208,8</a:t>
                      </a:r>
                      <a:endParaRPr lang="ru-RU" sz="2400" b="1" i="0" dirty="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357,1</a:t>
                      </a:r>
                      <a:endParaRPr lang="ru-RU" sz="2400" b="1" i="0" dirty="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526,8</a:t>
                      </a:r>
                      <a:endParaRPr lang="ru-RU" sz="2400" b="1" i="0">
                        <a:solidFill>
                          <a:schemeClr val="accent6">
                            <a:lumMod val="50000"/>
                          </a:schemeClr>
                        </a:solidFill>
                        <a:latin typeface="Arial"/>
                      </a:endParaRPr>
                    </a:p>
                  </a:txBody>
                  <a:tcPr anchor="ctr"/>
                </a:tc>
              </a:tr>
              <a:tr h="497940">
                <a:tc>
                  <a:txBody>
                    <a:bodyPr/>
                    <a:lstStyle/>
                    <a:p>
                      <a:pPr algn="ctr"/>
                      <a:r>
                        <a:rPr lang="ru-RU" sz="2400" b="1">
                          <a:solidFill>
                            <a:schemeClr val="accent6">
                              <a:lumMod val="50000"/>
                            </a:schemeClr>
                          </a:solidFill>
                        </a:rPr>
                        <a:t>Китай</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116,0</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105,2</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200,3</a:t>
                      </a:r>
                      <a:endParaRPr lang="ru-RU" sz="2400" b="1" i="0" dirty="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332,3</a:t>
                      </a:r>
                      <a:endParaRPr lang="ru-RU" sz="2400" b="1" i="0" dirty="0">
                        <a:solidFill>
                          <a:schemeClr val="accent6">
                            <a:lumMod val="50000"/>
                          </a:schemeClr>
                        </a:solidFill>
                        <a:latin typeface="Arial"/>
                      </a:endParaRPr>
                    </a:p>
                  </a:txBody>
                  <a:tcPr anchor="ctr"/>
                </a:tc>
              </a:tr>
              <a:tr h="871395">
                <a:tc>
                  <a:txBody>
                    <a:bodyPr/>
                    <a:lstStyle/>
                    <a:p>
                      <a:pPr algn="ctr"/>
                      <a:r>
                        <a:rPr lang="ru-RU" sz="2400" b="1">
                          <a:solidFill>
                            <a:schemeClr val="accent6">
                              <a:lumMod val="50000"/>
                            </a:schemeClr>
                          </a:solidFill>
                        </a:rPr>
                        <a:t>Австралия</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163,3</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176,3</a:t>
                      </a:r>
                      <a:endParaRPr lang="ru-RU" sz="2400" b="1" i="0" dirty="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257,5</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299,1</a:t>
                      </a:r>
                      <a:endParaRPr lang="ru-RU" sz="2400" b="1" i="0" dirty="0">
                        <a:solidFill>
                          <a:schemeClr val="accent6">
                            <a:lumMod val="50000"/>
                          </a:schemeClr>
                        </a:solidFill>
                        <a:latin typeface="Arial"/>
                      </a:endParaRPr>
                    </a:p>
                  </a:txBody>
                  <a:tcPr anchor="ctr"/>
                </a:tc>
              </a:tr>
              <a:tr h="497940">
                <a:tc>
                  <a:txBody>
                    <a:bodyPr/>
                    <a:lstStyle/>
                    <a:p>
                      <a:pPr algn="ctr"/>
                      <a:r>
                        <a:rPr lang="ru-RU" sz="2400" b="1">
                          <a:solidFill>
                            <a:schemeClr val="accent6">
                              <a:lumMod val="50000"/>
                            </a:schemeClr>
                          </a:solidFill>
                        </a:rPr>
                        <a:t>Индия</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71,7</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80,6</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154,4</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206,9</a:t>
                      </a:r>
                      <a:endParaRPr lang="ru-RU" sz="2400" b="1" i="0" dirty="0">
                        <a:solidFill>
                          <a:schemeClr val="accent6">
                            <a:lumMod val="50000"/>
                          </a:schemeClr>
                        </a:solidFill>
                        <a:latin typeface="Arial"/>
                      </a:endParaRPr>
                    </a:p>
                  </a:txBody>
                  <a:tcPr anchor="ctr"/>
                </a:tc>
              </a:tr>
              <a:tr h="497940">
                <a:tc>
                  <a:txBody>
                    <a:bodyPr/>
                    <a:lstStyle/>
                    <a:p>
                      <a:pPr algn="ctr"/>
                      <a:r>
                        <a:rPr lang="ru-RU" sz="2400" b="1">
                          <a:solidFill>
                            <a:schemeClr val="accent6">
                              <a:lumMod val="50000"/>
                            </a:schemeClr>
                          </a:solidFill>
                        </a:rPr>
                        <a:t>Россия</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72,6</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86,8</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95,0</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104,8</a:t>
                      </a:r>
                      <a:endParaRPr lang="ru-RU" sz="2400" b="1" i="0" dirty="0">
                        <a:solidFill>
                          <a:schemeClr val="accent6">
                            <a:lumMod val="50000"/>
                          </a:schemeClr>
                        </a:solidFill>
                        <a:latin typeface="Arial"/>
                      </a:endParaRPr>
                    </a:p>
                  </a:txBody>
                  <a:tcPr anchor="ctr"/>
                </a:tc>
              </a:tr>
              <a:tr h="497940">
                <a:tc>
                  <a:txBody>
                    <a:bodyPr/>
                    <a:lstStyle/>
                    <a:p>
                      <a:pPr algn="ctr"/>
                      <a:r>
                        <a:rPr lang="ru-RU" sz="2400" b="1">
                          <a:solidFill>
                            <a:schemeClr val="accent6">
                              <a:lumMod val="50000"/>
                            </a:schemeClr>
                          </a:solidFill>
                        </a:rPr>
                        <a:t>ЮАР</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33,0</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33,7</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39,5</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41,6</a:t>
                      </a:r>
                      <a:endParaRPr lang="ru-RU" sz="2400" b="1" i="0" dirty="0">
                        <a:solidFill>
                          <a:schemeClr val="accent6">
                            <a:lumMod val="50000"/>
                          </a:schemeClr>
                        </a:solidFill>
                        <a:latin typeface="Arial"/>
                      </a:endParaRPr>
                    </a:p>
                  </a:txBody>
                  <a:tcPr anchor="ctr"/>
                </a:tc>
              </a:tr>
              <a:tr h="497940">
                <a:tc>
                  <a:txBody>
                    <a:bodyPr/>
                    <a:lstStyle/>
                    <a:p>
                      <a:pPr algn="ctr"/>
                      <a:r>
                        <a:rPr lang="ru-RU" sz="2400" b="1">
                          <a:solidFill>
                            <a:schemeClr val="accent6">
                              <a:lumMod val="50000"/>
                            </a:schemeClr>
                          </a:solidFill>
                        </a:rPr>
                        <a:t>США</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39,7</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39,6</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34,2</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33,1</a:t>
                      </a:r>
                      <a:endParaRPr lang="ru-RU" sz="2400" b="1" i="0" dirty="0">
                        <a:solidFill>
                          <a:schemeClr val="accent6">
                            <a:lumMod val="50000"/>
                          </a:schemeClr>
                        </a:solidFill>
                        <a:latin typeface="Arial"/>
                      </a:endParaRPr>
                    </a:p>
                  </a:txBody>
                  <a:tcPr anchor="ctr"/>
                </a:tc>
              </a:tr>
              <a:tr h="497940">
                <a:tc>
                  <a:txBody>
                    <a:bodyPr/>
                    <a:lstStyle/>
                    <a:p>
                      <a:pPr algn="ctr"/>
                      <a:r>
                        <a:rPr lang="ru-RU" sz="2400" b="1">
                          <a:solidFill>
                            <a:schemeClr val="accent6">
                              <a:lumMod val="50000"/>
                            </a:schemeClr>
                          </a:solidFill>
                        </a:rPr>
                        <a:t>Канада</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38,7</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35,9</a:t>
                      </a:r>
                      <a:endParaRPr lang="ru-RU" sz="2400" b="1" i="0">
                        <a:solidFill>
                          <a:schemeClr val="accent6">
                            <a:lumMod val="50000"/>
                          </a:schemeClr>
                        </a:solidFill>
                        <a:latin typeface="Arial"/>
                      </a:endParaRPr>
                    </a:p>
                  </a:txBody>
                  <a:tcPr anchor="ctr"/>
                </a:tc>
                <a:tc>
                  <a:txBody>
                    <a:bodyPr/>
                    <a:lstStyle/>
                    <a:p>
                      <a:pPr algn="ctr"/>
                      <a:r>
                        <a:rPr lang="ru-RU" sz="2400" b="1">
                          <a:solidFill>
                            <a:schemeClr val="accent6">
                              <a:lumMod val="50000"/>
                            </a:schemeClr>
                          </a:solidFill>
                        </a:rPr>
                        <a:t>30,4</a:t>
                      </a:r>
                      <a:endParaRPr lang="ru-RU" sz="2400" b="1" i="0">
                        <a:solidFill>
                          <a:schemeClr val="accent6">
                            <a:lumMod val="50000"/>
                          </a:schemeClr>
                        </a:solidFill>
                        <a:latin typeface="Arial"/>
                      </a:endParaRPr>
                    </a:p>
                  </a:txBody>
                  <a:tcPr anchor="ctr"/>
                </a:tc>
                <a:tc>
                  <a:txBody>
                    <a:bodyPr/>
                    <a:lstStyle/>
                    <a:p>
                      <a:pPr algn="ctr"/>
                      <a:r>
                        <a:rPr lang="ru-RU" sz="2400" b="1" dirty="0">
                          <a:solidFill>
                            <a:schemeClr val="accent6">
                              <a:lumMod val="50000"/>
                            </a:schemeClr>
                          </a:solidFill>
                        </a:rPr>
                        <a:t>32,8</a:t>
                      </a:r>
                      <a:endParaRPr lang="ru-RU" sz="2400" b="1" i="0" dirty="0">
                        <a:solidFill>
                          <a:schemeClr val="accent6">
                            <a:lumMod val="50000"/>
                          </a:schemeClr>
                        </a:solidFill>
                        <a:latin typeface="Arial"/>
                      </a:endParaRPr>
                    </a:p>
                  </a:txBody>
                  <a:tcPr anchor="ctr"/>
                </a:tc>
              </a:tr>
            </a:tbl>
          </a:graphicData>
        </a:graphic>
      </p:graphicFrame>
      <p:sp>
        <p:nvSpPr>
          <p:cNvPr id="33793" name="Rectangle 1"/>
          <p:cNvSpPr>
            <a:spLocks noChangeArrowheads="1"/>
          </p:cNvSpPr>
          <p:nvPr/>
        </p:nvSpPr>
        <p:spPr bwMode="auto">
          <a:xfrm>
            <a:off x="0" y="428604"/>
            <a:ext cx="864396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6">
                    <a:lumMod val="50000"/>
                  </a:schemeClr>
                </a:solidFill>
                <a:effectLst/>
                <a:latin typeface="Arial" pitchFamily="34" charset="0"/>
                <a:cs typeface="Arial" pitchFamily="34" charset="0"/>
              </a:rPr>
              <a:t>Добыча железной руды ведущими</a:t>
            </a:r>
          </a:p>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6">
                    <a:lumMod val="50000"/>
                  </a:schemeClr>
                </a:solidFill>
                <a:effectLst/>
                <a:latin typeface="Arial" pitchFamily="34" charset="0"/>
                <a:cs typeface="Arial" pitchFamily="34" charset="0"/>
              </a:rPr>
              <a:t> странами мира, млн. т.</a:t>
            </a:r>
          </a:p>
          <a:p>
            <a:pPr marL="0" marR="0" lvl="0" indent="446088"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cs typeface="Arial" pitchFamily="34" charset="0"/>
              </a:rPr>
              <a:t/>
            </a:r>
            <a:br>
              <a:rPr kumimoji="0" lang="ru-RU" sz="2800" b="0" i="0" u="none" strike="noStrike" cap="none" normalizeH="0" baseline="0" dirty="0" smtClean="0">
                <a:ln>
                  <a:noFill/>
                </a:ln>
                <a:solidFill>
                  <a:schemeClr val="tx1"/>
                </a:solidFill>
                <a:effectLst/>
                <a:latin typeface="Arial" pitchFamily="34" charset="0"/>
                <a:cs typeface="Arial" pitchFamily="34" charset="0"/>
              </a:rPr>
            </a:b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b="1" dirty="0" smtClean="0">
                <a:solidFill>
                  <a:schemeClr val="accent6">
                    <a:lumMod val="50000"/>
                  </a:schemeClr>
                </a:solidFill>
              </a:rPr>
              <a:t>            Железорудный пояс </a:t>
            </a:r>
            <a:br>
              <a:rPr lang="ru-RU" b="1" dirty="0" smtClean="0">
                <a:solidFill>
                  <a:schemeClr val="accent6">
                    <a:lumMod val="50000"/>
                  </a:schemeClr>
                </a:solidFill>
              </a:rPr>
            </a:br>
            <a:r>
              <a:rPr lang="ru-RU" b="1" dirty="0" smtClean="0">
                <a:solidFill>
                  <a:schemeClr val="accent6">
                    <a:lumMod val="50000"/>
                  </a:schemeClr>
                </a:solidFill>
              </a:rPr>
              <a:t>             Северной Америки.</a:t>
            </a:r>
            <a:endParaRPr lang="ru-RU" b="1" dirty="0">
              <a:solidFill>
                <a:schemeClr val="accent6">
                  <a:lumMod val="50000"/>
                </a:schemeClr>
              </a:solidFill>
            </a:endParaRPr>
          </a:p>
        </p:txBody>
      </p:sp>
      <p:pic>
        <p:nvPicPr>
          <p:cNvPr id="18434" name="Picture 2" descr="http://topref.ru/main/images/28226/44264f05.png"/>
          <p:cNvPicPr>
            <a:picLocks noChangeAspect="1" noChangeArrowheads="1"/>
          </p:cNvPicPr>
          <p:nvPr/>
        </p:nvPicPr>
        <p:blipFill>
          <a:blip r:embed="rId2"/>
          <a:srcRect/>
          <a:stretch>
            <a:fillRect/>
          </a:stretch>
        </p:blipFill>
        <p:spPr bwMode="auto">
          <a:xfrm>
            <a:off x="642910" y="1500174"/>
            <a:ext cx="7786742" cy="493871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normAutofit fontScale="90000"/>
          </a:bodyPr>
          <a:lstStyle/>
          <a:p>
            <a:pPr algn="l"/>
            <a:r>
              <a:rPr lang="ru-RU" b="1" dirty="0" smtClean="0">
                <a:solidFill>
                  <a:schemeClr val="accent6">
                    <a:lumMod val="50000"/>
                  </a:schemeClr>
                </a:solidFill>
              </a:rPr>
              <a:t>Страны -  экспортеры железной руды.</a:t>
            </a:r>
            <a:endParaRPr lang="ru-RU" b="1" dirty="0">
              <a:solidFill>
                <a:schemeClr val="accent6">
                  <a:lumMod val="50000"/>
                </a:schemeClr>
              </a:solidFill>
            </a:endParaRPr>
          </a:p>
        </p:txBody>
      </p:sp>
      <p:pic>
        <p:nvPicPr>
          <p:cNvPr id="34818" name="Picture 2" descr="gorn8.jpg"/>
          <p:cNvPicPr>
            <a:picLocks noChangeAspect="1" noChangeArrowheads="1"/>
          </p:cNvPicPr>
          <p:nvPr/>
        </p:nvPicPr>
        <p:blipFill>
          <a:blip r:embed="rId2"/>
          <a:srcRect/>
          <a:stretch>
            <a:fillRect/>
          </a:stretch>
        </p:blipFill>
        <p:spPr bwMode="auto">
          <a:xfrm>
            <a:off x="500034" y="1214422"/>
            <a:ext cx="8358246" cy="53578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3600" b="1" dirty="0" smtClean="0">
                <a:solidFill>
                  <a:schemeClr val="accent6">
                    <a:lumMod val="50000"/>
                  </a:schemeClr>
                </a:solidFill>
              </a:rPr>
              <a:t>Страны – импортеры железной руды.</a:t>
            </a:r>
            <a:endParaRPr lang="ru-RU" sz="3600" b="1" dirty="0">
              <a:solidFill>
                <a:schemeClr val="accent6">
                  <a:lumMod val="50000"/>
                </a:schemeClr>
              </a:solidFill>
            </a:endParaRPr>
          </a:p>
        </p:txBody>
      </p:sp>
      <p:pic>
        <p:nvPicPr>
          <p:cNvPr id="35842" name="Picture 2" descr="gorn9.jpg"/>
          <p:cNvPicPr>
            <a:picLocks noChangeAspect="1" noChangeArrowheads="1"/>
          </p:cNvPicPr>
          <p:nvPr/>
        </p:nvPicPr>
        <p:blipFill>
          <a:blip r:embed="rId2"/>
          <a:srcRect/>
          <a:stretch>
            <a:fillRect/>
          </a:stretch>
        </p:blipFill>
        <p:spPr bwMode="auto">
          <a:xfrm>
            <a:off x="428596" y="1285860"/>
            <a:ext cx="8215370" cy="492922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357322"/>
          </a:xfrm>
        </p:spPr>
        <p:txBody>
          <a:bodyPr>
            <a:normAutofit/>
          </a:bodyPr>
          <a:lstStyle/>
          <a:p>
            <a:r>
              <a:rPr lang="ru-RU" sz="3200" b="1" dirty="0" smtClean="0">
                <a:solidFill>
                  <a:schemeClr val="accent6">
                    <a:lumMod val="50000"/>
                  </a:schemeClr>
                </a:solidFill>
              </a:rPr>
              <a:t>Показатели динамики мировой горнодобывающей промышленности.</a:t>
            </a:r>
            <a:endParaRPr lang="ru-RU" sz="3200" b="1" dirty="0">
              <a:solidFill>
                <a:schemeClr val="accent6">
                  <a:lumMod val="50000"/>
                </a:schemeClr>
              </a:solidFill>
            </a:endParaRPr>
          </a:p>
        </p:txBody>
      </p:sp>
      <p:graphicFrame>
        <p:nvGraphicFramePr>
          <p:cNvPr id="3" name="Таблица 2"/>
          <p:cNvGraphicFramePr>
            <a:graphicFrameLocks noGrp="1"/>
          </p:cNvGraphicFramePr>
          <p:nvPr/>
        </p:nvGraphicFramePr>
        <p:xfrm>
          <a:off x="1524000" y="1397000"/>
          <a:ext cx="6096000" cy="1751350320"/>
        </p:xfrm>
        <a:graphic>
          <a:graphicData uri="http://schemas.openxmlformats.org/drawingml/2006/table">
            <a:tbl>
              <a:tblPr/>
              <a:tblGrid>
                <a:gridCol w="609600"/>
                <a:gridCol w="609600"/>
                <a:gridCol w="609600"/>
                <a:gridCol w="609600"/>
                <a:gridCol w="609600"/>
                <a:gridCol w="609600"/>
                <a:gridCol w="609600"/>
                <a:gridCol w="609600"/>
                <a:gridCol w="609600"/>
                <a:gridCol w="609600"/>
              </a:tblGrid>
              <a:tr h="0">
                <a:tc>
                  <a:txBody>
                    <a:bodyPr/>
                    <a:lstStyle/>
                    <a:p>
                      <a:pPr algn="ctr"/>
                      <a:r>
                        <a:rPr lang="ru-RU" b="0" i="0">
                          <a:solidFill>
                            <a:srgbClr val="000000"/>
                          </a:solidFill>
                          <a:latin typeface="Arial"/>
                        </a:rPr>
                        <a:t>Основные показатели динамики мировой горнодобывающей промышленности в 2002–2010 гг.</a:t>
                      </a:r>
                    </a:p>
                    <a:p>
                      <a:endParaRPr lang="ru-RU"/>
                    </a:p>
                  </a:txBody>
                  <a:tcPr marL="0" marR="0" marT="0" marB="0">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1" i="0">
                          <a:solidFill>
                            <a:srgbClr val="000000"/>
                          </a:solidFill>
                          <a:latin typeface="Arial"/>
                        </a:rPr>
                        <a:t>Показатель</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2010</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2009</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2008</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2007</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2006</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2005</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2004</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2003</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2002</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r>
              <a:tr h="0">
                <a:tc>
                  <a:txBody>
                    <a:bodyPr/>
                    <a:lstStyle/>
                    <a:p>
                      <a:pPr algn="ctr"/>
                      <a:r>
                        <a:rPr lang="ru-RU" b="0" i="0">
                          <a:solidFill>
                            <a:srgbClr val="000000"/>
                          </a:solidFill>
                          <a:latin typeface="Arial"/>
                        </a:rPr>
                        <a:t>Выручка, млрд долл.</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435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93</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0" i="0">
                          <a:solidFill>
                            <a:srgbClr val="000000"/>
                          </a:solidFill>
                          <a:latin typeface="Arial"/>
                        </a:rPr>
                        <a:t>Чистая прибыль, млрд долл.</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0" i="0">
                          <a:solidFill>
                            <a:srgbClr val="000000"/>
                          </a:solidFill>
                          <a:latin typeface="Arial"/>
                        </a:rPr>
                        <a:t>Норма чистой прибыли, %</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just"/>
                      <a:r>
                        <a:rPr lang="ru-RU" b="0" i="1">
                          <a:solidFill>
                            <a:srgbClr val="000000"/>
                          </a:solidFill>
                          <a:latin typeface="Arial"/>
                        </a:rPr>
                        <a:t>Рассчитано по :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Так, общая выручка компаний отрасли в 2010 г. достигла 435 млрд долл. – самого высокого уровня за все предшествующие годы; при этом рост по сравнению с 2009 г. составил 34%. Такой результат получен за счет роста цен на сырьевые товары и возобновившегося увеличения объемов добычи. Он свидетельствует о восстановлении горнодобывающей промышленности после мирового финансового кризиса.</a:t>
                      </a:r>
                    </a:p>
                    <a:p>
                      <a:pPr algn="just"/>
                      <a:r>
                        <a:rPr lang="ru-RU" b="0" i="0">
                          <a:solidFill>
                            <a:srgbClr val="000000"/>
                          </a:solidFill>
                          <a:latin typeface="Arial"/>
                        </a:rPr>
                        <a:t>Чистая прибыль увеличилась в 2010 г. по сравнению с 2009 г. на 124%, а по сравнению с 2002 г. – почти в 20 раз, и впервые превысила 100 млрд долл. Однако норма чистой прибыли за 2010 г., составившая 25%, оказалась немного ниже аналогичного показателя, достигнутого в 2007 г., и рекордной нормы чистой прибыли в 2006 г. (27%). Тем не менее этот показатель был в 4 раза выше, чем в 2002 г.</a:t>
                      </a:r>
                    </a:p>
                    <a:p>
                      <a:pPr algn="just"/>
                      <a:r>
                        <a:rPr lang="ru-RU" b="0" i="0">
                          <a:solidFill>
                            <a:srgbClr val="000000"/>
                          </a:solidFill>
                          <a:latin typeface="Arial"/>
                        </a:rPr>
                        <a:t>На основе этих результатов можно сделать вывод, что в затратной базе отрасли произошли значительные сдвиги. В годы финансового кризиса затраты в горнодобывающей промышленности оставались высокими. На цену основных исходных ресурсов негативное влияние оказывают рост цен на электроэнергию и постоянное увеличение затрат на капитальное строительство. Сохраняется также высокий спрос на трудовые ресурсы. В связи с тем, что запускаются многие объявленные ранее крупные проекты по расширению мощностей и в ряде регионов наблюдается серьезная нехватка квалифицированной рабочей силы, стоимость привлечения и удержания кадров, скорее всего, будет возрастать.</a:t>
                      </a:r>
                    </a:p>
                    <a:p>
                      <a:pPr algn="just"/>
                      <a:r>
                        <a:rPr lang="ru-RU" b="0" i="0">
                          <a:solidFill>
                            <a:srgbClr val="000000"/>
                          </a:solidFill>
                          <a:latin typeface="Arial"/>
                        </a:rPr>
                        <a:t>В последние годы в мировой горнодобывающей промышленности заметно усилились процессы </a:t>
                      </a:r>
                      <a:r>
                        <a:rPr lang="ru-RU" b="0" i="1">
                          <a:solidFill>
                            <a:srgbClr val="000000"/>
                          </a:solidFill>
                          <a:latin typeface="Arial"/>
                        </a:rPr>
                        <a:t>вертикальной интеграции</a:t>
                      </a:r>
                      <a:r>
                        <a:rPr lang="ru-RU" b="0" i="0">
                          <a:solidFill>
                            <a:srgbClr val="000000"/>
                          </a:solidFill>
                          <a:latin typeface="Arial"/>
                        </a:rPr>
                        <a:t>. Металлургические компании и конечные потребители стремятся присоединить к себе горнодобывающие активы, а горнодобывающие компании заинтересованы в приобретении инфраструктурных объектов.</a:t>
                      </a:r>
                    </a:p>
                    <a:p>
                      <a:pPr algn="just"/>
                      <a:r>
                        <a:rPr lang="ru-RU" b="0" i="0">
                          <a:solidFill>
                            <a:srgbClr val="000000"/>
                          </a:solidFill>
                          <a:latin typeface="Arial"/>
                        </a:rPr>
                        <a:t>Эта тенденция формировалась вследствие увеличения мирового спроса на металл и стремления обеспечить стабильность поставок ресурсов, истощение которых идет все более высокими темпами. Металлургические компании заинтересованы в том, чтобы гарантировать непрерывность собственного производства, в том числе за счет надежных поставок сырья из альтернативных источников. Среди других важных целей – возможность более тщательно контролировать стоимость используемых в производстве сырья и материалов и обеспечение будущего роста.</a:t>
                      </a:r>
                    </a:p>
                    <a:p>
                      <a:pPr algn="just"/>
                      <a:r>
                        <a:rPr lang="ru-RU" b="0" i="0">
                          <a:solidFill>
                            <a:srgbClr val="000000"/>
                          </a:solidFill>
                          <a:latin typeface="Arial"/>
                        </a:rPr>
                        <a:t>Такая стратегия направлена на ослабление господства на рынке крупных производителей железной руды и снижение зависимости от внешних поставщиков. Существенно наращивает мощности своих собственных подразделений по добыче железной руды и угля металлургическая компания ArcelorMittal. Официальные заявления о намерении увеличить самообеспеченность железной рудой и коксующимся углем сделали и многие другие крупные сталелитейные компании. Так, тайваньская China Steel планирует к 2015 г. повысить уровень самообеспеченности железной рудой с 2% до 30%. Южнокорейская POSCO ставит целью достичь к 2014 г. 50%-ной самообеспеченности сырьем и материалами. Индийская Tata Steel намерена самостоятельно обеспечить свое производство железной рудой на 100% и коксующимся углем – на 50% [2].</a:t>
                      </a:r>
                    </a:p>
                    <a:p>
                      <a:pPr algn="just"/>
                      <a:r>
                        <a:rPr lang="ru-RU" b="0" i="0">
                          <a:solidFill>
                            <a:srgbClr val="000000"/>
                          </a:solidFill>
                          <a:latin typeface="Arial"/>
                        </a:rPr>
                        <a:t>В последнее время вертикальной интеграцией занимались и конечные потребители продукции горнодобывающей промышленности, которые приобретали геологоразведочные и добывающие активы. Многие производители электроэнергии, в том числе китайская компания Huadian и индийская Tata Power, купили крупные угледобывающие активы. Среди производителей цинка отличилась бельгийско-швейцарская Nyrstar: в 2011 г. она купила канадскую компанию Farallon Mining, в результате чего уровень ее самообеспеченности цинковым концентратом повысился до 31%.</a:t>
                      </a:r>
                    </a:p>
                    <a:p>
                      <a:pPr algn="just"/>
                      <a:r>
                        <a:rPr lang="ru-RU" b="0" i="0">
                          <a:solidFill>
                            <a:srgbClr val="000000"/>
                          </a:solidFill>
                          <a:latin typeface="Arial"/>
                        </a:rPr>
                        <a:t>С большой вероятностью можно предположить, что эта тенденция распространится и на торговые компании, которые все чаще склоняются к созданию вертикально интегрированных холдингов. Например, известная компания Glencore готовится к возможному проведению IPO, а корпорацию China Minmetals купила активы канадской добывающей компании Oz Minerals и недавно попыталась приобрести австралийскую компанию Equinox Minerals.</a:t>
                      </a:r>
                    </a:p>
                    <a:p>
                      <a:pPr algn="just"/>
                      <a:r>
                        <a:rPr lang="ru-RU" b="0" i="0">
                          <a:solidFill>
                            <a:srgbClr val="000000"/>
                          </a:solidFill>
                          <a:latin typeface="Arial"/>
                        </a:rPr>
                        <a:t>Компании ищут и другие пути интеграции активов – такие как сочетание стратегических инвестиций с долгосрочными договорами гарантированной закупки по фиксированным ценам или партнерскими соглашениями с целью снижения риска, связанного с интеграцией. При этом компании приобретали миноритарный пакет акций или самостоятельно обеспечивали финансирование крупных проектов на начальном этапе. Примерами служат 12,5%-ная доля China Railway в уставном капитале южноафриканской African Minerals в сочетании с 20-летним договором гарантированной закупки сырья по фиксированным ценам, а также 20%-ная инвестиция японской металлургической компании JFE Steel в проект разработки австралийской угольной шахты Byerwen Coal, подкрепленная аналогичным долгосрочным договором.</a:t>
                      </a:r>
                    </a:p>
                    <a:p>
                      <a:pPr algn="just"/>
                      <a:r>
                        <a:rPr lang="ru-RU" b="0" i="0">
                          <a:solidFill>
                            <a:srgbClr val="000000"/>
                          </a:solidFill>
                          <a:latin typeface="Arial"/>
                        </a:rPr>
                        <a:t>Бразильская горнодобывающая корпорация Vale приобрела 27%-ную долю в сталелитейных активах германской компании ThyssenKrupp CSA в Бразилии. Параллельно с вложениями в акционерный капитал был подписан эксклюзивный договор на поставку железной руды.</a:t>
                      </a:r>
                    </a:p>
                    <a:p>
                      <a:pPr algn="just"/>
                      <a:r>
                        <a:rPr lang="ru-RU" b="0" i="0">
                          <a:solidFill>
                            <a:srgbClr val="000000"/>
                          </a:solidFill>
                          <a:latin typeface="Arial"/>
                        </a:rPr>
                        <a:t>Хотя горнодобывающие компании следуют разным стратегиям вертикальной интеграции, обычно у них отсутствует желание увеличивать свое присутствие в сегментах производства или продажи металла. Их интересуют прежде всего инфраструктурные активы, а мотивация во многом совпадает с описанной выше – обеспечение надежного доступа к ключевым производственным и транспортным ресурсам. Например, компания Vale в настоящее время пополняет несколькими судами свой флот сухогрузов для транспортировки железной руды навалом.</a:t>
                      </a:r>
                    </a:p>
                    <a:p>
                      <a:pPr algn="just"/>
                      <a:r>
                        <a:rPr lang="ru-RU" b="0" i="0">
                          <a:solidFill>
                            <a:srgbClr val="000000"/>
                          </a:solidFill>
                          <a:latin typeface="Arial"/>
                        </a:rPr>
                        <a:t>В металлургии растущий дефицит предложения сырья и усиливающаяся волатильность цен по-прежнему будут стимулировать приобретение металлургическими компаниями геологоразведочных и добывающих активов либо через непосредственное участие в предприятиях и приобретение контроля над ними, либо через владение миноритарным пакетом в сочетании с подписанием стратегического договора гарантированной закупки сырья по фиксированным ценам.</a:t>
                      </a:r>
                    </a:p>
                    <a:p>
                      <a:pPr algn="just"/>
                      <a:r>
                        <a:rPr lang="ru-RU" b="0" i="1">
                          <a:solidFill>
                            <a:srgbClr val="000000"/>
                          </a:solidFill>
                          <a:latin typeface="Arial"/>
                        </a:rPr>
                        <a:t>Повышение цен на сырьевые товары</a:t>
                      </a:r>
                      <a:r>
                        <a:rPr lang="ru-RU" b="0" i="0">
                          <a:solidFill>
                            <a:srgbClr val="000000"/>
                          </a:solidFill>
                          <a:latin typeface="Arial"/>
                        </a:rPr>
                        <a:t> стало одним из факторов, которые привели к росту показателей прибыли и нормы прибыли горнодобывающих компаний в 2011 г. (табл. 9).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9.</a:t>
                      </a:r>
                      <a:r>
                        <a:rPr lang="ru-RU" b="0" i="0">
                          <a:solidFill>
                            <a:srgbClr val="000000"/>
                          </a:solidFill>
                          <a:latin typeface="Arial"/>
                        </a:rPr>
                        <a:t> Динамика средних цен на основные товары глобальной горнодобывающей промышленности</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1" i="0">
                          <a:solidFill>
                            <a:srgbClr val="000000"/>
                          </a:solidFill>
                          <a:latin typeface="Arial"/>
                        </a:rPr>
                        <a:t>Год</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Железная руда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Уголь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Медь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Золото (долл./унция)</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Алюминий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lnT>
                      <a:noFill/>
                    </a:lnT>
                  </a:tcPr>
                </a:tc>
                <a:tc>
                  <a:txBody>
                    <a:bodyPr/>
                    <a:lstStyle/>
                    <a:p>
                      <a:endParaRPr lang="ru-RU"/>
                    </a:p>
                  </a:txBody>
                  <a:tcPr>
                    <a:lnT>
                      <a:noFill/>
                    </a:lnT>
                  </a:tcPr>
                </a:tc>
                <a:tc>
                  <a:txBody>
                    <a:bodyPr/>
                    <a:lstStyle/>
                    <a:p>
                      <a:endParaRPr lang="ru-RU"/>
                    </a:p>
                  </a:txBody>
                  <a:tcPr>
                    <a:lnT>
                      <a:noFill/>
                    </a:lnT>
                  </a:tcPr>
                </a:tc>
                <a:tc>
                  <a:txBody>
                    <a:bodyPr/>
                    <a:lstStyle/>
                    <a:p>
                      <a:endParaRPr lang="ru-RU"/>
                    </a:p>
                  </a:txBody>
                  <a:tcPr>
                    <a:lnT>
                      <a:noFill/>
                    </a:lnT>
                  </a:tcPr>
                </a:tc>
              </a:tr>
              <a:tr h="0">
                <a:tc>
                  <a:txBody>
                    <a:bodyPr/>
                    <a:lstStyle/>
                    <a:p>
                      <a:pPr algn="ctr"/>
                      <a:r>
                        <a:rPr lang="ru-RU" b="0" i="0">
                          <a:solidFill>
                            <a:srgbClr val="000000"/>
                          </a:solidFill>
                          <a:latin typeface="Arial"/>
                        </a:rPr>
                        <a:t>2003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1789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1431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2868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1717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3684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1900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604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2568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7124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697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2638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6938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872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2567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5178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974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1671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7558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2200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9600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1421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2470</a:t>
                      </a:r>
                    </a:p>
                    <a:p>
                      <a:pPr algn="just"/>
                      <a:r>
                        <a:rPr lang="ru-RU" b="0" i="1">
                          <a:solidFill>
                            <a:srgbClr val="000000"/>
                          </a:solidFill>
                          <a:latin typeface="Arial"/>
                        </a:rPr>
                        <a:t>Рассчитано по: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Показатели средней цены на медь, золото, уголь и железную руду достигли в 2011 г. исторического максимума, а средняя цена алюминия не преодолела отметку, зафиксированную до мирового финансового кризиса.</a:t>
                      </a:r>
                    </a:p>
                    <a:p>
                      <a:pPr algn="just"/>
                      <a:r>
                        <a:rPr lang="ru-RU" b="0" i="0">
                          <a:solidFill>
                            <a:srgbClr val="000000"/>
                          </a:solidFill>
                          <a:latin typeface="Arial"/>
                        </a:rPr>
                        <a:t>Цены на железную руду оказались рекордными: средняя цена в 2011 г. увеличилась до 210 долл. за тонну, так как на рынке восстановился спрос на сталь и предложение стало отставать от спроса.</a:t>
                      </a:r>
                    </a:p>
                    <a:p>
                      <a:pPr algn="just"/>
                      <a:r>
                        <a:rPr lang="ru-RU" b="0" i="0">
                          <a:solidFill>
                            <a:srgbClr val="000000"/>
                          </a:solidFill>
                          <a:latin typeface="Arial"/>
                        </a:rPr>
                        <a:t>Цена на медь также вышла на рекордный уровень: на конец 2011 г. цена «спот» достигла 9600 долл. за тонну, а средняя цена увеличилась на 46%. Причины – высокий спрос на медь, в первую очередь со стороны Китая, и дефицит предложения из-за наложившихся друг на друга факторов: забастовок работников, в частности в Чили и Перу, и снижения качества добываемой руды. В первом квартале 2012 г. цена на медь продолжала повышаться, эта тенденция объясняется в основном влиянием позитивных экономических показателей главного мирового потребителя – Китая и ожиданий в части восстановления американской экономики. Как и в прошлом году, фундаментальные позиции меди остаются прочными. Потребности восстановления разрушенной инфраструктуры Японии в сочетании с экономическим ростом развивающихся стран будут способствовать сохранению высокого спроса на нее и во втором полугодии 2012 г. На рынке меди предложение по-прежнему остается весьма ограниченным.</a:t>
                      </a:r>
                    </a:p>
                    <a:p>
                      <a:pPr algn="just"/>
                      <a:r>
                        <a:rPr lang="ru-RU" b="0" i="0">
                          <a:solidFill>
                            <a:srgbClr val="000000"/>
                          </a:solidFill>
                          <a:latin typeface="Arial"/>
                        </a:rPr>
                        <a:t>Цена на золото постоянно росла начиная с 2003 г. (когда средняя цена составляла 364 долл. за унцию) и в конце 2011 г. достигла исторического максимума – 1421 долл.</a:t>
                      </a:r>
                    </a:p>
                    <a:p>
                      <a:pPr algn="just"/>
                      <a:r>
                        <a:rPr lang="ru-RU" b="0" i="0">
                          <a:solidFill>
                            <a:srgbClr val="000000"/>
                          </a:solidFill>
                          <a:latin typeface="Arial"/>
                        </a:rPr>
                        <a:t>Анализ деятельности крупнейших горнодобывающих компаний мира свидетельствует о том, что компании верят в успешную реализацию своих проектов. На инвестиции, направленные на реализацию возможностей органического роста, приходится 85% от суммы чистых денежных инвестиционных потоков.</a:t>
                      </a:r>
                    </a:p>
                    <a:p>
                      <a:pPr algn="just"/>
                      <a:r>
                        <a:rPr lang="ru-RU" b="0" i="0">
                          <a:solidFill>
                            <a:srgbClr val="000000"/>
                          </a:solidFill>
                          <a:latin typeface="Arial"/>
                        </a:rPr>
                        <a:t>Пробуждается рынок слияний и поглощений. В то же время, несмотря на увеличение числа сделок, их общая стоимость все еще значительно ниже рекордного уровня 2007 г., потому что заключение сверхкрупных сделок затруднено.</a:t>
                      </a:r>
                    </a:p>
                    <a:p>
                      <a:pPr algn="just"/>
                      <a:r>
                        <a:rPr lang="ru-RU" b="0" i="0">
                          <a:solidFill>
                            <a:srgbClr val="000000"/>
                          </a:solidFill>
                          <a:latin typeface="Arial"/>
                        </a:rPr>
                        <a:t>В 2010 г. в некоторых секторах добычи полезных ископаемых срок эксплуатации месторождений увеличился, но, как показывает наш анализ, при пересчете в эквивалентные единицы (за эквивалентную единицу принята цена одной тонны меди) в целом по отрасли остающийся срок эксплуатации месторождений сократился на два года и составил 35 лет. Это свидетельствует о том, что увеличение запасов было не таким существенным, как рост объема производства в течение года (табл. 10).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10.</a:t>
                      </a:r>
                      <a:r>
                        <a:rPr lang="ru-RU" b="0" i="0">
                          <a:solidFill>
                            <a:srgbClr val="000000"/>
                          </a:solidFill>
                          <a:latin typeface="Arial"/>
                        </a:rPr>
                        <a:t> Запасы основных полезных ископаемых и их изменение в мире</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Количество компаний</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Запасы 2009 г.</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Запасы 2010 г.</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Изменение,%</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Оставшийся срок добычи (лет)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Золото (млн унций)</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582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Платина (млн унций)</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Медь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300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Цинк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Никель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Железная руда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14939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15501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Коксующийся уголь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11449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11559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Энергетический уголь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67822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67380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53</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Бокситы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1177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Калий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746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758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57</a:t>
                      </a:r>
                    </a:p>
                    <a:p>
                      <a:pPr algn="just"/>
                      <a:r>
                        <a:rPr lang="ru-RU" b="0" i="1">
                          <a:solidFill>
                            <a:srgbClr val="000000"/>
                          </a:solidFill>
                          <a:latin typeface="Arial"/>
                        </a:rPr>
                        <a:t>Рассчитано по: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Благодаря существенному росту цен на золото, более затратные рудники стали экономически рентабельными. Кроме того, результатом успешно проведенных в течение года геологоразведочных работ стало дальнейшее увеличение запасов золота. В качестве примера можно привести разработки месторождения Ою Толгой в Монголии, южноамериканские и канадские проекты канадской горнодобывающей компании Goldcorp, а также проекты канадской компании Kinross в Мавритании и Южной Америке.</a:t>
                      </a:r>
                    </a:p>
                    <a:p>
                      <a:pPr algn="just"/>
                      <a:r>
                        <a:rPr lang="ru-RU" b="0" i="0">
                          <a:solidFill>
                            <a:srgbClr val="000000"/>
                          </a:solidFill>
                          <a:latin typeface="Arial"/>
                        </a:rPr>
                        <a:t>Повышение цен на медь в долгосрочных прогнозных допущениях стало причиной единообразного роста стоимости запасов меди у всех ее производителей, вошедших в список крупнейших горнодобывающих компаний мира. Увеличение запасов меди произошло в основном за счет крупного проекта разработки месторождения Ою Толгой в Монголии, реализуемого компаниями Ivanhoe и Rio Tinto, а также переоценки запасов месторождений в Северной Америке, принадлежащих американской компании Freeport McMoRan. В период спада добычи новые запасы существенно перекрыли выбывшие запасы меди, что привело к увеличению срока эксплуатации месторождений на восемь лет по сравнению с 2009 г.</a:t>
                      </a:r>
                    </a:p>
                    <a:p>
                      <a:pPr algn="just"/>
                      <a:r>
                        <a:rPr lang="ru-RU" b="0" i="0">
                          <a:solidFill>
                            <a:srgbClr val="000000"/>
                          </a:solidFill>
                          <a:latin typeface="Arial"/>
                        </a:rPr>
                        <a:t>Запасы цинка и никеля остались приблизительно на том же уровне, что и в 2009 г. Срок эксплуатации месторождений цинка сократился с 13 лет (на конец 2009 г.) до 12 лет, а месторождений никеля – до 21 года. Несколько крупных производителей цинка, например, английская Vedanta Resources plc и китайская Minmetals Resources Limited, не вошли в список крупнейших горнодобывающих компаний.</a:t>
                      </a:r>
                    </a:p>
                    <a:p>
                      <a:pPr algn="just"/>
                      <a:r>
                        <a:rPr lang="ru-RU" b="0" i="0">
                          <a:solidFill>
                            <a:srgbClr val="000000"/>
                          </a:solidFill>
                          <a:latin typeface="Arial"/>
                        </a:rPr>
                        <a:t>Огромные инвестиции в расширение деятельности по добыче железной руды принесли в 2010 г. свои плоды: объем запасов существенно вырос, что привело к общему увеличению остающегося срока эксплуатации месторождений до 22 лет. Значительный рост запасов был отмечен у всех крупных участников рынка железной руды.</a:t>
                      </a:r>
                    </a:p>
                    <a:p>
                      <a:pPr algn="just"/>
                      <a:r>
                        <a:rPr lang="ru-RU" b="0" i="0">
                          <a:solidFill>
                            <a:srgbClr val="000000"/>
                          </a:solidFill>
                          <a:latin typeface="Arial"/>
                        </a:rPr>
                        <a:t>Благодаря тому, что в 2010 г. мировое производство стали выросло на 17% (по данным Мировой ассоциации производителей стали), спрос на коксующийся уголь был высоким и рост его добычи «шагал в ногу» с увеличением производства стали. Наиболее значительное увеличение запасов отражено компанией Anglo American в рамках реализации проекта Grosvenor в Австралии.</a:t>
                      </a:r>
                    </a:p>
                    <a:p>
                      <a:pPr algn="just"/>
                      <a:r>
                        <a:rPr lang="ru-RU" b="0" i="0">
                          <a:solidFill>
                            <a:srgbClr val="000000"/>
                          </a:solidFill>
                          <a:latin typeface="Arial"/>
                        </a:rPr>
                        <a:t>Добыча энергетического угля велась стабильными темпами, объемы новых запасов покрывали объемы добычи. Увеличение запасов отразили компании BHP Billiton (частично в результате пересчета запасов на угольной шахте Маунт Артур в Австралии), Xstrata (благодаря переклассификации ресурсов в Роллестон Вест и утверждению проекта в Булге, Австралия) и China Shenhua (за счет дополнительного бурения на угольных шахтах Shendong).</a:t>
                      </a:r>
                    </a:p>
                    <a:p>
                      <a:pPr algn="just"/>
                      <a:r>
                        <a:rPr lang="ru-RU" b="0" i="0">
                          <a:solidFill>
                            <a:srgbClr val="000000"/>
                          </a:solidFill>
                          <a:latin typeface="Arial"/>
                        </a:rPr>
                        <a:t>Добыча бокситов в 2010 г. практически не изменилась по сравнению с 2009 г. Однако в связи с изменением бразильского законодательства компании BHP Billiton и Rio Tinto снизили свои запасы бокситной руды. Часть ресурсов выведена из категории запасов вплоть до получения новых лицензий. Это отражает усложнившиеся условия, в которых приходится работать горнодобывающим компаниям во многих странах, в связи с более пристальным вниманием государства к горнодобывающей промышленности.</a:t>
                      </a:r>
                    </a:p>
                    <a:p>
                      <a:pPr algn="just"/>
                      <a:r>
                        <a:rPr lang="ru-RU" b="0" i="0">
                          <a:solidFill>
                            <a:srgbClr val="000000"/>
                          </a:solidFill>
                          <a:latin typeface="Arial"/>
                        </a:rPr>
                        <a:t>Крупнейшие горнодобывающие компании по-прежнему уделяли основное внимание повышению добычи на уже действующих рудниках и шахтах. Так как у некоторых компаний финансовые ресурсы все еще были ограничены, затраты на геологоразведку оставались на уровне 50% от прошлых объемов. Однако многие уже объявили о планах увеличения затрат на геологоразведку в 2012 и 2013 г. При этом на крупнейшие горнодобывающие компании приходится менее половины общей суммы затрат, что свидетельствует о сохраняющейся роли мелких и средних компаний в выполнении геологоразведочных работ. Основные затраты в 2011 г. были произведены в секторах добычи золота и базовых металлов, на которые, по данным Metals Economics Group, приходится почти 85% от общей суммы расходов на геологоразведку (рис. 11).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Рис. 11.</a:t>
                      </a:r>
                      <a:r>
                        <a:rPr lang="ru-RU" b="0" i="0">
                          <a:solidFill>
                            <a:srgbClr val="000000"/>
                          </a:solidFill>
                          <a:latin typeface="Arial"/>
                        </a:rPr>
                        <a:t> Структура затрат на геологоразведку по видам сырьевых товаров в 2010 г. </a:t>
                      </a:r>
                      <a:br>
                        <a:rPr lang="ru-RU" b="0" i="0">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1 – золото; 2 – базовые металлы; 3 – алмазы; 4 – металлы платиновой группы; 5 – прочие.</a:t>
                      </a:r>
                    </a:p>
                    <a:p>
                      <a:pPr algn="just"/>
                      <a:r>
                        <a:rPr lang="ru-RU" b="0" i="1">
                          <a:solidFill>
                            <a:srgbClr val="000000"/>
                          </a:solidFill>
                          <a:latin typeface="Arial"/>
                        </a:rPr>
                        <a:t>Рассчитано по: Мировое тенденции в геологоразведке. Metals Economics Group,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Беспрецедентно высокие цены на золото в 2011 г. подтолкнули геологоразведочные компании сектора золотодобычи к увеличению своего совокупного бюджета на 1,9 млрд долл. В результате запланированные затраты на геологоразведку в этом секторе возросли до 5,4 млрд долл., а их доля в общем бюджете увеличилась до 51% – впервые с 1999 г. на золото пришлось более половины от общей суммы затрат на геологоразведку.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Россия</a:t>
                      </a:r>
                      <a:endParaRPr lang="ru-RU" b="0" i="0">
                        <a:solidFill>
                          <a:srgbClr val="000000"/>
                        </a:solidFill>
                        <a:latin typeface="Arial"/>
                      </a:endParaRPr>
                    </a:p>
                    <a:p>
                      <a:pPr algn="just"/>
                      <a:r>
                        <a:rPr lang="ru-RU" b="0" i="0">
                          <a:solidFill>
                            <a:srgbClr val="000000"/>
                          </a:solidFill>
                          <a:latin typeface="Arial"/>
                        </a:rPr>
                        <a:t>Исторически Россия – крупнейшая горнодобывающая страна с наиболее значительными ресурсами недр. Даже после сокращения минерально-сырьевой базы в результате развала СССР она занимает ведущие позиции по запасам практически всех основных видов полезных ископаемых. Однако качество подавляющего большинства этих запасов ниже, чем в добывающих странах-конкурентах. Так, занимая первое место в мире по общим запасам железных руд, мы имеем в их составе менее 9% богатых, с содержанием железа порядка 60%. В то время как у Австралии, Бразилии и Китая такие руды составляют до двух третей их активных запасов. По наличию медного сырья Россия стоит на третьем месте в мире, но богатые руды уже в основном выработаны. Занимая, соответственно, первое и третье места по запасам цинковых и свинцовых руд, наша страна в два-три раза уступает по их качеству Австралии и Канаде. Наши самые крупные в мире запасы оловянных руд в два-три раза отстают по качеству от бразильских, индонезийских и малайзийских месторождений. Россия имеет самые большие запасы титановых руд, но для них характерно крайне низкое содержание металла, из-за чего страна является импортером титана. Занимая шестое место по запасам бокситов, мы значительно уступаем по их качеству Австралии, Гвинее и Греции. Содержание металла в российских вольфрамовых рудах в два с лишним раза ниже, чем в Китае, а в молибденовых – в три-четыре раза ниже, чем в США. Аналогичное положение и по многим другим полезным ископаемым [3].</a:t>
                      </a:r>
                    </a:p>
                    <a:p>
                      <a:pPr algn="just"/>
                      <a:r>
                        <a:rPr lang="ru-RU" b="0" i="0">
                          <a:solidFill>
                            <a:srgbClr val="000000"/>
                          </a:solidFill>
                          <a:latin typeface="Arial"/>
                        </a:rPr>
                        <a:t>На этом фоне выгодно выделяются крупные норильские месторождения полиметаллических руд высокого по современным меркам качества, содержащие в своем составе никель, медь, кобальт, золото, серебро, металлы платиновой группы. На базе норильских месторождений добывается более 20% мирового сырья для производства никеля, более 10% кобальта, более 3% меди, значительная часть платины, палладия, теллура и других ценных продуктов. Промышленных запасов норильских руд, по имеющимся оценкам, должно хватить еще примерно на три десятка лет.</a:t>
                      </a:r>
                    </a:p>
                    <a:p>
                      <a:pPr algn="just"/>
                      <a:r>
                        <a:rPr lang="ru-RU" b="0" i="0">
                          <a:solidFill>
                            <a:srgbClr val="000000"/>
                          </a:solidFill>
                          <a:latin typeface="Arial"/>
                        </a:rPr>
                        <a:t>Следует отметить и уникальные по запасам и качеству якутские и архангельские алмазоносные месторождения. Но и здесь стоит проблема ухудшения структуры промышленных запасов.</a:t>
                      </a:r>
                    </a:p>
                    <a:p>
                      <a:pPr algn="just"/>
                      <a:r>
                        <a:rPr lang="ru-RU" b="0" i="0">
                          <a:solidFill>
                            <a:srgbClr val="000000"/>
                          </a:solidFill>
                          <a:latin typeface="Arial"/>
                        </a:rPr>
                        <a:t>В целом положение нашей страны в современном горнодобывающем производстве характеризуется следующими показателями. Россия является абсолютным лидером среди 166 горнодобывающих государств по числу добываемых минеральных продуктов – 48 наименований (рис. 1). При этом подавляющая часть государств добывают не более 10 видов минералов. В целом доля отечественной горнодобывающей промышленности в мировом производстве составляет 9,7%. По этому показателю Россия находится на третьем месте после США и Китая.</a:t>
                      </a:r>
                    </a:p>
                    <a:p>
                      <a:pPr algn="just"/>
                      <a:r>
                        <a:rPr lang="ru-RU" b="0" i="0">
                          <a:solidFill>
                            <a:srgbClr val="000000"/>
                          </a:solidFill>
                          <a:latin typeface="Arial"/>
                        </a:rPr>
                        <a:t>Если рассматривать долю нашей страны в общемировой добыче отдельных видов минеральных продуктов (руд черных, цветных, драгоценных металлов, неметаллических ископаемых), то и здесь Россия в основном занимает места не ниже 5-го. Следовательно, можно констатировать достаточно весомое положение российского горнодобывающего производства в современном мире.</a:t>
                      </a:r>
                    </a:p>
                    <a:p>
                      <a:pPr algn="just"/>
                      <a:r>
                        <a:rPr lang="ru-RU" b="0" i="0">
                          <a:solidFill>
                            <a:srgbClr val="000000"/>
                          </a:solidFill>
                          <a:latin typeface="Arial"/>
                        </a:rPr>
                        <a:t>У России есть все возможности (в первую очередь сырьевые) для обеспечения высочайшего уровня своей экономики. Но, в отличие от западноевропейских и некоторых других стран (скажем, Японии), характеризующихся высоким потреблением минеральных продуктов и, соответственно, высоким уровнем экономики при фактическом отсутствии собственной минерально-сырьевой базы, наша страна имеет относительно низкие показатели собственного потребления минеральных продуктов. Большая их часть экспортируется в другие страны. Подчеркнем, что количество минерального сырья, используемого внутри страны, является показателем развития перерабатывающих и высокотехнологичных производств, удовлетворяющих потребности общества и характеризующих его благосостояние.</a:t>
                      </a:r>
                    </a:p>
                    <a:p>
                      <a:pPr algn="just"/>
                      <a:r>
                        <a:rPr lang="ru-RU" b="0" i="0">
                          <a:solidFill>
                            <a:srgbClr val="000000"/>
                          </a:solidFill>
                          <a:latin typeface="Arial"/>
                        </a:rPr>
                        <a:t>Вместе с тем вполне реально, что уже в ближайшей перспективе произойдет снижение позиций, достигнутых российскими горнодобывающими производствами. Основные причины этого – в ухудшении минерально-сырьевой базы и нарастающей неадекватности горных технологий изменяющемуся состоянию месторождений полезных ископаемых.</a:t>
                      </a:r>
                    </a:p>
                    <a:p>
                      <a:pPr algn="just"/>
                      <a:r>
                        <a:rPr lang="ru-RU" b="0" i="0">
                          <a:solidFill>
                            <a:srgbClr val="000000"/>
                          </a:solidFill>
                          <a:latin typeface="Arial"/>
                        </a:rPr>
                        <a:t>Дело в том, что в стране эксплуатируются запасы полезных ископаемых, разведанных еще в советский период. Начиная с 1996 г. государством не ведутся масштабные геолого-поисковые работы новых месторождений полезных ископаемых, а недропользователи не спешат вкладывать необходимые средства в геологоразведку. Образовавшийся разрыв между объемами добычи и воспроизводством запасов уже достиг угрожающих размеров.</a:t>
                      </a:r>
                    </a:p>
                    <a:p>
                      <a:pPr algn="just"/>
                      <a:r>
                        <a:rPr lang="ru-RU" b="0" i="0">
                          <a:solidFill>
                            <a:srgbClr val="000000"/>
                          </a:solidFill>
                          <a:latin typeface="Arial"/>
                        </a:rPr>
                        <a:t>Более того, отмечается процесс повсеместного пересмотра действующих кондиций с выводом из промышленных запасов менее выгодных для горнопромышленников участков. Это способствует еще большему обеднению минерально-сырьевой базы страны. Кстати, этот же процесс характерен и для нашей нефтяной промышленности.</a:t>
                      </a:r>
                    </a:p>
                    <a:p>
                      <a:pPr algn="just"/>
                      <a:r>
                        <a:rPr lang="ru-RU" b="0" i="0">
                          <a:solidFill>
                            <a:srgbClr val="000000"/>
                          </a:solidFill>
                          <a:latin typeface="Arial"/>
                        </a:rPr>
                        <a:t>Доля горнодобывающей промышленности в экспорте России весьма существенна (табл. 11).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11.</a:t>
                      </a:r>
                      <a:r>
                        <a:rPr lang="ru-RU" b="0" i="0">
                          <a:solidFill>
                            <a:srgbClr val="000000"/>
                          </a:solidFill>
                          <a:latin typeface="Arial"/>
                        </a:rPr>
                        <a:t> Роль горнодобывающей промышленности в экспорте России, млн долл.</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1" i="0">
                          <a:solidFill>
                            <a:srgbClr val="000000"/>
                          </a:solidFill>
                          <a:latin typeface="Arial"/>
                        </a:rPr>
                        <a:t>Виды продукции</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2007</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2008</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2009</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2010</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lnT>
                      <a:noFill/>
                    </a:lnT>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Неметаллическое сырье</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743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2 222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873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980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Металлические руды</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1 592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2 375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1 178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2 273</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Изделия из неметаллов</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314</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Керамические изделия</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244</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Драгоценные камни и металлы</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6 832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7 164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5 039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8 623</a:t>
                      </a:r>
                    </a:p>
                    <a:p>
                      <a:pPr algn="just"/>
                      <a:r>
                        <a:rPr lang="ru-RU" b="0" i="1">
                          <a:solidFill>
                            <a:srgbClr val="000000"/>
                          </a:solidFill>
                          <a:latin typeface="Arial"/>
                        </a:rPr>
                        <a:t>Рассчитано по данным Росстата и Таможенной службы РФ.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Добыча бокситов в России находится на уровне 5–6 млн т в год. Производство глинозема снизилось в последние годы до 2,8–2,9 млн т в год. Невысокое качество добываемых бокситов и недостаточное количество глинозема диктуют необходимость его массированного импорта российскими алюминиевыми заводами (в объеме 4,7–5,3 млн т в год). Традиционными поставщиками глинозема в Россию остаются Казахстан (Павлодарский завод) и Украина (Николаевский глиноземный завод).</a:t>
                      </a:r>
                    </a:p>
                    <a:p>
                      <a:pPr algn="just"/>
                      <a:r>
                        <a:rPr lang="ru-RU" b="0" i="0">
                          <a:solidFill>
                            <a:srgbClr val="000000"/>
                          </a:solidFill>
                          <a:latin typeface="Arial"/>
                        </a:rPr>
                        <a:t>До недавнего времени добыча хромовых руд в России не превышала 150 тыс. т в год, однако в последние годы в связи с пуском предприятия «Конгор-хром» (Полярный Урал) этот показатель увеличился до 650–750 тыс. т в год.</a:t>
                      </a:r>
                    </a:p>
                    <a:p>
                      <a:pPr algn="just"/>
                      <a:r>
                        <a:rPr lang="ru-RU" b="0" i="0">
                          <a:solidFill>
                            <a:srgbClr val="000000"/>
                          </a:solidFill>
                          <a:latin typeface="Arial"/>
                        </a:rPr>
                        <a:t>Общие запасы меди в стране составляют порядка 90–100 млн т. Самым крупным месторождением является неразрабатываемое в настоящее время Удоканское (Восточная Сибирь), которое содержит около 20 млн т меди. К числу других крупных месторождений относятся Октябрьское, Талнахское (Восточная Сибирь), Гайское (Оренбургская область).</a:t>
                      </a:r>
                    </a:p>
                    <a:p>
                      <a:pPr algn="just"/>
                      <a:r>
                        <a:rPr lang="ru-RU" b="0" i="0">
                          <a:solidFill>
                            <a:srgbClr val="000000"/>
                          </a:solidFill>
                          <a:latin typeface="Arial"/>
                        </a:rPr>
                        <a:t>Суммарные запасы золота в России оцениваются на уровне 10 тыс. т. Наиболее крупными месторождениями с запасами 1500 т являются Наталкинское и Сухой Лог. Добыча золота составляет 180–190 т в год.</a:t>
                      </a:r>
                    </a:p>
                    <a:p>
                      <a:pPr algn="just"/>
                      <a:r>
                        <a:rPr lang="ru-RU" b="0" i="0">
                          <a:solidFill>
                            <a:srgbClr val="000000"/>
                          </a:solidFill>
                          <a:latin typeface="Arial"/>
                        </a:rPr>
                        <a:t>В структуре золотодобычи превалирует Дальневосточный округ, на долю которого приходится 55–58% всего добытого в стране золота. На долю Восточной Сибири – 35–38%. Среди предприятий выделяется ЗАО «Полюс Золото» (Красноярский край), которое добывает ежегодно 38–40 т благородного металла.</a:t>
                      </a:r>
                    </a:p>
                    <a:p>
                      <a:pPr algn="just"/>
                      <a:r>
                        <a:rPr lang="ru-RU" b="0" i="0">
                          <a:solidFill>
                            <a:srgbClr val="000000"/>
                          </a:solidFill>
                          <a:latin typeface="Arial"/>
                        </a:rPr>
                        <a:t>Объем железорудного сырья России составляет около 56 млрд т. Основная часть запасов приходится на Центральный регион (около 60%), где расположена известная Курская магнитная аномалия. Достаточно весомые запасы железных руд имеются на Урале и в Сибири. Основной объем добычи также приходится на Центральный регион – свыше 50%. Здесь действуют 4 железорудных предприятия. Наиболее крупными являются Лебединский и Михайловский ГОКи.</a:t>
                      </a:r>
                    </a:p>
                    <a:p>
                      <a:pPr algn="just"/>
                      <a:r>
                        <a:rPr lang="ru-RU" b="0" i="0">
                          <a:solidFill>
                            <a:srgbClr val="000000"/>
                          </a:solidFill>
                          <a:latin typeface="Arial"/>
                        </a:rPr>
                        <a:t>Железорудные предприятия России поставляют на экспорт свыше 20% выпускаемой продукции. Основной объем направляется на внутренний рынок для выпуска металлизированного сырья и чугуна. К 2017 г. прогнозируется рост производства товарной железной руды до 120–125 млн т в год – за счет пуска Приоскольского ГОКа в Центральной России и Кимкано-Сутарского ГОКа на Дальнем Востоке.</a:t>
                      </a:r>
                    </a:p>
                    <a:p>
                      <a:pPr algn="just"/>
                      <a:r>
                        <a:rPr lang="ru-RU" b="0" i="0">
                          <a:solidFill>
                            <a:srgbClr val="000000"/>
                          </a:solidFill>
                          <a:latin typeface="Arial"/>
                        </a:rPr>
                        <a:t>Природный потенциал России позволяет ей превратиться в крупнейшего производителя всех известных полезных ископаемых. Препятствие этому зарубежные эксперты видят в том, что государство (в отличие от других горнодобывающих стран) оставило компании отрасли наедине со своими проблемами, без всякой поддержки. И эта политика вряд ли изменится в ближайшем будущем [4].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Бразилия</a:t>
                      </a:r>
                      <a:endParaRPr lang="ru-RU" b="0" i="0">
                        <a:solidFill>
                          <a:srgbClr val="000000"/>
                        </a:solidFill>
                        <a:latin typeface="Arial"/>
                      </a:endParaRPr>
                    </a:p>
                    <a:p>
                      <a:pPr algn="just"/>
                      <a:r>
                        <a:rPr lang="ru-RU" b="0" i="0">
                          <a:solidFill>
                            <a:srgbClr val="000000"/>
                          </a:solidFill>
                          <a:latin typeface="Arial"/>
                        </a:rPr>
                        <a:t>Горнодобывающая промышленность является весьма важной составляющей экономики Бразилии. На эту отрасль приходится до 50% внешнеторгового баланса страны. 83% стоимости продукции всей отрасли дает железная руда, остальное – медь и никель [5]. Бразильской корпорации Vale принадлежит 75% рынка горнодобывающей промышленности страны. Благодаря этой, одной из крупнейших в мире, горнодобывающей компании Бразилия превратилась из объекта инвестирования в активного субъекта капиталовложений, в том числе за границей. Имея около 10 млрд долл. свободной денежной наличности, компания Vale выступает на глобальном рынке в качестве покупателя активов других международных горнодобывающих компаний.</a:t>
                      </a:r>
                    </a:p>
                    <a:p>
                      <a:pPr algn="just"/>
                      <a:r>
                        <a:rPr lang="ru-RU" b="0" i="0">
                          <a:solidFill>
                            <a:srgbClr val="000000"/>
                          </a:solidFill>
                          <a:latin typeface="Arial"/>
                        </a:rPr>
                        <a:t>В стране разведаны месторождения таких важных полезных ископаемых, как бокситы (2800 млн т), каолин (1700 млн т), железная руда (19000 млн т), ниобий (4,5 млн т) и никель (6 млн т). Кроме того, Бразилия занимает ведущие позиции в мире по добыче золота, угля и фосфатов. На добывающую промышленность приходится примерно 3% ВВП страны. По добыче меди Бразилия занимает пятое место в мире. Кроме того, Бразилия является крупнейшим в мире поставщиком ниобия, олова, лития, тантала и драгоценных камней.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Индия</a:t>
                      </a:r>
                      <a:endParaRPr lang="ru-RU" b="0" i="0">
                        <a:solidFill>
                          <a:srgbClr val="000000"/>
                        </a:solidFill>
                        <a:latin typeface="Arial"/>
                      </a:endParaRPr>
                    </a:p>
                    <a:p>
                      <a:pPr algn="just"/>
                      <a:r>
                        <a:rPr lang="ru-RU" b="0" i="0">
                          <a:solidFill>
                            <a:srgbClr val="000000"/>
                          </a:solidFill>
                          <a:latin typeface="Arial"/>
                        </a:rPr>
                        <a:t>Страна остается пока закрытой для иностранцев в отношении горнодобывающей промышленности. Из общего объема иностранных инвестиций, поступающих в Индию, на эту отрасль приходится менее 1%. В стране активно ведется добыча железной руды (4-е место в мире), которая экспортируется в основном в Китай. Кроме того, здесь добываются известняк, бокситы, марганец и слюда. Однако доминирующее положение (70%) в горнодобывающей промышленности Индии занимает добыча угля (3-е место в мире). При этом цены на уголь регулируются не рынком, а специальным государственным агентством Coal India.</a:t>
                      </a:r>
                    </a:p>
                    <a:p>
                      <a:pPr algn="just"/>
                      <a:r>
                        <a:rPr lang="ru-RU" b="0" i="0">
                          <a:solidFill>
                            <a:srgbClr val="000000"/>
                          </a:solidFill>
                          <a:latin typeface="Arial"/>
                        </a:rPr>
                        <a:t>В последние 20 лет среднегодовой рост индийской горнодобывающей промышленности составлял 4–5%. В 2006–2011 гг. он увеличился до 10% в год. В 2010 г. объем произведенной отраслью продукции достиг 1 млрд т, а ее стоимость – 10,7 млрд долл. [6] В настоящее время в горнодобывающей промышленности заняты 1,1 млн чел. В стране 2326 частных и 292 государственные шахты. Добываемые в них минералы и металлы составляют 16% совокупного индийского экспорта. Долгое время добывающий сектор экономики был полностью государственным. В последние годы он постепенно открывается и для частного сектора. Однако на государственный сектор и сейчас приходится 100% добычи меди, алмазов, свинца, серебра, цинка; примерно 98% добычи угля, 60% – железной руды и 50% – магнезита, бокситов, хрома и доломитов [7].</a:t>
                      </a:r>
                    </a:p>
                    <a:p>
                      <a:pPr algn="just"/>
                      <a:r>
                        <a:rPr lang="ru-RU" b="0" i="0">
                          <a:solidFill>
                            <a:srgbClr val="000000"/>
                          </a:solidFill>
                          <a:latin typeface="Arial"/>
                        </a:rPr>
                        <a:t>В Индии зарегистрировано около 20 тыс. месторождений полезных ископаемых. Геологический потенциал страны весьма существен.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Китай</a:t>
                      </a:r>
                      <a:endParaRPr lang="ru-RU" b="0" i="0">
                        <a:solidFill>
                          <a:srgbClr val="000000"/>
                        </a:solidFill>
                        <a:latin typeface="Arial"/>
                      </a:endParaRPr>
                    </a:p>
                    <a:p>
                      <a:pPr algn="just"/>
                      <a:r>
                        <a:rPr lang="ru-RU" b="0" i="0">
                          <a:solidFill>
                            <a:srgbClr val="000000"/>
                          </a:solidFill>
                          <a:latin typeface="Arial"/>
                        </a:rPr>
                        <a:t>Горнодобывающая промышленность страны в последние годы превратилась из объекта инвестирования в активного игрока и инвестора на глобальном рынке. В середине 1990-х годов, когда Китай остро нуждался в инвестициях, управленческих технологиях и добывающей технике, иностранные компании приглашались к созданию совместных предприятий с китайскими, главным образом государственными, компаниями. На пике реализации этой программы в стране действовало 120 иностранных горнодобывающих компаний.</a:t>
                      </a:r>
                    </a:p>
                    <a:p>
                      <a:pPr algn="just"/>
                      <a:r>
                        <a:rPr lang="ru-RU" b="0" i="0">
                          <a:solidFill>
                            <a:srgbClr val="000000"/>
                          </a:solidFill>
                          <a:latin typeface="Arial"/>
                        </a:rPr>
                        <a:t>В дальнейшем правительство стало проводить политику вытеснения иностранного капитала из горнодобывающей промышленности. На сегодня в ней осталось только 10 зарубежных компаний. Китай превратился в амбициозного инвестора глобальной горнодобывающей промышленности. На волне строительного бума, охватившего страну, возникла острая нужда в полезных ископаемых, прежде всего минеральном сырье, и Пекин начал предпринимать энергичные попытки скупать активы за рубежом. Особенно отличились в этом отношении государственные корпорации, такие как China MinMetals и China Investment Corporation.</a:t>
                      </a:r>
                    </a:p>
                    <a:p>
                      <a:pPr algn="just"/>
                      <a:r>
                        <a:rPr lang="ru-RU" b="0" i="0">
                          <a:solidFill>
                            <a:srgbClr val="000000"/>
                          </a:solidFill>
                          <a:latin typeface="Arial"/>
                        </a:rPr>
                        <a:t>Обычно эти агентства приобретают 40–60% акций какой-нибудь зарубежной горнодобывающей компании. Первостепенный интерес для китайцев представляют компании по добыче железной руды, необходимой для бурно развивающейся в стране черной металлургии. Поскольку в Китае существуют строгие ограничения на покупку активов зарубежными компаниями, эта страна рассматривается западным бизнесом в основном в качестве потенциального покупателя и инвестора [8].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США</a:t>
                      </a:r>
                      <a:endParaRPr lang="ru-RU" b="0" i="0">
                        <a:solidFill>
                          <a:srgbClr val="000000"/>
                        </a:solidFill>
                        <a:latin typeface="Arial"/>
                      </a:endParaRPr>
                    </a:p>
                    <a:p>
                      <a:pPr algn="just"/>
                      <a:r>
                        <a:rPr lang="ru-RU" b="0" i="0">
                          <a:solidFill>
                            <a:srgbClr val="000000"/>
                          </a:solidFill>
                          <a:latin typeface="Arial"/>
                        </a:rPr>
                        <a:t>Здесь горнодобывающая промышленность производит широкий спектр товаров: медь, свинец, молибден, фосфаты, урановые руды, бокситы, золото, железные руды, никель, серебро, цинк и др. Крупнейшим производителем полезных ископаемых (исключая нефть и газ) является штат Калифорния, на который приходится более 9% (3,4 млрд долл.) всей добычи сырья страны. США занимают третье место в мире по добыче меди и второе – по добыче золота. В отрасли и смежных с ней отраслях занято более 3 млн чел., работающих на 1879 угольных шахтах, 8 урановых рудниках и еще 1965 шахтах, где добывается 74 вида различных минералов и материалов. Общая стоимость продукции горнодобывающей страны составляет около 500 млрд долл. [9], а объем ее экспорта – 26 млрд долл.</a:t>
                      </a:r>
                    </a:p>
                    <a:p>
                      <a:pPr algn="just"/>
                      <a:r>
                        <a:rPr lang="ru-RU" b="0" i="0">
                          <a:solidFill>
                            <a:srgbClr val="000000"/>
                          </a:solidFill>
                          <a:latin typeface="Arial"/>
                        </a:rPr>
                        <a:t>Будущее развитие этой отрасли в США зависит от многих факторов, среди которых специалисты отмечают наличие квалифицированной рабочей силы, экологические ограничения и безопасность шахт, прежде всего угольных.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0" i="0">
                          <a:solidFill>
                            <a:srgbClr val="000000"/>
                          </a:solidFill>
                          <a:latin typeface="Arial"/>
                        </a:rPr>
                        <a:t>* * *</a:t>
                      </a:r>
                    </a:p>
                    <a:p>
                      <a:pPr algn="just"/>
                      <a:r>
                        <a:rPr lang="ru-RU" b="0" i="0">
                          <a:solidFill>
                            <a:srgbClr val="000000"/>
                          </a:solidFill>
                          <a:latin typeface="Arial"/>
                        </a:rPr>
                        <a:t>Оценивая </a:t>
                      </a:r>
                      <a:r>
                        <a:rPr lang="ru-RU" b="0" i="1">
                          <a:solidFill>
                            <a:srgbClr val="000000"/>
                          </a:solidFill>
                          <a:latin typeface="Arial"/>
                        </a:rPr>
                        <a:t>перспективы</a:t>
                      </a:r>
                      <a:r>
                        <a:rPr lang="ru-RU" b="0" i="0">
                          <a:solidFill>
                            <a:srgbClr val="000000"/>
                          </a:solidFill>
                          <a:latin typeface="Arial"/>
                        </a:rPr>
                        <a:t> развития мировой горнодобывающей промышленности, нужно отметить, что ведущие компании отрасли верят в возможности развивающихся рынков, особенно в непрекращающийся рост китайской экономики. Их убеждает в этом опыт предшествующих 30 лет, когда все намеченные Китаем показатели были достигнуты, а пятилетние планы выполнены. Запланированный темп роста в размере 7% они считают минимальным.</a:t>
                      </a:r>
                    </a:p>
                    <a:p>
                      <a:pPr algn="just"/>
                      <a:r>
                        <a:rPr lang="ru-RU" b="0" i="0">
                          <a:solidFill>
                            <a:srgbClr val="000000"/>
                          </a:solidFill>
                          <a:latin typeface="Arial"/>
                        </a:rPr>
                        <a:t>Ежегодное увеличение объемов поставок такими темпами – это одновременно и сложная задача, и возможности для отрасли. В то же время растущий спрос на минеральные ресурсы наблюдается со стороны других быстро развивающихся экономик, таких как Индия, Индонезия и Бразилия. Среди прочих положительных факторов – восстановление экономики США, остающихся одним из основных потребителей минеральных ресурсов, и спрос, который генерируют работы на части территории Японии.</a:t>
                      </a:r>
                    </a:p>
                    <a:p>
                      <a:pPr algn="just"/>
                      <a:r>
                        <a:rPr lang="ru-RU" b="0" i="0">
                          <a:solidFill>
                            <a:srgbClr val="000000"/>
                          </a:solidFill>
                          <a:latin typeface="Arial"/>
                        </a:rPr>
                        <a:t>Хотя уверенность в завтрашнем дне мировой экономики окрепла, риски все еще сохраняются. Мнение, что долгосрочный спрос на сырье будет высоким, получило широкое распространение, поэтому руководители стремятся планировать деятельность своих компаний так, чтобы воспользоваться этим преимуществом. Считается, что в настоящее время лучше строить объекты самим, чем приобретать уже имеющиеся активы. При этом в качестве наиболее простого и эффективного способа развития компании рассматривают расширение мощностей, а не строительство новых.</a:t>
                      </a:r>
                    </a:p>
                    <a:p>
                      <a:pPr algn="just"/>
                      <a:r>
                        <a:rPr lang="ru-RU" b="0" i="0">
                          <a:solidFill>
                            <a:srgbClr val="000000"/>
                          </a:solidFill>
                          <a:latin typeface="Arial"/>
                        </a:rPr>
                        <a:t>Сетуя на то, что в отрасли отсутствуют новые проекты, создаваемые с нуля, многие руководители в то же время проявляют осторожность, когда требуется произвести крупные затраты на ранней стадии геологоразведки. Вместо этого они предпочитают воспользоваться результатами деятельности более мелких компаний сектора, которым всегда удавалось выполнить эти работы более эффективно. Такой подход может оказаться опасным и с годами привести к серьезной нехватке запасов минерального сырья, если компании малого и среднего бизнеса лишатся той поддержки, которую им оказывает в настоящее время государство.</a:t>
                      </a:r>
                    </a:p>
                    <a:p>
                      <a:pPr algn="just"/>
                      <a:r>
                        <a:rPr lang="ru-RU" b="0" i="0">
                          <a:solidFill>
                            <a:srgbClr val="000000"/>
                          </a:solidFill>
                          <a:latin typeface="Arial"/>
                        </a:rPr>
                        <a:t>Строить новые объекты и увеличивать мощности уже существующих горнодобывающих предприятий по-прежнему сложно. Увеличение издержек производства, длительный период подготовки к освоению месторождений и нехватка квалифицированной рабочей силы – факторы, постоянно усложняющие ситуацию для всех участников отрасли. Появляется все больше городов (подобных Перту в Западной Австралии) с нерешенными структурными проблемами, выросших на волне ресурсного бума.</a:t>
                      </a:r>
                    </a:p>
                    <a:p>
                      <a:pPr algn="just"/>
                      <a:r>
                        <a:rPr lang="ru-RU" b="0" i="0">
                          <a:solidFill>
                            <a:srgbClr val="000000"/>
                          </a:solidFill>
                          <a:latin typeface="Arial"/>
                        </a:rPr>
                        <a:t>Руководители предприятий постоянно сталкиваются с проблемой эффективного управления имеющимися трудовыми ресурсами и обеспечения необходимого уровня квалификации кадров для успешной реализации будущих проектов по всему миру, особенно на развивающихся рынках.</a:t>
                      </a:r>
                    </a:p>
                    <a:p>
                      <a:pPr algn="just"/>
                      <a:r>
                        <a:rPr lang="ru-RU" b="0" i="0">
                          <a:solidFill>
                            <a:srgbClr val="000000"/>
                          </a:solidFill>
                          <a:latin typeface="Arial"/>
                        </a:rPr>
                        <a:t>В условиях ограниченного предложения горнодобывающая компания является хозяином положения, а потребитель вынужден брать то, что сможет заполучить. Многим не нравится такая ситуация. Особенно это касается потребителей таких ресурсов, как железная руда и уголь, поскольку они осознают, что их сектор значительно более раздроблен, чем горнодобывающая отрасль в целом, и они не могут переложить на плечи своих клиентов расходы, возникающие в связи с ростом цен на сырье.</a:t>
                      </a:r>
                    </a:p>
                    <a:p>
                      <a:pPr algn="just"/>
                      <a:r>
                        <a:rPr lang="ru-RU" b="0" i="0">
                          <a:solidFill>
                            <a:srgbClr val="000000"/>
                          </a:solidFill>
                          <a:latin typeface="Arial"/>
                        </a:rPr>
                        <a:t>Такие потребители все чаще приобретают месторождения с еще не разработанными запасами второй и третьей категории. Идет борьба за ресурсы, Индия и Китай активно включились в эту борьбу. Руководители горнодобывающих компаний надеются, что эти процессы вызовут рост предложения. Однако из-за того, что доходность новых горнодобывающих активов ниже текущей доходности на существующих месторождениях, в конечном итоге это может привести к повышению долгосрочных цен на сырьевые товары.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just"/>
                      <a:r>
                        <a:rPr lang="ru-RU" b="1" i="0">
                          <a:solidFill>
                            <a:srgbClr val="000000"/>
                          </a:solidFill>
                          <a:latin typeface="Arial"/>
                        </a:rPr>
                        <a:t>Примечания:</a:t>
                      </a:r>
                      <a:endParaRPr lang="ru-RU" b="0" i="0">
                        <a:solidFill>
                          <a:srgbClr val="000000"/>
                        </a:solidFill>
                        <a:latin typeface="Arial"/>
                      </a:endParaRPr>
                    </a:p>
                    <a:p>
                      <a:pPr algn="just"/>
                      <a:r>
                        <a:rPr lang="ru-RU" b="0" i="0">
                          <a:solidFill>
                            <a:srgbClr val="000000"/>
                          </a:solidFill>
                          <a:latin typeface="Arial"/>
                        </a:rPr>
                        <a:t>[1] Mine 2011. The game has changed. Review of global trends in mining industry. PWC 2011.</a:t>
                      </a:r>
                    </a:p>
                    <a:p>
                      <a:pPr algn="just"/>
                      <a:r>
                        <a:rPr lang="ru-RU" b="0" i="0">
                          <a:solidFill>
                            <a:srgbClr val="000000"/>
                          </a:solidFill>
                          <a:latin typeface="Arial"/>
                        </a:rPr>
                        <a:t>[2] Mine 2011. The game has changed. Review of global trends in mining industry. PWC 2011.</a:t>
                      </a:r>
                    </a:p>
                    <a:p>
                      <a:pPr algn="just"/>
                      <a:r>
                        <a:rPr lang="ru-RU" b="0" i="0">
                          <a:solidFill>
                            <a:srgbClr val="000000"/>
                          </a:solidFill>
                          <a:latin typeface="Arial"/>
                        </a:rPr>
                        <a:t>[3] Г.Г. Ломоносов. Горнодобывающее производство России: современное состояние и проблемы. Деловая слава России.</a:t>
                      </a:r>
                    </a:p>
                    <a:p>
                      <a:pPr algn="just"/>
                      <a:r>
                        <a:rPr lang="ru-RU" b="0" i="0">
                          <a:solidFill>
                            <a:srgbClr val="000000"/>
                          </a:solidFill>
                          <a:latin typeface="Arial"/>
                        </a:rPr>
                        <a:t>[4] Outlook: Prospects for Recovery in the global Mining Industry. KPMG, 2010.</a:t>
                      </a:r>
                    </a:p>
                    <a:p>
                      <a:pPr algn="just"/>
                      <a:r>
                        <a:rPr lang="ru-RU" b="0" i="0">
                          <a:solidFill>
                            <a:srgbClr val="000000"/>
                          </a:solidFill>
                          <a:latin typeface="Arial"/>
                        </a:rPr>
                        <a:t>[5] Outlook: Prospects for Recovery in the global Mining Industry. KPMG, 2010.</a:t>
                      </a:r>
                    </a:p>
                    <a:p>
                      <a:pPr algn="just"/>
                      <a:r>
                        <a:rPr lang="ru-RU" b="0" i="0">
                          <a:solidFill>
                            <a:srgbClr val="000000"/>
                          </a:solidFill>
                          <a:latin typeface="Arial"/>
                        </a:rPr>
                        <a:t>[6] India’s mining sector to see robust growth over next five years. Energy Business Review, 29 November 2011.</a:t>
                      </a:r>
                    </a:p>
                    <a:p>
                      <a:pPr algn="just"/>
                      <a:r>
                        <a:rPr lang="ru-RU" b="0" i="0">
                          <a:solidFill>
                            <a:srgbClr val="000000"/>
                          </a:solidFill>
                          <a:latin typeface="Arial"/>
                        </a:rPr>
                        <a:t>[7] Overview of Mineral Sector. Analysis of Indian Mining Industry. 2011.</a:t>
                      </a:r>
                    </a:p>
                    <a:p>
                      <a:pPr algn="just"/>
                      <a:r>
                        <a:rPr lang="ru-RU" b="0" i="0">
                          <a:solidFill>
                            <a:srgbClr val="000000"/>
                          </a:solidFill>
                          <a:latin typeface="Arial"/>
                        </a:rPr>
                        <a:t>[8] Outlook: Prospects for Recovery in the global Mining Industry. KPMG, 2010.</a:t>
                      </a:r>
                    </a:p>
                    <a:p>
                      <a:pPr algn="just"/>
                      <a:r>
                        <a:rPr lang="ru-RU" b="0" i="0">
                          <a:solidFill>
                            <a:srgbClr val="000000"/>
                          </a:solidFill>
                          <a:latin typeface="Arial"/>
                        </a:rPr>
                        <a:t>[9] US Geological Survey. </a:t>
                      </a:r>
                    </a:p>
                    <a:p>
                      <a:pPr algn="just"/>
                      <a:r>
                        <a:rPr lang="ru-RU" b="1" i="0">
                          <a:solidFill>
                            <a:srgbClr val="000000"/>
                          </a:solidFill>
                          <a:latin typeface="Arial"/>
                        </a:rPr>
                        <a:t>Читайте также на нашем портале:</a:t>
                      </a:r>
                      <a:endParaRPr lang="ru-RU" b="0" i="0">
                        <a:solidFill>
                          <a:srgbClr val="000000"/>
                        </a:solidFill>
                        <a:latin typeface="Arial"/>
                      </a:endParaRPr>
                    </a:p>
                    <a:p>
                      <a:pPr algn="just"/>
                      <a:r>
                        <a:rPr lang="ru-RU" b="0" i="0" u="none" strike="noStrike">
                          <a:solidFill>
                            <a:srgbClr val="3366FF"/>
                          </a:solidFill>
                          <a:latin typeface="Arial"/>
                          <a:hlinkClick r:id="rId2"/>
                        </a:rPr>
                        <a:t>«Мировая цементная промышленность» </a:t>
                      </a:r>
                      <a:r>
                        <a:rPr lang="ru-RU" b="0" i="1" u="none" strike="noStrike">
                          <a:solidFill>
                            <a:srgbClr val="3366FF"/>
                          </a:solidFill>
                          <a:latin typeface="Arial"/>
                          <a:hlinkClick r:id="rId2"/>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3"/>
                        </a:rPr>
                        <a:t>«Сектор информационных технологий правит миром» </a:t>
                      </a:r>
                      <a:r>
                        <a:rPr lang="ru-RU" b="0" i="1" u="none" strike="noStrike">
                          <a:solidFill>
                            <a:srgbClr val="3366FF"/>
                          </a:solidFill>
                          <a:latin typeface="Arial"/>
                          <a:hlinkClick r:id="rId3"/>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4"/>
                        </a:rPr>
                        <a:t>«Глобальная фармацевтическая промышленность» </a:t>
                      </a:r>
                      <a:r>
                        <a:rPr lang="ru-RU" b="0" i="1" u="none" strike="noStrike">
                          <a:solidFill>
                            <a:srgbClr val="3366FF"/>
                          </a:solidFill>
                          <a:latin typeface="Arial"/>
                          <a:hlinkClick r:id="rId4"/>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5"/>
                        </a:rPr>
                        <a:t>«Мировая химическая промышленность» </a:t>
                      </a:r>
                      <a:r>
                        <a:rPr lang="ru-RU" b="0" i="1" u="none" strike="noStrike">
                          <a:solidFill>
                            <a:srgbClr val="3366FF"/>
                          </a:solidFill>
                          <a:latin typeface="Arial"/>
                          <a:hlinkClick r:id="rId5"/>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6"/>
                        </a:rPr>
                        <a:t>«Глобальная металлургия: тенденции и перспективы развития» </a:t>
                      </a:r>
                      <a:r>
                        <a:rPr lang="ru-RU" b="0" i="1" u="none" strike="noStrike">
                          <a:solidFill>
                            <a:srgbClr val="3366FF"/>
                          </a:solidFill>
                          <a:latin typeface="Arial"/>
                          <a:hlinkClick r:id="rId6"/>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7"/>
                        </a:rPr>
                        <a:t>«Нефть и газ: благо или проклятие?» </a:t>
                      </a:r>
                      <a:r>
                        <a:rPr lang="ru-RU" b="0" i="1" u="none" strike="noStrike">
                          <a:solidFill>
                            <a:srgbClr val="3366FF"/>
                          </a:solidFill>
                          <a:latin typeface="Arial"/>
                          <a:hlinkClick r:id="rId7"/>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8"/>
                        </a:rPr>
                        <a:t>«Агробизнес в современном мире: 20 лет грабежа» </a:t>
                      </a:r>
                      <a:r>
                        <a:rPr lang="ru-RU" b="0" i="1" u="none" strike="noStrike">
                          <a:solidFill>
                            <a:srgbClr val="3366FF"/>
                          </a:solidFill>
                          <a:latin typeface="Arial"/>
                          <a:hlinkClick r:id="rId8"/>
                        </a:rPr>
                        <a:t>Пьер Аллард</a:t>
                      </a:r>
                      <a:endParaRPr lang="ru-RU" b="0" i="0">
                        <a:solidFill>
                          <a:srgbClr val="000000"/>
                        </a:solidFill>
                        <a:latin typeface="Arial"/>
                      </a:endParaRPr>
                    </a:p>
                    <a:p>
                      <a:pPr algn="just"/>
                      <a:r>
                        <a:rPr lang="ru-RU" b="0" i="0" u="none" strike="noStrike">
                          <a:solidFill>
                            <a:srgbClr val="3366FF"/>
                          </a:solidFill>
                          <a:latin typeface="Arial"/>
                          <a:hlinkClick r:id="rId9"/>
                        </a:rPr>
                        <a:t>«Сфера услуг в постиндустриальной экономике» </a:t>
                      </a:r>
                      <a:r>
                        <a:rPr lang="ru-RU" b="0" i="1" u="none" strike="noStrike">
                          <a:solidFill>
                            <a:srgbClr val="3366FF"/>
                          </a:solidFill>
                          <a:latin typeface="Arial"/>
                          <a:hlinkClick r:id="rId9"/>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0"/>
                        </a:rPr>
                        <a:t>«Инфраструктура как фактор экономического роста» </a:t>
                      </a:r>
                      <a:r>
                        <a:rPr lang="ru-RU" b="0" i="1" u="none" strike="noStrike">
                          <a:solidFill>
                            <a:srgbClr val="3366FF"/>
                          </a:solidFill>
                          <a:latin typeface="Arial"/>
                          <a:hlinkClick r:id="rId10"/>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1"/>
                        </a:rPr>
                        <a:t>«Автомобильная промышленность: перспективы развития после кризиса » </a:t>
                      </a:r>
                      <a:r>
                        <a:rPr lang="ru-RU" b="0" i="1" u="none" strike="noStrike">
                          <a:solidFill>
                            <a:srgbClr val="3366FF"/>
                          </a:solidFill>
                          <a:latin typeface="Arial"/>
                          <a:hlinkClick r:id="rId11"/>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2"/>
                        </a:rPr>
                        <a:t>«Перспективы развития основных секторов мирового хозяйства после кризиса» </a:t>
                      </a:r>
                      <a:r>
                        <a:rPr lang="ru-RU" b="0" i="1" u="none" strike="noStrike">
                          <a:solidFill>
                            <a:srgbClr val="3366FF"/>
                          </a:solidFill>
                          <a:latin typeface="Arial"/>
                          <a:hlinkClick r:id="rId12"/>
                        </a:rPr>
                        <a:t>Владимир Кондратьев</a:t>
                      </a:r>
                      <a:endParaRPr lang="ru-RU" b="0" i="0">
                        <a:solidFill>
                          <a:srgbClr val="000000"/>
                        </a:solidFill>
                        <a:latin typeface="Arial"/>
                      </a:endParaRPr>
                    </a:p>
                    <a:p>
                      <a:pPr algn="r"/>
                      <a:r>
                        <a:rPr lang="ru-RU" b="0" i="0">
                          <a:latin typeface="Arial"/>
                        </a:rPr>
                        <a:t/>
                      </a:r>
                      <a:br>
                        <a:rPr lang="ru-RU" b="0" i="0">
                          <a:latin typeface="Arial"/>
                        </a:rPr>
                      </a:br>
                      <a:r>
                        <a:rPr lang="ru-RU" b="1" i="0">
                          <a:solidFill>
                            <a:srgbClr val="000000"/>
                          </a:solidFill>
                          <a:latin typeface="Arial"/>
                        </a:rPr>
                        <a:t>Опубликовано на портале 11/10/2012</a:t>
                      </a:r>
                      <a:endParaRPr lang="ru-RU" b="0" i="0">
                        <a:solidFill>
                          <a:srgbClr val="000000"/>
                        </a:solidFill>
                        <a:latin typeface="Arial"/>
                      </a:endParaRPr>
                    </a:p>
                    <a:p>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graphicFrame>
        <p:nvGraphicFramePr>
          <p:cNvPr id="4" name="Таблица 3"/>
          <p:cNvGraphicFramePr>
            <a:graphicFrameLocks noGrp="1"/>
          </p:cNvGraphicFramePr>
          <p:nvPr/>
        </p:nvGraphicFramePr>
        <p:xfrm>
          <a:off x="1524000" y="1397000"/>
          <a:ext cx="6096000" cy="1751350320"/>
        </p:xfrm>
        <a:graphic>
          <a:graphicData uri="http://schemas.openxmlformats.org/drawingml/2006/table">
            <a:tbl>
              <a:tblPr/>
              <a:tblGrid>
                <a:gridCol w="609600"/>
                <a:gridCol w="609600"/>
                <a:gridCol w="609600"/>
                <a:gridCol w="609600"/>
                <a:gridCol w="609600"/>
                <a:gridCol w="609600"/>
                <a:gridCol w="609600"/>
                <a:gridCol w="609600"/>
                <a:gridCol w="609600"/>
                <a:gridCol w="609600"/>
              </a:tblGrid>
              <a:tr h="0">
                <a:tc>
                  <a:txBody>
                    <a:bodyPr/>
                    <a:lstStyle/>
                    <a:p>
                      <a:pPr algn="ctr"/>
                      <a:r>
                        <a:rPr lang="ru-RU" b="0" i="0">
                          <a:solidFill>
                            <a:srgbClr val="000000"/>
                          </a:solidFill>
                          <a:latin typeface="Arial"/>
                        </a:rPr>
                        <a:t>Основные показатели динамики мировой горнодобывающей промышленности в 2002–2010 гг.</a:t>
                      </a:r>
                    </a:p>
                    <a:p>
                      <a:endParaRPr lang="ru-RU"/>
                    </a:p>
                  </a:txBody>
                  <a:tcPr marL="0" marR="0" marT="0" marB="0">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1" i="0">
                          <a:solidFill>
                            <a:srgbClr val="000000"/>
                          </a:solidFill>
                          <a:latin typeface="Arial"/>
                        </a:rPr>
                        <a:t>Показатель</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2010</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2009</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2008</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2007</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2006</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2005</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2004</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2003</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2002</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r>
              <a:tr h="0">
                <a:tc>
                  <a:txBody>
                    <a:bodyPr/>
                    <a:lstStyle/>
                    <a:p>
                      <a:pPr algn="ctr"/>
                      <a:r>
                        <a:rPr lang="ru-RU" b="0" i="0">
                          <a:solidFill>
                            <a:srgbClr val="000000"/>
                          </a:solidFill>
                          <a:latin typeface="Arial"/>
                        </a:rPr>
                        <a:t>Выручка, млрд долл.</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435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93</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0" i="0">
                          <a:solidFill>
                            <a:srgbClr val="000000"/>
                          </a:solidFill>
                          <a:latin typeface="Arial"/>
                        </a:rPr>
                        <a:t>Чистая прибыль, млрд долл.</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0" i="0">
                          <a:solidFill>
                            <a:srgbClr val="000000"/>
                          </a:solidFill>
                          <a:latin typeface="Arial"/>
                        </a:rPr>
                        <a:t>Норма чистой прибыли, %</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just"/>
                      <a:r>
                        <a:rPr lang="ru-RU" b="0" i="1">
                          <a:solidFill>
                            <a:srgbClr val="000000"/>
                          </a:solidFill>
                          <a:latin typeface="Arial"/>
                        </a:rPr>
                        <a:t>Рассчитано по :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Так, общая выручка компаний отрасли в 2010 г. достигла 435 млрд долл. – самого высокого уровня за все предшествующие годы; при этом рост по сравнению с 2009 г. составил 34%. Такой результат получен за счет роста цен на сырьевые товары и возобновившегося увеличения объемов добычи. Он свидетельствует о восстановлении горнодобывающей промышленности после мирового финансового кризиса.</a:t>
                      </a:r>
                    </a:p>
                    <a:p>
                      <a:pPr algn="just"/>
                      <a:r>
                        <a:rPr lang="ru-RU" b="0" i="0">
                          <a:solidFill>
                            <a:srgbClr val="000000"/>
                          </a:solidFill>
                          <a:latin typeface="Arial"/>
                        </a:rPr>
                        <a:t>Чистая прибыль увеличилась в 2010 г. по сравнению с 2009 г. на 124%, а по сравнению с 2002 г. – почти в 20 раз, и впервые превысила 100 млрд долл. Однако норма чистой прибыли за 2010 г., составившая 25%, оказалась немного ниже аналогичного показателя, достигнутого в 2007 г., и рекордной нормы чистой прибыли в 2006 г. (27%). Тем не менее этот показатель был в 4 раза выше, чем в 2002 г.</a:t>
                      </a:r>
                    </a:p>
                    <a:p>
                      <a:pPr algn="just"/>
                      <a:r>
                        <a:rPr lang="ru-RU" b="0" i="0">
                          <a:solidFill>
                            <a:srgbClr val="000000"/>
                          </a:solidFill>
                          <a:latin typeface="Arial"/>
                        </a:rPr>
                        <a:t>На основе этих результатов можно сделать вывод, что в затратной базе отрасли произошли значительные сдвиги. В годы финансового кризиса затраты в горнодобывающей промышленности оставались высокими. На цену основных исходных ресурсов негативное влияние оказывают рост цен на электроэнергию и постоянное увеличение затрат на капитальное строительство. Сохраняется также высокий спрос на трудовые ресурсы. В связи с тем, что запускаются многие объявленные ранее крупные проекты по расширению мощностей и в ряде регионов наблюдается серьезная нехватка квалифицированной рабочей силы, стоимость привлечения и удержания кадров, скорее всего, будет возрастать.</a:t>
                      </a:r>
                    </a:p>
                    <a:p>
                      <a:pPr algn="just"/>
                      <a:r>
                        <a:rPr lang="ru-RU" b="0" i="0">
                          <a:solidFill>
                            <a:srgbClr val="000000"/>
                          </a:solidFill>
                          <a:latin typeface="Arial"/>
                        </a:rPr>
                        <a:t>В последние годы в мировой горнодобывающей промышленности заметно усилились процессы </a:t>
                      </a:r>
                      <a:r>
                        <a:rPr lang="ru-RU" b="0" i="1">
                          <a:solidFill>
                            <a:srgbClr val="000000"/>
                          </a:solidFill>
                          <a:latin typeface="Arial"/>
                        </a:rPr>
                        <a:t>вертикальной интеграции</a:t>
                      </a:r>
                      <a:r>
                        <a:rPr lang="ru-RU" b="0" i="0">
                          <a:solidFill>
                            <a:srgbClr val="000000"/>
                          </a:solidFill>
                          <a:latin typeface="Arial"/>
                        </a:rPr>
                        <a:t>. Металлургические компании и конечные потребители стремятся присоединить к себе горнодобывающие активы, а горнодобывающие компании заинтересованы в приобретении инфраструктурных объектов.</a:t>
                      </a:r>
                    </a:p>
                    <a:p>
                      <a:pPr algn="just"/>
                      <a:r>
                        <a:rPr lang="ru-RU" b="0" i="0">
                          <a:solidFill>
                            <a:srgbClr val="000000"/>
                          </a:solidFill>
                          <a:latin typeface="Arial"/>
                        </a:rPr>
                        <a:t>Эта тенденция формировалась вследствие увеличения мирового спроса на металл и стремления обеспечить стабильность поставок ресурсов, истощение которых идет все более высокими темпами. Металлургические компании заинтересованы в том, чтобы гарантировать непрерывность собственного производства, в том числе за счет надежных поставок сырья из альтернативных источников. Среди других важных целей – возможность более тщательно контролировать стоимость используемых в производстве сырья и материалов и обеспечение будущего роста.</a:t>
                      </a:r>
                    </a:p>
                    <a:p>
                      <a:pPr algn="just"/>
                      <a:r>
                        <a:rPr lang="ru-RU" b="0" i="0">
                          <a:solidFill>
                            <a:srgbClr val="000000"/>
                          </a:solidFill>
                          <a:latin typeface="Arial"/>
                        </a:rPr>
                        <a:t>Такая стратегия направлена на ослабление господства на рынке крупных производителей железной руды и снижение зависимости от внешних поставщиков. Существенно наращивает мощности своих собственных подразделений по добыче железной руды и угля металлургическая компания ArcelorMittal. Официальные заявления о намерении увеличить самообеспеченность железной рудой и коксующимся углем сделали и многие другие крупные сталелитейные компании. Так, тайваньская China Steel планирует к 2015 г. повысить уровень самообеспеченности железной рудой с 2% до 30%. Южнокорейская POSCO ставит целью достичь к 2014 г. 50%-ной самообеспеченности сырьем и материалами. Индийская Tata Steel намерена самостоятельно обеспечить свое производство железной рудой на 100% и коксующимся углем – на 50% [2].</a:t>
                      </a:r>
                    </a:p>
                    <a:p>
                      <a:pPr algn="just"/>
                      <a:r>
                        <a:rPr lang="ru-RU" b="0" i="0">
                          <a:solidFill>
                            <a:srgbClr val="000000"/>
                          </a:solidFill>
                          <a:latin typeface="Arial"/>
                        </a:rPr>
                        <a:t>В последнее время вертикальной интеграцией занимались и конечные потребители продукции горнодобывающей промышленности, которые приобретали геологоразведочные и добывающие активы. Многие производители электроэнергии, в том числе китайская компания Huadian и индийская Tata Power, купили крупные угледобывающие активы. Среди производителей цинка отличилась бельгийско-швейцарская Nyrstar: в 2011 г. она купила канадскую компанию Farallon Mining, в результате чего уровень ее самообеспеченности цинковым концентратом повысился до 31%.</a:t>
                      </a:r>
                    </a:p>
                    <a:p>
                      <a:pPr algn="just"/>
                      <a:r>
                        <a:rPr lang="ru-RU" b="0" i="0">
                          <a:solidFill>
                            <a:srgbClr val="000000"/>
                          </a:solidFill>
                          <a:latin typeface="Arial"/>
                        </a:rPr>
                        <a:t>С большой вероятностью можно предположить, что эта тенденция распространится и на торговые компании, которые все чаще склоняются к созданию вертикально интегрированных холдингов. Например, известная компания Glencore готовится к возможному проведению IPO, а корпорацию China Minmetals купила активы канадской добывающей компании Oz Minerals и недавно попыталась приобрести австралийскую компанию Equinox Minerals.</a:t>
                      </a:r>
                    </a:p>
                    <a:p>
                      <a:pPr algn="just"/>
                      <a:r>
                        <a:rPr lang="ru-RU" b="0" i="0">
                          <a:solidFill>
                            <a:srgbClr val="000000"/>
                          </a:solidFill>
                          <a:latin typeface="Arial"/>
                        </a:rPr>
                        <a:t>Компании ищут и другие пути интеграции активов – такие как сочетание стратегических инвестиций с долгосрочными договорами гарантированной закупки по фиксированным ценам или партнерскими соглашениями с целью снижения риска, связанного с интеграцией. При этом компании приобретали миноритарный пакет акций или самостоятельно обеспечивали финансирование крупных проектов на начальном этапе. Примерами служат 12,5%-ная доля China Railway в уставном капитале южноафриканской African Minerals в сочетании с 20-летним договором гарантированной закупки сырья по фиксированным ценам, а также 20%-ная инвестиция японской металлургической компании JFE Steel в проект разработки австралийской угольной шахты Byerwen Coal, подкрепленная аналогичным долгосрочным договором.</a:t>
                      </a:r>
                    </a:p>
                    <a:p>
                      <a:pPr algn="just"/>
                      <a:r>
                        <a:rPr lang="ru-RU" b="0" i="0">
                          <a:solidFill>
                            <a:srgbClr val="000000"/>
                          </a:solidFill>
                          <a:latin typeface="Arial"/>
                        </a:rPr>
                        <a:t>Бразильская горнодобывающая корпорация Vale приобрела 27%-ную долю в сталелитейных активах германской компании ThyssenKrupp CSA в Бразилии. Параллельно с вложениями в акционерный капитал был подписан эксклюзивный договор на поставку железной руды.</a:t>
                      </a:r>
                    </a:p>
                    <a:p>
                      <a:pPr algn="just"/>
                      <a:r>
                        <a:rPr lang="ru-RU" b="0" i="0">
                          <a:solidFill>
                            <a:srgbClr val="000000"/>
                          </a:solidFill>
                          <a:latin typeface="Arial"/>
                        </a:rPr>
                        <a:t>Хотя горнодобывающие компании следуют разным стратегиям вертикальной интеграции, обычно у них отсутствует желание увеличивать свое присутствие в сегментах производства или продажи металла. Их интересуют прежде всего инфраструктурные активы, а мотивация во многом совпадает с описанной выше – обеспечение надежного доступа к ключевым производственным и транспортным ресурсам. Например, компания Vale в настоящее время пополняет несколькими судами свой флот сухогрузов для транспортировки железной руды навалом.</a:t>
                      </a:r>
                    </a:p>
                    <a:p>
                      <a:pPr algn="just"/>
                      <a:r>
                        <a:rPr lang="ru-RU" b="0" i="0">
                          <a:solidFill>
                            <a:srgbClr val="000000"/>
                          </a:solidFill>
                          <a:latin typeface="Arial"/>
                        </a:rPr>
                        <a:t>В металлургии растущий дефицит предложения сырья и усиливающаяся волатильность цен по-прежнему будут стимулировать приобретение металлургическими компаниями геологоразведочных и добывающих активов либо через непосредственное участие в предприятиях и приобретение контроля над ними, либо через владение миноритарным пакетом в сочетании с подписанием стратегического договора гарантированной закупки сырья по фиксированным ценам.</a:t>
                      </a:r>
                    </a:p>
                    <a:p>
                      <a:pPr algn="just"/>
                      <a:r>
                        <a:rPr lang="ru-RU" b="0" i="1">
                          <a:solidFill>
                            <a:srgbClr val="000000"/>
                          </a:solidFill>
                          <a:latin typeface="Arial"/>
                        </a:rPr>
                        <a:t>Повышение цен на сырьевые товары</a:t>
                      </a:r>
                      <a:r>
                        <a:rPr lang="ru-RU" b="0" i="0">
                          <a:solidFill>
                            <a:srgbClr val="000000"/>
                          </a:solidFill>
                          <a:latin typeface="Arial"/>
                        </a:rPr>
                        <a:t> стало одним из факторов, которые привели к росту показателей прибыли и нормы прибыли горнодобывающих компаний в 2011 г. (табл. 9).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9.</a:t>
                      </a:r>
                      <a:r>
                        <a:rPr lang="ru-RU" b="0" i="0">
                          <a:solidFill>
                            <a:srgbClr val="000000"/>
                          </a:solidFill>
                          <a:latin typeface="Arial"/>
                        </a:rPr>
                        <a:t> Динамика средних цен на основные товары глобальной горнодобывающей промышленности</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1" i="0">
                          <a:solidFill>
                            <a:srgbClr val="000000"/>
                          </a:solidFill>
                          <a:latin typeface="Arial"/>
                        </a:rPr>
                        <a:t>Год</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Железная руда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Уголь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Медь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Золото (долл./унция)</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Алюминий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lnT>
                      <a:noFill/>
                    </a:lnT>
                  </a:tcPr>
                </a:tc>
                <a:tc>
                  <a:txBody>
                    <a:bodyPr/>
                    <a:lstStyle/>
                    <a:p>
                      <a:endParaRPr lang="ru-RU"/>
                    </a:p>
                  </a:txBody>
                  <a:tcPr>
                    <a:lnT>
                      <a:noFill/>
                    </a:lnT>
                  </a:tcPr>
                </a:tc>
                <a:tc>
                  <a:txBody>
                    <a:bodyPr/>
                    <a:lstStyle/>
                    <a:p>
                      <a:endParaRPr lang="ru-RU"/>
                    </a:p>
                  </a:txBody>
                  <a:tcPr>
                    <a:lnT>
                      <a:noFill/>
                    </a:lnT>
                  </a:tcPr>
                </a:tc>
                <a:tc>
                  <a:txBody>
                    <a:bodyPr/>
                    <a:lstStyle/>
                    <a:p>
                      <a:endParaRPr lang="ru-RU"/>
                    </a:p>
                  </a:txBody>
                  <a:tcPr>
                    <a:lnT>
                      <a:noFill/>
                    </a:lnT>
                  </a:tcPr>
                </a:tc>
              </a:tr>
              <a:tr h="0">
                <a:tc>
                  <a:txBody>
                    <a:bodyPr/>
                    <a:lstStyle/>
                    <a:p>
                      <a:pPr algn="ctr"/>
                      <a:r>
                        <a:rPr lang="ru-RU" b="0" i="0">
                          <a:solidFill>
                            <a:srgbClr val="000000"/>
                          </a:solidFill>
                          <a:latin typeface="Arial"/>
                        </a:rPr>
                        <a:t>2003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1789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1431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2868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1717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3684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1900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604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2568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7124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697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2638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6938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872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2567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5178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974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1671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7558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2200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9600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1421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2470</a:t>
                      </a:r>
                    </a:p>
                    <a:p>
                      <a:pPr algn="just"/>
                      <a:r>
                        <a:rPr lang="ru-RU" b="0" i="1">
                          <a:solidFill>
                            <a:srgbClr val="000000"/>
                          </a:solidFill>
                          <a:latin typeface="Arial"/>
                        </a:rPr>
                        <a:t>Рассчитано по: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Показатели средней цены на медь, золото, уголь и железную руду достигли в 2011 г. исторического максимума, а средняя цена алюминия не преодолела отметку, зафиксированную до мирового финансового кризиса.</a:t>
                      </a:r>
                    </a:p>
                    <a:p>
                      <a:pPr algn="just"/>
                      <a:r>
                        <a:rPr lang="ru-RU" b="0" i="0">
                          <a:solidFill>
                            <a:srgbClr val="000000"/>
                          </a:solidFill>
                          <a:latin typeface="Arial"/>
                        </a:rPr>
                        <a:t>Цены на железную руду оказались рекордными: средняя цена в 2011 г. увеличилась до 210 долл. за тонну, так как на рынке восстановился спрос на сталь и предложение стало отставать от спроса.</a:t>
                      </a:r>
                    </a:p>
                    <a:p>
                      <a:pPr algn="just"/>
                      <a:r>
                        <a:rPr lang="ru-RU" b="0" i="0">
                          <a:solidFill>
                            <a:srgbClr val="000000"/>
                          </a:solidFill>
                          <a:latin typeface="Arial"/>
                        </a:rPr>
                        <a:t>Цена на медь также вышла на рекордный уровень: на конец 2011 г. цена «спот» достигла 9600 долл. за тонну, а средняя цена увеличилась на 46%. Причины – высокий спрос на медь, в первую очередь со стороны Китая, и дефицит предложения из-за наложившихся друг на друга факторов: забастовок работников, в частности в Чили и Перу, и снижения качества добываемой руды. В первом квартале 2012 г. цена на медь продолжала повышаться, эта тенденция объясняется в основном влиянием позитивных экономических показателей главного мирового потребителя – Китая и ожиданий в части восстановления американской экономики. Как и в прошлом году, фундаментальные позиции меди остаются прочными. Потребности восстановления разрушенной инфраструктуры Японии в сочетании с экономическим ростом развивающихся стран будут способствовать сохранению высокого спроса на нее и во втором полугодии 2012 г. На рынке меди предложение по-прежнему остается весьма ограниченным.</a:t>
                      </a:r>
                    </a:p>
                    <a:p>
                      <a:pPr algn="just"/>
                      <a:r>
                        <a:rPr lang="ru-RU" b="0" i="0">
                          <a:solidFill>
                            <a:srgbClr val="000000"/>
                          </a:solidFill>
                          <a:latin typeface="Arial"/>
                        </a:rPr>
                        <a:t>Цена на золото постоянно росла начиная с 2003 г. (когда средняя цена составляла 364 долл. за унцию) и в конце 2011 г. достигла исторического максимума – 1421 долл.</a:t>
                      </a:r>
                    </a:p>
                    <a:p>
                      <a:pPr algn="just"/>
                      <a:r>
                        <a:rPr lang="ru-RU" b="0" i="0">
                          <a:solidFill>
                            <a:srgbClr val="000000"/>
                          </a:solidFill>
                          <a:latin typeface="Arial"/>
                        </a:rPr>
                        <a:t>Анализ деятельности крупнейших горнодобывающих компаний мира свидетельствует о том, что компании верят в успешную реализацию своих проектов. На инвестиции, направленные на реализацию возможностей органического роста, приходится 85% от суммы чистых денежных инвестиционных потоков.</a:t>
                      </a:r>
                    </a:p>
                    <a:p>
                      <a:pPr algn="just"/>
                      <a:r>
                        <a:rPr lang="ru-RU" b="0" i="0">
                          <a:solidFill>
                            <a:srgbClr val="000000"/>
                          </a:solidFill>
                          <a:latin typeface="Arial"/>
                        </a:rPr>
                        <a:t>Пробуждается рынок слияний и поглощений. В то же время, несмотря на увеличение числа сделок, их общая стоимость все еще значительно ниже рекордного уровня 2007 г., потому что заключение сверхкрупных сделок затруднено.</a:t>
                      </a:r>
                    </a:p>
                    <a:p>
                      <a:pPr algn="just"/>
                      <a:r>
                        <a:rPr lang="ru-RU" b="0" i="0">
                          <a:solidFill>
                            <a:srgbClr val="000000"/>
                          </a:solidFill>
                          <a:latin typeface="Arial"/>
                        </a:rPr>
                        <a:t>В 2010 г. в некоторых секторах добычи полезных ископаемых срок эксплуатации месторождений увеличился, но, как показывает наш анализ, при пересчете в эквивалентные единицы (за эквивалентную единицу принята цена одной тонны меди) в целом по отрасли остающийся срок эксплуатации месторождений сократился на два года и составил 35 лет. Это свидетельствует о том, что увеличение запасов было не таким существенным, как рост объема производства в течение года (табл. 10).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10.</a:t>
                      </a:r>
                      <a:r>
                        <a:rPr lang="ru-RU" b="0" i="0">
                          <a:solidFill>
                            <a:srgbClr val="000000"/>
                          </a:solidFill>
                          <a:latin typeface="Arial"/>
                        </a:rPr>
                        <a:t> Запасы основных полезных ископаемых и их изменение в мире</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Количество компаний</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Запасы 2009 г.</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Запасы 2010 г.</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Изменение,%</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Оставшийся срок добычи (лет)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Золото (млн унций)</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582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Платина (млн унций)</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Медь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300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Цинк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Никель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Железная руда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14939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15501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Коксующийся уголь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11449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11559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Энергетический уголь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67822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67380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53</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Бокситы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1177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Калий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746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758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57</a:t>
                      </a:r>
                    </a:p>
                    <a:p>
                      <a:pPr algn="just"/>
                      <a:r>
                        <a:rPr lang="ru-RU" b="0" i="1">
                          <a:solidFill>
                            <a:srgbClr val="000000"/>
                          </a:solidFill>
                          <a:latin typeface="Arial"/>
                        </a:rPr>
                        <a:t>Рассчитано по: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Благодаря существенному росту цен на золото, более затратные рудники стали экономически рентабельными. Кроме того, результатом успешно проведенных в течение года геологоразведочных работ стало дальнейшее увеличение запасов золота. В качестве примера можно привести разработки месторождения Ою Толгой в Монголии, южноамериканские и канадские проекты канадской горнодобывающей компании Goldcorp, а также проекты канадской компании Kinross в Мавритании и Южной Америке.</a:t>
                      </a:r>
                    </a:p>
                    <a:p>
                      <a:pPr algn="just"/>
                      <a:r>
                        <a:rPr lang="ru-RU" b="0" i="0">
                          <a:solidFill>
                            <a:srgbClr val="000000"/>
                          </a:solidFill>
                          <a:latin typeface="Arial"/>
                        </a:rPr>
                        <a:t>Повышение цен на медь в долгосрочных прогнозных допущениях стало причиной единообразного роста стоимости запасов меди у всех ее производителей, вошедших в список крупнейших горнодобывающих компаний мира. Увеличение запасов меди произошло в основном за счет крупного проекта разработки месторождения Ою Толгой в Монголии, реализуемого компаниями Ivanhoe и Rio Tinto, а также переоценки запасов месторождений в Северной Америке, принадлежащих американской компании Freeport McMoRan. В период спада добычи новые запасы существенно перекрыли выбывшие запасы меди, что привело к увеличению срока эксплуатации месторождений на восемь лет по сравнению с 2009 г.</a:t>
                      </a:r>
                    </a:p>
                    <a:p>
                      <a:pPr algn="just"/>
                      <a:r>
                        <a:rPr lang="ru-RU" b="0" i="0">
                          <a:solidFill>
                            <a:srgbClr val="000000"/>
                          </a:solidFill>
                          <a:latin typeface="Arial"/>
                        </a:rPr>
                        <a:t>Запасы цинка и никеля остались приблизительно на том же уровне, что и в 2009 г. Срок эксплуатации месторождений цинка сократился с 13 лет (на конец 2009 г.) до 12 лет, а месторождений никеля – до 21 года. Несколько крупных производителей цинка, например, английская Vedanta Resources plc и китайская Minmetals Resources Limited, не вошли в список крупнейших горнодобывающих компаний.</a:t>
                      </a:r>
                    </a:p>
                    <a:p>
                      <a:pPr algn="just"/>
                      <a:r>
                        <a:rPr lang="ru-RU" b="0" i="0">
                          <a:solidFill>
                            <a:srgbClr val="000000"/>
                          </a:solidFill>
                          <a:latin typeface="Arial"/>
                        </a:rPr>
                        <a:t>Огромные инвестиции в расширение деятельности по добыче железной руды принесли в 2010 г. свои плоды: объем запасов существенно вырос, что привело к общему увеличению остающегося срока эксплуатации месторождений до 22 лет. Значительный рост запасов был отмечен у всех крупных участников рынка железной руды.</a:t>
                      </a:r>
                    </a:p>
                    <a:p>
                      <a:pPr algn="just"/>
                      <a:r>
                        <a:rPr lang="ru-RU" b="0" i="0">
                          <a:solidFill>
                            <a:srgbClr val="000000"/>
                          </a:solidFill>
                          <a:latin typeface="Arial"/>
                        </a:rPr>
                        <a:t>Благодаря тому, что в 2010 г. мировое производство стали выросло на 17% (по данным Мировой ассоциации производителей стали), спрос на коксующийся уголь был высоким и рост его добычи «шагал в ногу» с увеличением производства стали. Наиболее значительное увеличение запасов отражено компанией Anglo American в рамках реализации проекта Grosvenor в Австралии.</a:t>
                      </a:r>
                    </a:p>
                    <a:p>
                      <a:pPr algn="just"/>
                      <a:r>
                        <a:rPr lang="ru-RU" b="0" i="0">
                          <a:solidFill>
                            <a:srgbClr val="000000"/>
                          </a:solidFill>
                          <a:latin typeface="Arial"/>
                        </a:rPr>
                        <a:t>Добыча энергетического угля велась стабильными темпами, объемы новых запасов покрывали объемы добычи. Увеличение запасов отразили компании BHP Billiton (частично в результате пересчета запасов на угольной шахте Маунт Артур в Австралии), Xstrata (благодаря переклассификации ресурсов в Роллестон Вест и утверждению проекта в Булге, Австралия) и China Shenhua (за счет дополнительного бурения на угольных шахтах Shendong).</a:t>
                      </a:r>
                    </a:p>
                    <a:p>
                      <a:pPr algn="just"/>
                      <a:r>
                        <a:rPr lang="ru-RU" b="0" i="0">
                          <a:solidFill>
                            <a:srgbClr val="000000"/>
                          </a:solidFill>
                          <a:latin typeface="Arial"/>
                        </a:rPr>
                        <a:t>Добыча бокситов в 2010 г. практически не изменилась по сравнению с 2009 г. Однако в связи с изменением бразильского законодательства компании BHP Billiton и Rio Tinto снизили свои запасы бокситной руды. Часть ресурсов выведена из категории запасов вплоть до получения новых лицензий. Это отражает усложнившиеся условия, в которых приходится работать горнодобывающим компаниям во многих странах, в связи с более пристальным вниманием государства к горнодобывающей промышленности.</a:t>
                      </a:r>
                    </a:p>
                    <a:p>
                      <a:pPr algn="just"/>
                      <a:r>
                        <a:rPr lang="ru-RU" b="0" i="0">
                          <a:solidFill>
                            <a:srgbClr val="000000"/>
                          </a:solidFill>
                          <a:latin typeface="Arial"/>
                        </a:rPr>
                        <a:t>Крупнейшие горнодобывающие компании по-прежнему уделяли основное внимание повышению добычи на уже действующих рудниках и шахтах. Так как у некоторых компаний финансовые ресурсы все еще были ограничены, затраты на геологоразведку оставались на уровне 50% от прошлых объемов. Однако многие уже объявили о планах увеличения затрат на геологоразведку в 2012 и 2013 г. При этом на крупнейшие горнодобывающие компании приходится менее половины общей суммы затрат, что свидетельствует о сохраняющейся роли мелких и средних компаний в выполнении геологоразведочных работ. Основные затраты в 2011 г. были произведены в секторах добычи золота и базовых металлов, на которые, по данным Metals Economics Group, приходится почти 85% от общей суммы расходов на геологоразведку (рис. 11).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Рис. 11.</a:t>
                      </a:r>
                      <a:r>
                        <a:rPr lang="ru-RU" b="0" i="0">
                          <a:solidFill>
                            <a:srgbClr val="000000"/>
                          </a:solidFill>
                          <a:latin typeface="Arial"/>
                        </a:rPr>
                        <a:t> Структура затрат на геологоразведку по видам сырьевых товаров в 2010 г. </a:t>
                      </a:r>
                      <a:br>
                        <a:rPr lang="ru-RU" b="0" i="0">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1 – золото; 2 – базовые металлы; 3 – алмазы; 4 – металлы платиновой группы; 5 – прочие.</a:t>
                      </a:r>
                    </a:p>
                    <a:p>
                      <a:pPr algn="just"/>
                      <a:r>
                        <a:rPr lang="ru-RU" b="0" i="1">
                          <a:solidFill>
                            <a:srgbClr val="000000"/>
                          </a:solidFill>
                          <a:latin typeface="Arial"/>
                        </a:rPr>
                        <a:t>Рассчитано по: Мировое тенденции в геологоразведке. Metals Economics Group,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Беспрецедентно высокие цены на золото в 2011 г. подтолкнули геологоразведочные компании сектора золотодобычи к увеличению своего совокупного бюджета на 1,9 млрд долл. В результате запланированные затраты на геологоразведку в этом секторе возросли до 5,4 млрд долл., а их доля в общем бюджете увеличилась до 51% – впервые с 1999 г. на золото пришлось более половины от общей суммы затрат на геологоразведку.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Россия</a:t>
                      </a:r>
                      <a:endParaRPr lang="ru-RU" b="0" i="0">
                        <a:solidFill>
                          <a:srgbClr val="000000"/>
                        </a:solidFill>
                        <a:latin typeface="Arial"/>
                      </a:endParaRPr>
                    </a:p>
                    <a:p>
                      <a:pPr algn="just"/>
                      <a:r>
                        <a:rPr lang="ru-RU" b="0" i="0">
                          <a:solidFill>
                            <a:srgbClr val="000000"/>
                          </a:solidFill>
                          <a:latin typeface="Arial"/>
                        </a:rPr>
                        <a:t>Исторически Россия – крупнейшая горнодобывающая страна с наиболее значительными ресурсами недр. Даже после сокращения минерально-сырьевой базы в результате развала СССР она занимает ведущие позиции по запасам практически всех основных видов полезных ископаемых. Однако качество подавляющего большинства этих запасов ниже, чем в добывающих странах-конкурентах. Так, занимая первое место в мире по общим запасам железных руд, мы имеем в их составе менее 9% богатых, с содержанием железа порядка 60%. В то время как у Австралии, Бразилии и Китая такие руды составляют до двух третей их активных запасов. По наличию медного сырья Россия стоит на третьем месте в мире, но богатые руды уже в основном выработаны. Занимая, соответственно, первое и третье места по запасам цинковых и свинцовых руд, наша страна в два-три раза уступает по их качеству Австралии и Канаде. Наши самые крупные в мире запасы оловянных руд в два-три раза отстают по качеству от бразильских, индонезийских и малайзийских месторождений. Россия имеет самые большие запасы титановых руд, но для них характерно крайне низкое содержание металла, из-за чего страна является импортером титана. Занимая шестое место по запасам бокситов, мы значительно уступаем по их качеству Австралии, Гвинее и Греции. Содержание металла в российских вольфрамовых рудах в два с лишним раза ниже, чем в Китае, а в молибденовых – в три-четыре раза ниже, чем в США. Аналогичное положение и по многим другим полезным ископаемым [3].</a:t>
                      </a:r>
                    </a:p>
                    <a:p>
                      <a:pPr algn="just"/>
                      <a:r>
                        <a:rPr lang="ru-RU" b="0" i="0">
                          <a:solidFill>
                            <a:srgbClr val="000000"/>
                          </a:solidFill>
                          <a:latin typeface="Arial"/>
                        </a:rPr>
                        <a:t>На этом фоне выгодно выделяются крупные норильские месторождения полиметаллических руд высокого по современным меркам качества, содержащие в своем составе никель, медь, кобальт, золото, серебро, металлы платиновой группы. На базе норильских месторождений добывается более 20% мирового сырья для производства никеля, более 10% кобальта, более 3% меди, значительная часть платины, палладия, теллура и других ценных продуктов. Промышленных запасов норильских руд, по имеющимся оценкам, должно хватить еще примерно на три десятка лет.</a:t>
                      </a:r>
                    </a:p>
                    <a:p>
                      <a:pPr algn="just"/>
                      <a:r>
                        <a:rPr lang="ru-RU" b="0" i="0">
                          <a:solidFill>
                            <a:srgbClr val="000000"/>
                          </a:solidFill>
                          <a:latin typeface="Arial"/>
                        </a:rPr>
                        <a:t>Следует отметить и уникальные по запасам и качеству якутские и архангельские алмазоносные месторождения. Но и здесь стоит проблема ухудшения структуры промышленных запасов.</a:t>
                      </a:r>
                    </a:p>
                    <a:p>
                      <a:pPr algn="just"/>
                      <a:r>
                        <a:rPr lang="ru-RU" b="0" i="0">
                          <a:solidFill>
                            <a:srgbClr val="000000"/>
                          </a:solidFill>
                          <a:latin typeface="Arial"/>
                        </a:rPr>
                        <a:t>В целом положение нашей страны в современном горнодобывающем производстве характеризуется следующими показателями. Россия является абсолютным лидером среди 166 горнодобывающих государств по числу добываемых минеральных продуктов – 48 наименований (рис. 1). При этом подавляющая часть государств добывают не более 10 видов минералов. В целом доля отечественной горнодобывающей промышленности в мировом производстве составляет 9,7%. По этому показателю Россия находится на третьем месте после США и Китая.</a:t>
                      </a:r>
                    </a:p>
                    <a:p>
                      <a:pPr algn="just"/>
                      <a:r>
                        <a:rPr lang="ru-RU" b="0" i="0">
                          <a:solidFill>
                            <a:srgbClr val="000000"/>
                          </a:solidFill>
                          <a:latin typeface="Arial"/>
                        </a:rPr>
                        <a:t>Если рассматривать долю нашей страны в общемировой добыче отдельных видов минеральных продуктов (руд черных, цветных, драгоценных металлов, неметаллических ископаемых), то и здесь Россия в основном занимает места не ниже 5-го. Следовательно, можно констатировать достаточно весомое положение российского горнодобывающего производства в современном мире.</a:t>
                      </a:r>
                    </a:p>
                    <a:p>
                      <a:pPr algn="just"/>
                      <a:r>
                        <a:rPr lang="ru-RU" b="0" i="0">
                          <a:solidFill>
                            <a:srgbClr val="000000"/>
                          </a:solidFill>
                          <a:latin typeface="Arial"/>
                        </a:rPr>
                        <a:t>У России есть все возможности (в первую очередь сырьевые) для обеспечения высочайшего уровня своей экономики. Но, в отличие от западноевропейских и некоторых других стран (скажем, Японии), характеризующихся высоким потреблением минеральных продуктов и, соответственно, высоким уровнем экономики при фактическом отсутствии собственной минерально-сырьевой базы, наша страна имеет относительно низкие показатели собственного потребления минеральных продуктов. Большая их часть экспортируется в другие страны. Подчеркнем, что количество минерального сырья, используемого внутри страны, является показателем развития перерабатывающих и высокотехнологичных производств, удовлетворяющих потребности общества и характеризующих его благосостояние.</a:t>
                      </a:r>
                    </a:p>
                    <a:p>
                      <a:pPr algn="just"/>
                      <a:r>
                        <a:rPr lang="ru-RU" b="0" i="0">
                          <a:solidFill>
                            <a:srgbClr val="000000"/>
                          </a:solidFill>
                          <a:latin typeface="Arial"/>
                        </a:rPr>
                        <a:t>Вместе с тем вполне реально, что уже в ближайшей перспективе произойдет снижение позиций, достигнутых российскими горнодобывающими производствами. Основные причины этого – в ухудшении минерально-сырьевой базы и нарастающей неадекватности горных технологий изменяющемуся состоянию месторождений полезных ископаемых.</a:t>
                      </a:r>
                    </a:p>
                    <a:p>
                      <a:pPr algn="just"/>
                      <a:r>
                        <a:rPr lang="ru-RU" b="0" i="0">
                          <a:solidFill>
                            <a:srgbClr val="000000"/>
                          </a:solidFill>
                          <a:latin typeface="Arial"/>
                        </a:rPr>
                        <a:t>Дело в том, что в стране эксплуатируются запасы полезных ископаемых, разведанных еще в советский период. Начиная с 1996 г. государством не ведутся масштабные геолого-поисковые работы новых месторождений полезных ископаемых, а недропользователи не спешат вкладывать необходимые средства в геологоразведку. Образовавшийся разрыв между объемами добычи и воспроизводством запасов уже достиг угрожающих размеров.</a:t>
                      </a:r>
                    </a:p>
                    <a:p>
                      <a:pPr algn="just"/>
                      <a:r>
                        <a:rPr lang="ru-RU" b="0" i="0">
                          <a:solidFill>
                            <a:srgbClr val="000000"/>
                          </a:solidFill>
                          <a:latin typeface="Arial"/>
                        </a:rPr>
                        <a:t>Более того, отмечается процесс повсеместного пересмотра действующих кондиций с выводом из промышленных запасов менее выгодных для горнопромышленников участков. Это способствует еще большему обеднению минерально-сырьевой базы страны. Кстати, этот же процесс характерен и для нашей нефтяной промышленности.</a:t>
                      </a:r>
                    </a:p>
                    <a:p>
                      <a:pPr algn="just"/>
                      <a:r>
                        <a:rPr lang="ru-RU" b="0" i="0">
                          <a:solidFill>
                            <a:srgbClr val="000000"/>
                          </a:solidFill>
                          <a:latin typeface="Arial"/>
                        </a:rPr>
                        <a:t>Доля горнодобывающей промышленности в экспорте России весьма существенна (табл. 11).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11.</a:t>
                      </a:r>
                      <a:r>
                        <a:rPr lang="ru-RU" b="0" i="0">
                          <a:solidFill>
                            <a:srgbClr val="000000"/>
                          </a:solidFill>
                          <a:latin typeface="Arial"/>
                        </a:rPr>
                        <a:t> Роль горнодобывающей промышленности в экспорте России, млн долл.</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1" i="0">
                          <a:solidFill>
                            <a:srgbClr val="000000"/>
                          </a:solidFill>
                          <a:latin typeface="Arial"/>
                        </a:rPr>
                        <a:t>Виды продукции</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2007</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2008</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2009</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2010</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lnT>
                      <a:noFill/>
                    </a:lnT>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Неметаллическое сырье</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743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2 222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873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980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Металлические руды</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1 592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2 375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1 178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2 273</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Изделия из неметаллов</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314</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Керамические изделия</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244</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Драгоценные камни и металлы</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6 832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7 164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5 039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8 623</a:t>
                      </a:r>
                    </a:p>
                    <a:p>
                      <a:pPr algn="just"/>
                      <a:r>
                        <a:rPr lang="ru-RU" b="0" i="1">
                          <a:solidFill>
                            <a:srgbClr val="000000"/>
                          </a:solidFill>
                          <a:latin typeface="Arial"/>
                        </a:rPr>
                        <a:t>Рассчитано по данным Росстата и Таможенной службы РФ.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Добыча бокситов в России находится на уровне 5–6 млн т в год. Производство глинозема снизилось в последние годы до 2,8–2,9 млн т в год. Невысокое качество добываемых бокситов и недостаточное количество глинозема диктуют необходимость его массированного импорта российскими алюминиевыми заводами (в объеме 4,7–5,3 млн т в год). Традиционными поставщиками глинозема в Россию остаются Казахстан (Павлодарский завод) и Украина (Николаевский глиноземный завод).</a:t>
                      </a:r>
                    </a:p>
                    <a:p>
                      <a:pPr algn="just"/>
                      <a:r>
                        <a:rPr lang="ru-RU" b="0" i="0">
                          <a:solidFill>
                            <a:srgbClr val="000000"/>
                          </a:solidFill>
                          <a:latin typeface="Arial"/>
                        </a:rPr>
                        <a:t>До недавнего времени добыча хромовых руд в России не превышала 150 тыс. т в год, однако в последние годы в связи с пуском предприятия «Конгор-хром» (Полярный Урал) этот показатель увеличился до 650–750 тыс. т в год.</a:t>
                      </a:r>
                    </a:p>
                    <a:p>
                      <a:pPr algn="just"/>
                      <a:r>
                        <a:rPr lang="ru-RU" b="0" i="0">
                          <a:solidFill>
                            <a:srgbClr val="000000"/>
                          </a:solidFill>
                          <a:latin typeface="Arial"/>
                        </a:rPr>
                        <a:t>Общие запасы меди в стране составляют порядка 90–100 млн т. Самым крупным месторождением является неразрабатываемое в настоящее время Удоканское (Восточная Сибирь), которое содержит около 20 млн т меди. К числу других крупных месторождений относятся Октябрьское, Талнахское (Восточная Сибирь), Гайское (Оренбургская область).</a:t>
                      </a:r>
                    </a:p>
                    <a:p>
                      <a:pPr algn="just"/>
                      <a:r>
                        <a:rPr lang="ru-RU" b="0" i="0">
                          <a:solidFill>
                            <a:srgbClr val="000000"/>
                          </a:solidFill>
                          <a:latin typeface="Arial"/>
                        </a:rPr>
                        <a:t>Суммарные запасы золота в России оцениваются на уровне 10 тыс. т. Наиболее крупными месторождениями с запасами 1500 т являются Наталкинское и Сухой Лог. Добыча золота составляет 180–190 т в год.</a:t>
                      </a:r>
                    </a:p>
                    <a:p>
                      <a:pPr algn="just"/>
                      <a:r>
                        <a:rPr lang="ru-RU" b="0" i="0">
                          <a:solidFill>
                            <a:srgbClr val="000000"/>
                          </a:solidFill>
                          <a:latin typeface="Arial"/>
                        </a:rPr>
                        <a:t>В структуре золотодобычи превалирует Дальневосточный округ, на долю которого приходится 55–58% всего добытого в стране золота. На долю Восточной Сибири – 35–38%. Среди предприятий выделяется ЗАО «Полюс Золото» (Красноярский край), которое добывает ежегодно 38–40 т благородного металла.</a:t>
                      </a:r>
                    </a:p>
                    <a:p>
                      <a:pPr algn="just"/>
                      <a:r>
                        <a:rPr lang="ru-RU" b="0" i="0">
                          <a:solidFill>
                            <a:srgbClr val="000000"/>
                          </a:solidFill>
                          <a:latin typeface="Arial"/>
                        </a:rPr>
                        <a:t>Объем железорудного сырья России составляет около 56 млрд т. Основная часть запасов приходится на Центральный регион (около 60%), где расположена известная Курская магнитная аномалия. Достаточно весомые запасы железных руд имеются на Урале и в Сибири. Основной объем добычи также приходится на Центральный регион – свыше 50%. Здесь действуют 4 железорудных предприятия. Наиболее крупными являются Лебединский и Михайловский ГОКи.</a:t>
                      </a:r>
                    </a:p>
                    <a:p>
                      <a:pPr algn="just"/>
                      <a:r>
                        <a:rPr lang="ru-RU" b="0" i="0">
                          <a:solidFill>
                            <a:srgbClr val="000000"/>
                          </a:solidFill>
                          <a:latin typeface="Arial"/>
                        </a:rPr>
                        <a:t>Железорудные предприятия России поставляют на экспорт свыше 20% выпускаемой продукции. Основной объем направляется на внутренний рынок для выпуска металлизированного сырья и чугуна. К 2017 г. прогнозируется рост производства товарной железной руды до 120–125 млн т в год – за счет пуска Приоскольского ГОКа в Центральной России и Кимкано-Сутарского ГОКа на Дальнем Востоке.</a:t>
                      </a:r>
                    </a:p>
                    <a:p>
                      <a:pPr algn="just"/>
                      <a:r>
                        <a:rPr lang="ru-RU" b="0" i="0">
                          <a:solidFill>
                            <a:srgbClr val="000000"/>
                          </a:solidFill>
                          <a:latin typeface="Arial"/>
                        </a:rPr>
                        <a:t>Природный потенциал России позволяет ей превратиться в крупнейшего производителя всех известных полезных ископаемых. Препятствие этому зарубежные эксперты видят в том, что государство (в отличие от других горнодобывающих стран) оставило компании отрасли наедине со своими проблемами, без всякой поддержки. И эта политика вряд ли изменится в ближайшем будущем [4].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Бразилия</a:t>
                      </a:r>
                      <a:endParaRPr lang="ru-RU" b="0" i="0">
                        <a:solidFill>
                          <a:srgbClr val="000000"/>
                        </a:solidFill>
                        <a:latin typeface="Arial"/>
                      </a:endParaRPr>
                    </a:p>
                    <a:p>
                      <a:pPr algn="just"/>
                      <a:r>
                        <a:rPr lang="ru-RU" b="0" i="0">
                          <a:solidFill>
                            <a:srgbClr val="000000"/>
                          </a:solidFill>
                          <a:latin typeface="Arial"/>
                        </a:rPr>
                        <a:t>Горнодобывающая промышленность является весьма важной составляющей экономики Бразилии. На эту отрасль приходится до 50% внешнеторгового баланса страны. 83% стоимости продукции всей отрасли дает железная руда, остальное – медь и никель [5]. Бразильской корпорации Vale принадлежит 75% рынка горнодобывающей промышленности страны. Благодаря этой, одной из крупнейших в мире, горнодобывающей компании Бразилия превратилась из объекта инвестирования в активного субъекта капиталовложений, в том числе за границей. Имея около 10 млрд долл. свободной денежной наличности, компания Vale выступает на глобальном рынке в качестве покупателя активов других международных горнодобывающих компаний.</a:t>
                      </a:r>
                    </a:p>
                    <a:p>
                      <a:pPr algn="just"/>
                      <a:r>
                        <a:rPr lang="ru-RU" b="0" i="0">
                          <a:solidFill>
                            <a:srgbClr val="000000"/>
                          </a:solidFill>
                          <a:latin typeface="Arial"/>
                        </a:rPr>
                        <a:t>В стране разведаны месторождения таких важных полезных ископаемых, как бокситы (2800 млн т), каолин (1700 млн т), железная руда (19000 млн т), ниобий (4,5 млн т) и никель (6 млн т). Кроме того, Бразилия занимает ведущие позиции в мире по добыче золота, угля и фосфатов. На добывающую промышленность приходится примерно 3% ВВП страны. По добыче меди Бразилия занимает пятое место в мире. Кроме того, Бразилия является крупнейшим в мире поставщиком ниобия, олова, лития, тантала и драгоценных камней.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Индия</a:t>
                      </a:r>
                      <a:endParaRPr lang="ru-RU" b="0" i="0">
                        <a:solidFill>
                          <a:srgbClr val="000000"/>
                        </a:solidFill>
                        <a:latin typeface="Arial"/>
                      </a:endParaRPr>
                    </a:p>
                    <a:p>
                      <a:pPr algn="just"/>
                      <a:r>
                        <a:rPr lang="ru-RU" b="0" i="0">
                          <a:solidFill>
                            <a:srgbClr val="000000"/>
                          </a:solidFill>
                          <a:latin typeface="Arial"/>
                        </a:rPr>
                        <a:t>Страна остается пока закрытой для иностранцев в отношении горнодобывающей промышленности. Из общего объема иностранных инвестиций, поступающих в Индию, на эту отрасль приходится менее 1%. В стране активно ведется добыча железной руды (4-е место в мире), которая экспортируется в основном в Китай. Кроме того, здесь добываются известняк, бокситы, марганец и слюда. Однако доминирующее положение (70%) в горнодобывающей промышленности Индии занимает добыча угля (3-е место в мире). При этом цены на уголь регулируются не рынком, а специальным государственным агентством Coal India.</a:t>
                      </a:r>
                    </a:p>
                    <a:p>
                      <a:pPr algn="just"/>
                      <a:r>
                        <a:rPr lang="ru-RU" b="0" i="0">
                          <a:solidFill>
                            <a:srgbClr val="000000"/>
                          </a:solidFill>
                          <a:latin typeface="Arial"/>
                        </a:rPr>
                        <a:t>В последние 20 лет среднегодовой рост индийской горнодобывающей промышленности составлял 4–5%. В 2006–2011 гг. он увеличился до 10% в год. В 2010 г. объем произведенной отраслью продукции достиг 1 млрд т, а ее стоимость – 10,7 млрд долл. [6] В настоящее время в горнодобывающей промышленности заняты 1,1 млн чел. В стране 2326 частных и 292 государственные шахты. Добываемые в них минералы и металлы составляют 16% совокупного индийского экспорта. Долгое время добывающий сектор экономики был полностью государственным. В последние годы он постепенно открывается и для частного сектора. Однако на государственный сектор и сейчас приходится 100% добычи меди, алмазов, свинца, серебра, цинка; примерно 98% добычи угля, 60% – железной руды и 50% – магнезита, бокситов, хрома и доломитов [7].</a:t>
                      </a:r>
                    </a:p>
                    <a:p>
                      <a:pPr algn="just"/>
                      <a:r>
                        <a:rPr lang="ru-RU" b="0" i="0">
                          <a:solidFill>
                            <a:srgbClr val="000000"/>
                          </a:solidFill>
                          <a:latin typeface="Arial"/>
                        </a:rPr>
                        <a:t>В Индии зарегистрировано около 20 тыс. месторождений полезных ископаемых. Геологический потенциал страны весьма существен.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Китай</a:t>
                      </a:r>
                      <a:endParaRPr lang="ru-RU" b="0" i="0">
                        <a:solidFill>
                          <a:srgbClr val="000000"/>
                        </a:solidFill>
                        <a:latin typeface="Arial"/>
                      </a:endParaRPr>
                    </a:p>
                    <a:p>
                      <a:pPr algn="just"/>
                      <a:r>
                        <a:rPr lang="ru-RU" b="0" i="0">
                          <a:solidFill>
                            <a:srgbClr val="000000"/>
                          </a:solidFill>
                          <a:latin typeface="Arial"/>
                        </a:rPr>
                        <a:t>Горнодобывающая промышленность страны в последние годы превратилась из объекта инвестирования в активного игрока и инвестора на глобальном рынке. В середине 1990-х годов, когда Китай остро нуждался в инвестициях, управленческих технологиях и добывающей технике, иностранные компании приглашались к созданию совместных предприятий с китайскими, главным образом государственными, компаниями. На пике реализации этой программы в стране действовало 120 иностранных горнодобывающих компаний.</a:t>
                      </a:r>
                    </a:p>
                    <a:p>
                      <a:pPr algn="just"/>
                      <a:r>
                        <a:rPr lang="ru-RU" b="0" i="0">
                          <a:solidFill>
                            <a:srgbClr val="000000"/>
                          </a:solidFill>
                          <a:latin typeface="Arial"/>
                        </a:rPr>
                        <a:t>В дальнейшем правительство стало проводить политику вытеснения иностранного капитала из горнодобывающей промышленности. На сегодня в ней осталось только 10 зарубежных компаний. Китай превратился в амбициозного инвестора глобальной горнодобывающей промышленности. На волне строительного бума, охватившего страну, возникла острая нужда в полезных ископаемых, прежде всего минеральном сырье, и Пекин начал предпринимать энергичные попытки скупать активы за рубежом. Особенно отличились в этом отношении государственные корпорации, такие как China MinMetals и China Investment Corporation.</a:t>
                      </a:r>
                    </a:p>
                    <a:p>
                      <a:pPr algn="just"/>
                      <a:r>
                        <a:rPr lang="ru-RU" b="0" i="0">
                          <a:solidFill>
                            <a:srgbClr val="000000"/>
                          </a:solidFill>
                          <a:latin typeface="Arial"/>
                        </a:rPr>
                        <a:t>Обычно эти агентства приобретают 40–60% акций какой-нибудь зарубежной горнодобывающей компании. Первостепенный интерес для китайцев представляют компании по добыче железной руды, необходимой для бурно развивающейся в стране черной металлургии. Поскольку в Китае существуют строгие ограничения на покупку активов зарубежными компаниями, эта страна рассматривается западным бизнесом в основном в качестве потенциального покупателя и инвестора [8].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США</a:t>
                      </a:r>
                      <a:endParaRPr lang="ru-RU" b="0" i="0">
                        <a:solidFill>
                          <a:srgbClr val="000000"/>
                        </a:solidFill>
                        <a:latin typeface="Arial"/>
                      </a:endParaRPr>
                    </a:p>
                    <a:p>
                      <a:pPr algn="just"/>
                      <a:r>
                        <a:rPr lang="ru-RU" b="0" i="0">
                          <a:solidFill>
                            <a:srgbClr val="000000"/>
                          </a:solidFill>
                          <a:latin typeface="Arial"/>
                        </a:rPr>
                        <a:t>Здесь горнодобывающая промышленность производит широкий спектр товаров: медь, свинец, молибден, фосфаты, урановые руды, бокситы, золото, железные руды, никель, серебро, цинк и др. Крупнейшим производителем полезных ископаемых (исключая нефть и газ) является штат Калифорния, на который приходится более 9% (3,4 млрд долл.) всей добычи сырья страны. США занимают третье место в мире по добыче меди и второе – по добыче золота. В отрасли и смежных с ней отраслях занято более 3 млн чел., работающих на 1879 угольных шахтах, 8 урановых рудниках и еще 1965 шахтах, где добывается 74 вида различных минералов и материалов. Общая стоимость продукции горнодобывающей страны составляет около 500 млрд долл. [9], а объем ее экспорта – 26 млрд долл.</a:t>
                      </a:r>
                    </a:p>
                    <a:p>
                      <a:pPr algn="just"/>
                      <a:r>
                        <a:rPr lang="ru-RU" b="0" i="0">
                          <a:solidFill>
                            <a:srgbClr val="000000"/>
                          </a:solidFill>
                          <a:latin typeface="Arial"/>
                        </a:rPr>
                        <a:t>Будущее развитие этой отрасли в США зависит от многих факторов, среди которых специалисты отмечают наличие квалифицированной рабочей силы, экологические ограничения и безопасность шахт, прежде всего угольных.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0" i="0">
                          <a:solidFill>
                            <a:srgbClr val="000000"/>
                          </a:solidFill>
                          <a:latin typeface="Arial"/>
                        </a:rPr>
                        <a:t>* * *</a:t>
                      </a:r>
                    </a:p>
                    <a:p>
                      <a:pPr algn="just"/>
                      <a:r>
                        <a:rPr lang="ru-RU" b="0" i="0">
                          <a:solidFill>
                            <a:srgbClr val="000000"/>
                          </a:solidFill>
                          <a:latin typeface="Arial"/>
                        </a:rPr>
                        <a:t>Оценивая </a:t>
                      </a:r>
                      <a:r>
                        <a:rPr lang="ru-RU" b="0" i="1">
                          <a:solidFill>
                            <a:srgbClr val="000000"/>
                          </a:solidFill>
                          <a:latin typeface="Arial"/>
                        </a:rPr>
                        <a:t>перспективы</a:t>
                      </a:r>
                      <a:r>
                        <a:rPr lang="ru-RU" b="0" i="0">
                          <a:solidFill>
                            <a:srgbClr val="000000"/>
                          </a:solidFill>
                          <a:latin typeface="Arial"/>
                        </a:rPr>
                        <a:t> развития мировой горнодобывающей промышленности, нужно отметить, что ведущие компании отрасли верят в возможности развивающихся рынков, особенно в непрекращающийся рост китайской экономики. Их убеждает в этом опыт предшествующих 30 лет, когда все намеченные Китаем показатели были достигнуты, а пятилетние планы выполнены. Запланированный темп роста в размере 7% они считают минимальным.</a:t>
                      </a:r>
                    </a:p>
                    <a:p>
                      <a:pPr algn="just"/>
                      <a:r>
                        <a:rPr lang="ru-RU" b="0" i="0">
                          <a:solidFill>
                            <a:srgbClr val="000000"/>
                          </a:solidFill>
                          <a:latin typeface="Arial"/>
                        </a:rPr>
                        <a:t>Ежегодное увеличение объемов поставок такими темпами – это одновременно и сложная задача, и возможности для отрасли. В то же время растущий спрос на минеральные ресурсы наблюдается со стороны других быстро развивающихся экономик, таких как Индия, Индонезия и Бразилия. Среди прочих положительных факторов – восстановление экономики США, остающихся одним из основных потребителей минеральных ресурсов, и спрос, который генерируют работы на части территории Японии.</a:t>
                      </a:r>
                    </a:p>
                    <a:p>
                      <a:pPr algn="just"/>
                      <a:r>
                        <a:rPr lang="ru-RU" b="0" i="0">
                          <a:solidFill>
                            <a:srgbClr val="000000"/>
                          </a:solidFill>
                          <a:latin typeface="Arial"/>
                        </a:rPr>
                        <a:t>Хотя уверенность в завтрашнем дне мировой экономики окрепла, риски все еще сохраняются. Мнение, что долгосрочный спрос на сырье будет высоким, получило широкое распространение, поэтому руководители стремятся планировать деятельность своих компаний так, чтобы воспользоваться этим преимуществом. Считается, что в настоящее время лучше строить объекты самим, чем приобретать уже имеющиеся активы. При этом в качестве наиболее простого и эффективного способа развития компании рассматривают расширение мощностей, а не строительство новых.</a:t>
                      </a:r>
                    </a:p>
                    <a:p>
                      <a:pPr algn="just"/>
                      <a:r>
                        <a:rPr lang="ru-RU" b="0" i="0">
                          <a:solidFill>
                            <a:srgbClr val="000000"/>
                          </a:solidFill>
                          <a:latin typeface="Arial"/>
                        </a:rPr>
                        <a:t>Сетуя на то, что в отрасли отсутствуют новые проекты, создаваемые с нуля, многие руководители в то же время проявляют осторожность, когда требуется произвести крупные затраты на ранней стадии геологоразведки. Вместо этого они предпочитают воспользоваться результатами деятельности более мелких компаний сектора, которым всегда удавалось выполнить эти работы более эффективно. Такой подход может оказаться опасным и с годами привести к серьезной нехватке запасов минерального сырья, если компании малого и среднего бизнеса лишатся той поддержки, которую им оказывает в настоящее время государство.</a:t>
                      </a:r>
                    </a:p>
                    <a:p>
                      <a:pPr algn="just"/>
                      <a:r>
                        <a:rPr lang="ru-RU" b="0" i="0">
                          <a:solidFill>
                            <a:srgbClr val="000000"/>
                          </a:solidFill>
                          <a:latin typeface="Arial"/>
                        </a:rPr>
                        <a:t>Строить новые объекты и увеличивать мощности уже существующих горнодобывающих предприятий по-прежнему сложно. Увеличение издержек производства, длительный период подготовки к освоению месторождений и нехватка квалифицированной рабочей силы – факторы, постоянно усложняющие ситуацию для всех участников отрасли. Появляется все больше городов (подобных Перту в Западной Австралии) с нерешенными структурными проблемами, выросших на волне ресурсного бума.</a:t>
                      </a:r>
                    </a:p>
                    <a:p>
                      <a:pPr algn="just"/>
                      <a:r>
                        <a:rPr lang="ru-RU" b="0" i="0">
                          <a:solidFill>
                            <a:srgbClr val="000000"/>
                          </a:solidFill>
                          <a:latin typeface="Arial"/>
                        </a:rPr>
                        <a:t>Руководители предприятий постоянно сталкиваются с проблемой эффективного управления имеющимися трудовыми ресурсами и обеспечения необходимого уровня квалификации кадров для успешной реализации будущих проектов по всему миру, особенно на развивающихся рынках.</a:t>
                      </a:r>
                    </a:p>
                    <a:p>
                      <a:pPr algn="just"/>
                      <a:r>
                        <a:rPr lang="ru-RU" b="0" i="0">
                          <a:solidFill>
                            <a:srgbClr val="000000"/>
                          </a:solidFill>
                          <a:latin typeface="Arial"/>
                        </a:rPr>
                        <a:t>В условиях ограниченного предложения горнодобывающая компания является хозяином положения, а потребитель вынужден брать то, что сможет заполучить. Многим не нравится такая ситуация. Особенно это касается потребителей таких ресурсов, как железная руда и уголь, поскольку они осознают, что их сектор значительно более раздроблен, чем горнодобывающая отрасль в целом, и они не могут переложить на плечи своих клиентов расходы, возникающие в связи с ростом цен на сырье.</a:t>
                      </a:r>
                    </a:p>
                    <a:p>
                      <a:pPr algn="just"/>
                      <a:r>
                        <a:rPr lang="ru-RU" b="0" i="0">
                          <a:solidFill>
                            <a:srgbClr val="000000"/>
                          </a:solidFill>
                          <a:latin typeface="Arial"/>
                        </a:rPr>
                        <a:t>Такие потребители все чаще приобретают месторождения с еще не разработанными запасами второй и третьей категории. Идет борьба за ресурсы, Индия и Китай активно включились в эту борьбу. Руководители горнодобывающих компаний надеются, что эти процессы вызовут рост предложения. Однако из-за того, что доходность новых горнодобывающих активов ниже текущей доходности на существующих месторождениях, в конечном итоге это может привести к повышению долгосрочных цен на сырьевые товары.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just"/>
                      <a:r>
                        <a:rPr lang="ru-RU" b="1" i="0">
                          <a:solidFill>
                            <a:srgbClr val="000000"/>
                          </a:solidFill>
                          <a:latin typeface="Arial"/>
                        </a:rPr>
                        <a:t>Примечания:</a:t>
                      </a:r>
                      <a:endParaRPr lang="ru-RU" b="0" i="0">
                        <a:solidFill>
                          <a:srgbClr val="000000"/>
                        </a:solidFill>
                        <a:latin typeface="Arial"/>
                      </a:endParaRPr>
                    </a:p>
                    <a:p>
                      <a:pPr algn="just"/>
                      <a:r>
                        <a:rPr lang="ru-RU" b="0" i="0">
                          <a:solidFill>
                            <a:srgbClr val="000000"/>
                          </a:solidFill>
                          <a:latin typeface="Arial"/>
                        </a:rPr>
                        <a:t>[1] Mine 2011. The game has changed. Review of global trends in mining industry. PWC 2011.</a:t>
                      </a:r>
                    </a:p>
                    <a:p>
                      <a:pPr algn="just"/>
                      <a:r>
                        <a:rPr lang="ru-RU" b="0" i="0">
                          <a:solidFill>
                            <a:srgbClr val="000000"/>
                          </a:solidFill>
                          <a:latin typeface="Arial"/>
                        </a:rPr>
                        <a:t>[2] Mine 2011. The game has changed. Review of global trends in mining industry. PWC 2011.</a:t>
                      </a:r>
                    </a:p>
                    <a:p>
                      <a:pPr algn="just"/>
                      <a:r>
                        <a:rPr lang="ru-RU" b="0" i="0">
                          <a:solidFill>
                            <a:srgbClr val="000000"/>
                          </a:solidFill>
                          <a:latin typeface="Arial"/>
                        </a:rPr>
                        <a:t>[3] Г.Г. Ломоносов. Горнодобывающее производство России: современное состояние и проблемы. Деловая слава России.</a:t>
                      </a:r>
                    </a:p>
                    <a:p>
                      <a:pPr algn="just"/>
                      <a:r>
                        <a:rPr lang="ru-RU" b="0" i="0">
                          <a:solidFill>
                            <a:srgbClr val="000000"/>
                          </a:solidFill>
                          <a:latin typeface="Arial"/>
                        </a:rPr>
                        <a:t>[4] Outlook: Prospects for Recovery in the global Mining Industry. KPMG, 2010.</a:t>
                      </a:r>
                    </a:p>
                    <a:p>
                      <a:pPr algn="just"/>
                      <a:r>
                        <a:rPr lang="ru-RU" b="0" i="0">
                          <a:solidFill>
                            <a:srgbClr val="000000"/>
                          </a:solidFill>
                          <a:latin typeface="Arial"/>
                        </a:rPr>
                        <a:t>[5] Outlook: Prospects for Recovery in the global Mining Industry. KPMG, 2010.</a:t>
                      </a:r>
                    </a:p>
                    <a:p>
                      <a:pPr algn="just"/>
                      <a:r>
                        <a:rPr lang="ru-RU" b="0" i="0">
                          <a:solidFill>
                            <a:srgbClr val="000000"/>
                          </a:solidFill>
                          <a:latin typeface="Arial"/>
                        </a:rPr>
                        <a:t>[6] India’s mining sector to see robust growth over next five years. Energy Business Review, 29 November 2011.</a:t>
                      </a:r>
                    </a:p>
                    <a:p>
                      <a:pPr algn="just"/>
                      <a:r>
                        <a:rPr lang="ru-RU" b="0" i="0">
                          <a:solidFill>
                            <a:srgbClr val="000000"/>
                          </a:solidFill>
                          <a:latin typeface="Arial"/>
                        </a:rPr>
                        <a:t>[7] Overview of Mineral Sector. Analysis of Indian Mining Industry. 2011.</a:t>
                      </a:r>
                    </a:p>
                    <a:p>
                      <a:pPr algn="just"/>
                      <a:r>
                        <a:rPr lang="ru-RU" b="0" i="0">
                          <a:solidFill>
                            <a:srgbClr val="000000"/>
                          </a:solidFill>
                          <a:latin typeface="Arial"/>
                        </a:rPr>
                        <a:t>[8] Outlook: Prospects for Recovery in the global Mining Industry. KPMG, 2010.</a:t>
                      </a:r>
                    </a:p>
                    <a:p>
                      <a:pPr algn="just"/>
                      <a:r>
                        <a:rPr lang="ru-RU" b="0" i="0">
                          <a:solidFill>
                            <a:srgbClr val="000000"/>
                          </a:solidFill>
                          <a:latin typeface="Arial"/>
                        </a:rPr>
                        <a:t>[9] US Geological Survey. </a:t>
                      </a:r>
                    </a:p>
                    <a:p>
                      <a:pPr algn="just"/>
                      <a:r>
                        <a:rPr lang="ru-RU" b="1" i="0">
                          <a:solidFill>
                            <a:srgbClr val="000000"/>
                          </a:solidFill>
                          <a:latin typeface="Arial"/>
                        </a:rPr>
                        <a:t>Читайте также на нашем портале:</a:t>
                      </a:r>
                      <a:endParaRPr lang="ru-RU" b="0" i="0">
                        <a:solidFill>
                          <a:srgbClr val="000000"/>
                        </a:solidFill>
                        <a:latin typeface="Arial"/>
                      </a:endParaRPr>
                    </a:p>
                    <a:p>
                      <a:pPr algn="just"/>
                      <a:r>
                        <a:rPr lang="ru-RU" b="0" i="0" u="none" strike="noStrike">
                          <a:solidFill>
                            <a:srgbClr val="3366FF"/>
                          </a:solidFill>
                          <a:latin typeface="Arial"/>
                          <a:hlinkClick r:id="rId2"/>
                        </a:rPr>
                        <a:t>«Мировая цементная промышленность» </a:t>
                      </a:r>
                      <a:r>
                        <a:rPr lang="ru-RU" b="0" i="1" u="none" strike="noStrike">
                          <a:solidFill>
                            <a:srgbClr val="3366FF"/>
                          </a:solidFill>
                          <a:latin typeface="Arial"/>
                          <a:hlinkClick r:id="rId2"/>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3"/>
                        </a:rPr>
                        <a:t>«Сектор информационных технологий правит миром» </a:t>
                      </a:r>
                      <a:r>
                        <a:rPr lang="ru-RU" b="0" i="1" u="none" strike="noStrike">
                          <a:solidFill>
                            <a:srgbClr val="3366FF"/>
                          </a:solidFill>
                          <a:latin typeface="Arial"/>
                          <a:hlinkClick r:id="rId3"/>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4"/>
                        </a:rPr>
                        <a:t>«Глобальная фармацевтическая промышленность» </a:t>
                      </a:r>
                      <a:r>
                        <a:rPr lang="ru-RU" b="0" i="1" u="none" strike="noStrike">
                          <a:solidFill>
                            <a:srgbClr val="3366FF"/>
                          </a:solidFill>
                          <a:latin typeface="Arial"/>
                          <a:hlinkClick r:id="rId4"/>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5"/>
                        </a:rPr>
                        <a:t>«Мировая химическая промышленность» </a:t>
                      </a:r>
                      <a:r>
                        <a:rPr lang="ru-RU" b="0" i="1" u="none" strike="noStrike">
                          <a:solidFill>
                            <a:srgbClr val="3366FF"/>
                          </a:solidFill>
                          <a:latin typeface="Arial"/>
                          <a:hlinkClick r:id="rId5"/>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6"/>
                        </a:rPr>
                        <a:t>«Глобальная металлургия: тенденции и перспективы развития» </a:t>
                      </a:r>
                      <a:r>
                        <a:rPr lang="ru-RU" b="0" i="1" u="none" strike="noStrike">
                          <a:solidFill>
                            <a:srgbClr val="3366FF"/>
                          </a:solidFill>
                          <a:latin typeface="Arial"/>
                          <a:hlinkClick r:id="rId6"/>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7"/>
                        </a:rPr>
                        <a:t>«Нефть и газ: благо или проклятие?» </a:t>
                      </a:r>
                      <a:r>
                        <a:rPr lang="ru-RU" b="0" i="1" u="none" strike="noStrike">
                          <a:solidFill>
                            <a:srgbClr val="3366FF"/>
                          </a:solidFill>
                          <a:latin typeface="Arial"/>
                          <a:hlinkClick r:id="rId7"/>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8"/>
                        </a:rPr>
                        <a:t>«Агробизнес в современном мире: 20 лет грабежа» </a:t>
                      </a:r>
                      <a:r>
                        <a:rPr lang="ru-RU" b="0" i="1" u="none" strike="noStrike">
                          <a:solidFill>
                            <a:srgbClr val="3366FF"/>
                          </a:solidFill>
                          <a:latin typeface="Arial"/>
                          <a:hlinkClick r:id="rId8"/>
                        </a:rPr>
                        <a:t>Пьер Аллард</a:t>
                      </a:r>
                      <a:endParaRPr lang="ru-RU" b="0" i="0">
                        <a:solidFill>
                          <a:srgbClr val="000000"/>
                        </a:solidFill>
                        <a:latin typeface="Arial"/>
                      </a:endParaRPr>
                    </a:p>
                    <a:p>
                      <a:pPr algn="just"/>
                      <a:r>
                        <a:rPr lang="ru-RU" b="0" i="0" u="none" strike="noStrike">
                          <a:solidFill>
                            <a:srgbClr val="3366FF"/>
                          </a:solidFill>
                          <a:latin typeface="Arial"/>
                          <a:hlinkClick r:id="rId9"/>
                        </a:rPr>
                        <a:t>«Сфера услуг в постиндустриальной экономике» </a:t>
                      </a:r>
                      <a:r>
                        <a:rPr lang="ru-RU" b="0" i="1" u="none" strike="noStrike">
                          <a:solidFill>
                            <a:srgbClr val="3366FF"/>
                          </a:solidFill>
                          <a:latin typeface="Arial"/>
                          <a:hlinkClick r:id="rId9"/>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0"/>
                        </a:rPr>
                        <a:t>«Инфраструктура как фактор экономического роста» </a:t>
                      </a:r>
                      <a:r>
                        <a:rPr lang="ru-RU" b="0" i="1" u="none" strike="noStrike">
                          <a:solidFill>
                            <a:srgbClr val="3366FF"/>
                          </a:solidFill>
                          <a:latin typeface="Arial"/>
                          <a:hlinkClick r:id="rId10"/>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1"/>
                        </a:rPr>
                        <a:t>«Автомобильная промышленность: перспективы развития после кризиса » </a:t>
                      </a:r>
                      <a:r>
                        <a:rPr lang="ru-RU" b="0" i="1" u="none" strike="noStrike">
                          <a:solidFill>
                            <a:srgbClr val="3366FF"/>
                          </a:solidFill>
                          <a:latin typeface="Arial"/>
                          <a:hlinkClick r:id="rId11"/>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2"/>
                        </a:rPr>
                        <a:t>«Перспективы развития основных секторов мирового хозяйства после кризиса» </a:t>
                      </a:r>
                      <a:r>
                        <a:rPr lang="ru-RU" b="0" i="1" u="none" strike="noStrike">
                          <a:solidFill>
                            <a:srgbClr val="3366FF"/>
                          </a:solidFill>
                          <a:latin typeface="Arial"/>
                          <a:hlinkClick r:id="rId12"/>
                        </a:rPr>
                        <a:t>Владимир Кондратьев</a:t>
                      </a:r>
                      <a:endParaRPr lang="ru-RU" b="0" i="0">
                        <a:solidFill>
                          <a:srgbClr val="000000"/>
                        </a:solidFill>
                        <a:latin typeface="Arial"/>
                      </a:endParaRPr>
                    </a:p>
                    <a:p>
                      <a:pPr algn="r"/>
                      <a:r>
                        <a:rPr lang="ru-RU" b="0" i="0">
                          <a:latin typeface="Arial"/>
                        </a:rPr>
                        <a:t/>
                      </a:r>
                      <a:br>
                        <a:rPr lang="ru-RU" b="0" i="0">
                          <a:latin typeface="Arial"/>
                        </a:rPr>
                      </a:br>
                      <a:r>
                        <a:rPr lang="ru-RU" b="1" i="0">
                          <a:solidFill>
                            <a:srgbClr val="000000"/>
                          </a:solidFill>
                          <a:latin typeface="Arial"/>
                        </a:rPr>
                        <a:t>Опубликовано на портале 11/10/2012</a:t>
                      </a:r>
                      <a:endParaRPr lang="ru-RU" b="0" i="0">
                        <a:solidFill>
                          <a:srgbClr val="000000"/>
                        </a:solidFill>
                        <a:latin typeface="Arial"/>
                      </a:endParaRPr>
                    </a:p>
                    <a:p>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graphicFrame>
        <p:nvGraphicFramePr>
          <p:cNvPr id="5" name="Таблица 4"/>
          <p:cNvGraphicFramePr>
            <a:graphicFrameLocks noGrp="1"/>
          </p:cNvGraphicFramePr>
          <p:nvPr/>
        </p:nvGraphicFramePr>
        <p:xfrm>
          <a:off x="1524000" y="1397000"/>
          <a:ext cx="6096000" cy="1751350320"/>
        </p:xfrm>
        <a:graphic>
          <a:graphicData uri="http://schemas.openxmlformats.org/drawingml/2006/table">
            <a:tbl>
              <a:tblPr/>
              <a:tblGrid>
                <a:gridCol w="609600"/>
                <a:gridCol w="609600"/>
                <a:gridCol w="609600"/>
                <a:gridCol w="609600"/>
                <a:gridCol w="609600"/>
                <a:gridCol w="609600"/>
                <a:gridCol w="609600"/>
                <a:gridCol w="609600"/>
                <a:gridCol w="609600"/>
                <a:gridCol w="609600"/>
              </a:tblGrid>
              <a:tr h="0">
                <a:tc>
                  <a:txBody>
                    <a:bodyPr/>
                    <a:lstStyle/>
                    <a:p>
                      <a:pPr algn="ctr"/>
                      <a:r>
                        <a:rPr lang="ru-RU" b="0" i="0">
                          <a:solidFill>
                            <a:srgbClr val="000000"/>
                          </a:solidFill>
                          <a:latin typeface="Arial"/>
                        </a:rPr>
                        <a:t>Основные показатели динамики мировой горнодобывающей промышленности в 2002–2010 гг.</a:t>
                      </a:r>
                    </a:p>
                    <a:p>
                      <a:endParaRPr lang="ru-RU"/>
                    </a:p>
                  </a:txBody>
                  <a:tcPr marL="0" marR="0" marT="0" marB="0">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1" i="0">
                          <a:solidFill>
                            <a:srgbClr val="000000"/>
                          </a:solidFill>
                          <a:latin typeface="Arial"/>
                        </a:rPr>
                        <a:t>Показатель</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2010</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2009</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2008</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2007</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2006</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2005</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2004</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2003</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c>
                  <a:txBody>
                    <a:bodyPr/>
                    <a:lstStyle/>
                    <a:p>
                      <a:pPr algn="ctr"/>
                      <a:r>
                        <a:rPr lang="ru-RU" b="1" i="0">
                          <a:solidFill>
                            <a:srgbClr val="000000"/>
                          </a:solidFill>
                          <a:latin typeface="Arial"/>
                        </a:rPr>
                        <a:t>2002</a:t>
                      </a:r>
                      <a:endParaRPr lang="ru-RU" b="0" i="0">
                        <a:solidFill>
                          <a:srgbClr val="000000"/>
                        </a:solidFill>
                        <a:latin typeface="Arial"/>
                      </a:endParaRPr>
                    </a:p>
                    <a:p>
                      <a:pPr algn="ctr"/>
                      <a:endParaRPr lang="ru-RU" b="0" i="0">
                        <a:latin typeface="Arial"/>
                      </a:endParaRPr>
                    </a:p>
                  </a:txBody>
                  <a:tcPr anchor="ctr">
                    <a:lnL>
                      <a:noFill/>
                    </a:lnL>
                    <a:lnR>
                      <a:noFill/>
                    </a:lnR>
                    <a:lnB>
                      <a:noFill/>
                    </a:lnB>
                    <a:solidFill>
                      <a:srgbClr val="FFFFFF"/>
                    </a:solidFill>
                  </a:tcPr>
                </a:tc>
              </a:tr>
              <a:tr h="0">
                <a:tc>
                  <a:txBody>
                    <a:bodyPr/>
                    <a:lstStyle/>
                    <a:p>
                      <a:pPr algn="ctr"/>
                      <a:r>
                        <a:rPr lang="ru-RU" b="0" i="0">
                          <a:solidFill>
                            <a:srgbClr val="000000"/>
                          </a:solidFill>
                          <a:latin typeface="Arial"/>
                        </a:rPr>
                        <a:t>Выручка, млрд долл.</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435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93</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0" i="0">
                          <a:solidFill>
                            <a:srgbClr val="000000"/>
                          </a:solidFill>
                          <a:latin typeface="Arial"/>
                        </a:rPr>
                        <a:t>Чистая прибыль, млрд долл.</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0" i="0">
                          <a:solidFill>
                            <a:srgbClr val="000000"/>
                          </a:solidFill>
                          <a:latin typeface="Arial"/>
                        </a:rPr>
                        <a:t>Норма чистой прибыли, %</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just"/>
                      <a:r>
                        <a:rPr lang="ru-RU" b="0" i="1">
                          <a:solidFill>
                            <a:srgbClr val="000000"/>
                          </a:solidFill>
                          <a:latin typeface="Arial"/>
                        </a:rPr>
                        <a:t>Рассчитано по :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Так, общая выручка компаний отрасли в 2010 г. достигла 435 млрд долл. – самого высокого уровня за все предшествующие годы; при этом рост по сравнению с 2009 г. составил 34%. Такой результат получен за счет роста цен на сырьевые товары и возобновившегося увеличения объемов добычи. Он свидетельствует о восстановлении горнодобывающей промышленности после мирового финансового кризиса.</a:t>
                      </a:r>
                    </a:p>
                    <a:p>
                      <a:pPr algn="just"/>
                      <a:r>
                        <a:rPr lang="ru-RU" b="0" i="0">
                          <a:solidFill>
                            <a:srgbClr val="000000"/>
                          </a:solidFill>
                          <a:latin typeface="Arial"/>
                        </a:rPr>
                        <a:t>Чистая прибыль увеличилась в 2010 г. по сравнению с 2009 г. на 124%, а по сравнению с 2002 г. – почти в 20 раз, и впервые превысила 100 млрд долл. Однако норма чистой прибыли за 2010 г., составившая 25%, оказалась немного ниже аналогичного показателя, достигнутого в 2007 г., и рекордной нормы чистой прибыли в 2006 г. (27%). Тем не менее этот показатель был в 4 раза выше, чем в 2002 г.</a:t>
                      </a:r>
                    </a:p>
                    <a:p>
                      <a:pPr algn="just"/>
                      <a:r>
                        <a:rPr lang="ru-RU" b="0" i="0">
                          <a:solidFill>
                            <a:srgbClr val="000000"/>
                          </a:solidFill>
                          <a:latin typeface="Arial"/>
                        </a:rPr>
                        <a:t>На основе этих результатов можно сделать вывод, что в затратной базе отрасли произошли значительные сдвиги. В годы финансового кризиса затраты в горнодобывающей промышленности оставались высокими. На цену основных исходных ресурсов негативное влияние оказывают рост цен на электроэнергию и постоянное увеличение затрат на капитальное строительство. Сохраняется также высокий спрос на трудовые ресурсы. В связи с тем, что запускаются многие объявленные ранее крупные проекты по расширению мощностей и в ряде регионов наблюдается серьезная нехватка квалифицированной рабочей силы, стоимость привлечения и удержания кадров, скорее всего, будет возрастать.</a:t>
                      </a:r>
                    </a:p>
                    <a:p>
                      <a:pPr algn="just"/>
                      <a:r>
                        <a:rPr lang="ru-RU" b="0" i="0">
                          <a:solidFill>
                            <a:srgbClr val="000000"/>
                          </a:solidFill>
                          <a:latin typeface="Arial"/>
                        </a:rPr>
                        <a:t>В последние годы в мировой горнодобывающей промышленности заметно усилились процессы </a:t>
                      </a:r>
                      <a:r>
                        <a:rPr lang="ru-RU" b="0" i="1">
                          <a:solidFill>
                            <a:srgbClr val="000000"/>
                          </a:solidFill>
                          <a:latin typeface="Arial"/>
                        </a:rPr>
                        <a:t>вертикальной интеграции</a:t>
                      </a:r>
                      <a:r>
                        <a:rPr lang="ru-RU" b="0" i="0">
                          <a:solidFill>
                            <a:srgbClr val="000000"/>
                          </a:solidFill>
                          <a:latin typeface="Arial"/>
                        </a:rPr>
                        <a:t>. Металлургические компании и конечные потребители стремятся присоединить к себе горнодобывающие активы, а горнодобывающие компании заинтересованы в приобретении инфраструктурных объектов.</a:t>
                      </a:r>
                    </a:p>
                    <a:p>
                      <a:pPr algn="just"/>
                      <a:r>
                        <a:rPr lang="ru-RU" b="0" i="0">
                          <a:solidFill>
                            <a:srgbClr val="000000"/>
                          </a:solidFill>
                          <a:latin typeface="Arial"/>
                        </a:rPr>
                        <a:t>Эта тенденция формировалась вследствие увеличения мирового спроса на металл и стремления обеспечить стабильность поставок ресурсов, истощение которых идет все более высокими темпами. Металлургические компании заинтересованы в том, чтобы гарантировать непрерывность собственного производства, в том числе за счет надежных поставок сырья из альтернативных источников. Среди других важных целей – возможность более тщательно контролировать стоимость используемых в производстве сырья и материалов и обеспечение будущего роста.</a:t>
                      </a:r>
                    </a:p>
                    <a:p>
                      <a:pPr algn="just"/>
                      <a:r>
                        <a:rPr lang="ru-RU" b="0" i="0">
                          <a:solidFill>
                            <a:srgbClr val="000000"/>
                          </a:solidFill>
                          <a:latin typeface="Arial"/>
                        </a:rPr>
                        <a:t>Такая стратегия направлена на ослабление господства на рынке крупных производителей железной руды и снижение зависимости от внешних поставщиков. Существенно наращивает мощности своих собственных подразделений по добыче железной руды и угля металлургическая компания ArcelorMittal. Официальные заявления о намерении увеличить самообеспеченность железной рудой и коксующимся углем сделали и многие другие крупные сталелитейные компании. Так, тайваньская China Steel планирует к 2015 г. повысить уровень самообеспеченности железной рудой с 2% до 30%. Южнокорейская POSCO ставит целью достичь к 2014 г. 50%-ной самообеспеченности сырьем и материалами. Индийская Tata Steel намерена самостоятельно обеспечить свое производство железной рудой на 100% и коксующимся углем – на 50% [2].</a:t>
                      </a:r>
                    </a:p>
                    <a:p>
                      <a:pPr algn="just"/>
                      <a:r>
                        <a:rPr lang="ru-RU" b="0" i="0">
                          <a:solidFill>
                            <a:srgbClr val="000000"/>
                          </a:solidFill>
                          <a:latin typeface="Arial"/>
                        </a:rPr>
                        <a:t>В последнее время вертикальной интеграцией занимались и конечные потребители продукции горнодобывающей промышленности, которые приобретали геологоразведочные и добывающие активы. Многие производители электроэнергии, в том числе китайская компания Huadian и индийская Tata Power, купили крупные угледобывающие активы. Среди производителей цинка отличилась бельгийско-швейцарская Nyrstar: в 2011 г. она купила канадскую компанию Farallon Mining, в результате чего уровень ее самообеспеченности цинковым концентратом повысился до 31%.</a:t>
                      </a:r>
                    </a:p>
                    <a:p>
                      <a:pPr algn="just"/>
                      <a:r>
                        <a:rPr lang="ru-RU" b="0" i="0">
                          <a:solidFill>
                            <a:srgbClr val="000000"/>
                          </a:solidFill>
                          <a:latin typeface="Arial"/>
                        </a:rPr>
                        <a:t>С большой вероятностью можно предположить, что эта тенденция распространится и на торговые компании, которые все чаще склоняются к созданию вертикально интегрированных холдингов. Например, известная компания Glencore готовится к возможному проведению IPO, а корпорацию China Minmetals купила активы канадской добывающей компании Oz Minerals и недавно попыталась приобрести австралийскую компанию Equinox Minerals.</a:t>
                      </a:r>
                    </a:p>
                    <a:p>
                      <a:pPr algn="just"/>
                      <a:r>
                        <a:rPr lang="ru-RU" b="0" i="0">
                          <a:solidFill>
                            <a:srgbClr val="000000"/>
                          </a:solidFill>
                          <a:latin typeface="Arial"/>
                        </a:rPr>
                        <a:t>Компании ищут и другие пути интеграции активов – такие как сочетание стратегических инвестиций с долгосрочными договорами гарантированной закупки по фиксированным ценам или партнерскими соглашениями с целью снижения риска, связанного с интеграцией. При этом компании приобретали миноритарный пакет акций или самостоятельно обеспечивали финансирование крупных проектов на начальном этапе. Примерами служат 12,5%-ная доля China Railway в уставном капитале южноафриканской African Minerals в сочетании с 20-летним договором гарантированной закупки сырья по фиксированным ценам, а также 20%-ная инвестиция японской металлургической компании JFE Steel в проект разработки австралийской угольной шахты Byerwen Coal, подкрепленная аналогичным долгосрочным договором.</a:t>
                      </a:r>
                    </a:p>
                    <a:p>
                      <a:pPr algn="just"/>
                      <a:r>
                        <a:rPr lang="ru-RU" b="0" i="0">
                          <a:solidFill>
                            <a:srgbClr val="000000"/>
                          </a:solidFill>
                          <a:latin typeface="Arial"/>
                        </a:rPr>
                        <a:t>Бразильская горнодобывающая корпорация Vale приобрела 27%-ную долю в сталелитейных активах германской компании ThyssenKrupp CSA в Бразилии. Параллельно с вложениями в акционерный капитал был подписан эксклюзивный договор на поставку железной руды.</a:t>
                      </a:r>
                    </a:p>
                    <a:p>
                      <a:pPr algn="just"/>
                      <a:r>
                        <a:rPr lang="ru-RU" b="0" i="0">
                          <a:solidFill>
                            <a:srgbClr val="000000"/>
                          </a:solidFill>
                          <a:latin typeface="Arial"/>
                        </a:rPr>
                        <a:t>Хотя горнодобывающие компании следуют разным стратегиям вертикальной интеграции, обычно у них отсутствует желание увеличивать свое присутствие в сегментах производства или продажи металла. Их интересуют прежде всего инфраструктурные активы, а мотивация во многом совпадает с описанной выше – обеспечение надежного доступа к ключевым производственным и транспортным ресурсам. Например, компания Vale в настоящее время пополняет несколькими судами свой флот сухогрузов для транспортировки железной руды навалом.</a:t>
                      </a:r>
                    </a:p>
                    <a:p>
                      <a:pPr algn="just"/>
                      <a:r>
                        <a:rPr lang="ru-RU" b="0" i="0">
                          <a:solidFill>
                            <a:srgbClr val="000000"/>
                          </a:solidFill>
                          <a:latin typeface="Arial"/>
                        </a:rPr>
                        <a:t>В металлургии растущий дефицит предложения сырья и усиливающаяся волатильность цен по-прежнему будут стимулировать приобретение металлургическими компаниями геологоразведочных и добывающих активов либо через непосредственное участие в предприятиях и приобретение контроля над ними, либо через владение миноритарным пакетом в сочетании с подписанием стратегического договора гарантированной закупки сырья по фиксированным ценам.</a:t>
                      </a:r>
                    </a:p>
                    <a:p>
                      <a:pPr algn="just"/>
                      <a:r>
                        <a:rPr lang="ru-RU" b="0" i="1">
                          <a:solidFill>
                            <a:srgbClr val="000000"/>
                          </a:solidFill>
                          <a:latin typeface="Arial"/>
                        </a:rPr>
                        <a:t>Повышение цен на сырьевые товары</a:t>
                      </a:r>
                      <a:r>
                        <a:rPr lang="ru-RU" b="0" i="0">
                          <a:solidFill>
                            <a:srgbClr val="000000"/>
                          </a:solidFill>
                          <a:latin typeface="Arial"/>
                        </a:rPr>
                        <a:t> стало одним из факторов, которые привели к росту показателей прибыли и нормы прибыли горнодобывающих компаний в 2011 г. (табл. 9).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9.</a:t>
                      </a:r>
                      <a:r>
                        <a:rPr lang="ru-RU" b="0" i="0">
                          <a:solidFill>
                            <a:srgbClr val="000000"/>
                          </a:solidFill>
                          <a:latin typeface="Arial"/>
                        </a:rPr>
                        <a:t> Динамика средних цен на основные товары глобальной горнодобывающей промышленности</a:t>
                      </a:r>
                    </a:p>
                    <a:p>
                      <a:pPr algn="ctr"/>
                      <a:endParaRPr lang="ru-RU" b="0" i="0">
                        <a:latin typeface="Arial"/>
                      </a:endParaRPr>
                    </a:p>
                  </a:txBody>
                  <a:tcPr anchor="ctr">
                    <a:lnL>
                      <a:noFill/>
                    </a:lnL>
                    <a:lnR>
                      <a:noFill/>
                    </a:lnR>
                    <a:lnT>
                      <a:noFill/>
                    </a:lnT>
                    <a:lnB>
                      <a:noFill/>
                    </a:lnB>
                    <a:solidFill>
                      <a:srgbClr val="FFFFFF"/>
                    </a:solidFill>
                  </a:tcPr>
                </a:tc>
              </a:tr>
              <a:tr h="0">
                <a:tc>
                  <a:txBody>
                    <a:bodyPr/>
                    <a:lstStyle/>
                    <a:p>
                      <a:pPr algn="ctr"/>
                      <a:r>
                        <a:rPr lang="ru-RU" b="1" i="0">
                          <a:solidFill>
                            <a:srgbClr val="000000"/>
                          </a:solidFill>
                          <a:latin typeface="Arial"/>
                        </a:rPr>
                        <a:t>Год</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Железная руда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Уголь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Медь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Золото (долл./унция)</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Алюминий (долл./т)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lnT>
                      <a:noFill/>
                    </a:lnT>
                  </a:tcPr>
                </a:tc>
                <a:tc>
                  <a:txBody>
                    <a:bodyPr/>
                    <a:lstStyle/>
                    <a:p>
                      <a:endParaRPr lang="ru-RU"/>
                    </a:p>
                  </a:txBody>
                  <a:tcPr>
                    <a:lnT>
                      <a:noFill/>
                    </a:lnT>
                  </a:tcPr>
                </a:tc>
                <a:tc>
                  <a:txBody>
                    <a:bodyPr/>
                    <a:lstStyle/>
                    <a:p>
                      <a:endParaRPr lang="ru-RU"/>
                    </a:p>
                  </a:txBody>
                  <a:tcPr>
                    <a:lnT>
                      <a:noFill/>
                    </a:lnT>
                  </a:tcPr>
                </a:tc>
                <a:tc>
                  <a:txBody>
                    <a:bodyPr/>
                    <a:lstStyle/>
                    <a:p>
                      <a:endParaRPr lang="ru-RU"/>
                    </a:p>
                  </a:txBody>
                  <a:tcPr>
                    <a:lnT>
                      <a:noFill/>
                    </a:lnT>
                  </a:tcPr>
                </a:tc>
              </a:tr>
              <a:tr h="0">
                <a:tc>
                  <a:txBody>
                    <a:bodyPr/>
                    <a:lstStyle/>
                    <a:p>
                      <a:pPr algn="ctr"/>
                      <a:r>
                        <a:rPr lang="ru-RU" b="0" i="0">
                          <a:solidFill>
                            <a:srgbClr val="000000"/>
                          </a:solidFill>
                          <a:latin typeface="Arial"/>
                        </a:rPr>
                        <a:t>2003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1789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1431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2868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1717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3684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1900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604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2568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7124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697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2638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6938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872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2567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2009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5178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974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1671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7558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1227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2200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2011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9600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1421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2470</a:t>
                      </a:r>
                    </a:p>
                    <a:p>
                      <a:pPr algn="just"/>
                      <a:r>
                        <a:rPr lang="ru-RU" b="0" i="1">
                          <a:solidFill>
                            <a:srgbClr val="000000"/>
                          </a:solidFill>
                          <a:latin typeface="Arial"/>
                        </a:rPr>
                        <a:t>Рассчитано по: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Показатели средней цены на медь, золото, уголь и железную руду достигли в 2011 г. исторического максимума, а средняя цена алюминия не преодолела отметку, зафиксированную до мирового финансового кризиса.</a:t>
                      </a:r>
                    </a:p>
                    <a:p>
                      <a:pPr algn="just"/>
                      <a:r>
                        <a:rPr lang="ru-RU" b="0" i="0">
                          <a:solidFill>
                            <a:srgbClr val="000000"/>
                          </a:solidFill>
                          <a:latin typeface="Arial"/>
                        </a:rPr>
                        <a:t>Цены на железную руду оказались рекордными: средняя цена в 2011 г. увеличилась до 210 долл. за тонну, так как на рынке восстановился спрос на сталь и предложение стало отставать от спроса.</a:t>
                      </a:r>
                    </a:p>
                    <a:p>
                      <a:pPr algn="just"/>
                      <a:r>
                        <a:rPr lang="ru-RU" b="0" i="0">
                          <a:solidFill>
                            <a:srgbClr val="000000"/>
                          </a:solidFill>
                          <a:latin typeface="Arial"/>
                        </a:rPr>
                        <a:t>Цена на медь также вышла на рекордный уровень: на конец 2011 г. цена «спот» достигла 9600 долл. за тонну, а средняя цена увеличилась на 46%. Причины – высокий спрос на медь, в первую очередь со стороны Китая, и дефицит предложения из-за наложившихся друг на друга факторов: забастовок работников, в частности в Чили и Перу, и снижения качества добываемой руды. В первом квартале 2012 г. цена на медь продолжала повышаться, эта тенденция объясняется в основном влиянием позитивных экономических показателей главного мирового потребителя – Китая и ожиданий в части восстановления американской экономики. Как и в прошлом году, фундаментальные позиции меди остаются прочными. Потребности восстановления разрушенной инфраструктуры Японии в сочетании с экономическим ростом развивающихся стран будут способствовать сохранению высокого спроса на нее и во втором полугодии 2012 г. На рынке меди предложение по-прежнему остается весьма ограниченным.</a:t>
                      </a:r>
                    </a:p>
                    <a:p>
                      <a:pPr algn="just"/>
                      <a:r>
                        <a:rPr lang="ru-RU" b="0" i="0">
                          <a:solidFill>
                            <a:srgbClr val="000000"/>
                          </a:solidFill>
                          <a:latin typeface="Arial"/>
                        </a:rPr>
                        <a:t>Цена на золото постоянно росла начиная с 2003 г. (когда средняя цена составляла 364 долл. за унцию) и в конце 2011 г. достигла исторического максимума – 1421 долл.</a:t>
                      </a:r>
                    </a:p>
                    <a:p>
                      <a:pPr algn="just"/>
                      <a:r>
                        <a:rPr lang="ru-RU" b="0" i="0">
                          <a:solidFill>
                            <a:srgbClr val="000000"/>
                          </a:solidFill>
                          <a:latin typeface="Arial"/>
                        </a:rPr>
                        <a:t>Анализ деятельности крупнейших горнодобывающих компаний мира свидетельствует о том, что компании верят в успешную реализацию своих проектов. На инвестиции, направленные на реализацию возможностей органического роста, приходится 85% от суммы чистых денежных инвестиционных потоков.</a:t>
                      </a:r>
                    </a:p>
                    <a:p>
                      <a:pPr algn="just"/>
                      <a:r>
                        <a:rPr lang="ru-RU" b="0" i="0">
                          <a:solidFill>
                            <a:srgbClr val="000000"/>
                          </a:solidFill>
                          <a:latin typeface="Arial"/>
                        </a:rPr>
                        <a:t>Пробуждается рынок слияний и поглощений. В то же время, несмотря на увеличение числа сделок, их общая стоимость все еще значительно ниже рекордного уровня 2007 г., потому что заключение сверхкрупных сделок затруднено.</a:t>
                      </a:r>
                    </a:p>
                    <a:p>
                      <a:pPr algn="just"/>
                      <a:r>
                        <a:rPr lang="ru-RU" b="0" i="0">
                          <a:solidFill>
                            <a:srgbClr val="000000"/>
                          </a:solidFill>
                          <a:latin typeface="Arial"/>
                        </a:rPr>
                        <a:t>В 2010 г. в некоторых секторах добычи полезных ископаемых срок эксплуатации месторождений увеличился, но, как показывает наш анализ, при пересчете в эквивалентные единицы (за эквивалентную единицу принята цена одной тонны меди) в целом по отрасли остающийся срок эксплуатации месторождений сократился на два года и составил 35 лет. Это свидетельствует о том, что увеличение запасов было не таким существенным, как рост объема производства в течение года (табл. 10).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10.</a:t>
                      </a:r>
                      <a:r>
                        <a:rPr lang="ru-RU" b="0" i="0">
                          <a:solidFill>
                            <a:srgbClr val="000000"/>
                          </a:solidFill>
                          <a:latin typeface="Arial"/>
                        </a:rPr>
                        <a:t> Запасы основных полезных ископаемых и их изменение в мире</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Количество компаний</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Запасы 2009 г.</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Запасы 2010 г.</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Изменение,%</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Оставшийся срок добычи (лет)</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Золото (млн унций)</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582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Платина (млн унций)</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Медь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300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Цинк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Никель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Железная руда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14939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15501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22</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Коксующийся уголь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11449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11559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51</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Энергетический уголь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67822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67380</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53</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Бокситы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1177</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1106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Калий (млн т)</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746</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758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57</a:t>
                      </a:r>
                    </a:p>
                    <a:p>
                      <a:pPr algn="just"/>
                      <a:r>
                        <a:rPr lang="ru-RU" b="0" i="1">
                          <a:solidFill>
                            <a:srgbClr val="000000"/>
                          </a:solidFill>
                          <a:latin typeface="Arial"/>
                        </a:rPr>
                        <a:t>Рассчитано по: Mine 2011. The game has changed. Review of global trends in mining industry. PWC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Благодаря существенному росту цен на золото, более затратные рудники стали экономически рентабельными. Кроме того, результатом успешно проведенных в течение года геологоразведочных работ стало дальнейшее увеличение запасов золота. В качестве примера можно привести разработки месторождения Ою Толгой в Монголии, южноамериканские и канадские проекты канадской горнодобывающей компании Goldcorp, а также проекты канадской компании Kinross в Мавритании и Южной Америке.</a:t>
                      </a:r>
                    </a:p>
                    <a:p>
                      <a:pPr algn="just"/>
                      <a:r>
                        <a:rPr lang="ru-RU" b="0" i="0">
                          <a:solidFill>
                            <a:srgbClr val="000000"/>
                          </a:solidFill>
                          <a:latin typeface="Arial"/>
                        </a:rPr>
                        <a:t>Повышение цен на медь в долгосрочных прогнозных допущениях стало причиной единообразного роста стоимости запасов меди у всех ее производителей, вошедших в список крупнейших горнодобывающих компаний мира. Увеличение запасов меди произошло в основном за счет крупного проекта разработки месторождения Ою Толгой в Монголии, реализуемого компаниями Ivanhoe и Rio Tinto, а также переоценки запасов месторождений в Северной Америке, принадлежащих американской компании Freeport McMoRan. В период спада добычи новые запасы существенно перекрыли выбывшие запасы меди, что привело к увеличению срока эксплуатации месторождений на восемь лет по сравнению с 2009 г.</a:t>
                      </a:r>
                    </a:p>
                    <a:p>
                      <a:pPr algn="just"/>
                      <a:r>
                        <a:rPr lang="ru-RU" b="0" i="0">
                          <a:solidFill>
                            <a:srgbClr val="000000"/>
                          </a:solidFill>
                          <a:latin typeface="Arial"/>
                        </a:rPr>
                        <a:t>Запасы цинка и никеля остались приблизительно на том же уровне, что и в 2009 г. Срок эксплуатации месторождений цинка сократился с 13 лет (на конец 2009 г.) до 12 лет, а месторождений никеля – до 21 года. Несколько крупных производителей цинка, например, английская Vedanta Resources plc и китайская Minmetals Resources Limited, не вошли в список крупнейших горнодобывающих компаний.</a:t>
                      </a:r>
                    </a:p>
                    <a:p>
                      <a:pPr algn="just"/>
                      <a:r>
                        <a:rPr lang="ru-RU" b="0" i="0">
                          <a:solidFill>
                            <a:srgbClr val="000000"/>
                          </a:solidFill>
                          <a:latin typeface="Arial"/>
                        </a:rPr>
                        <a:t>Огромные инвестиции в расширение деятельности по добыче железной руды принесли в 2010 г. свои плоды: объем запасов существенно вырос, что привело к общему увеличению остающегося срока эксплуатации месторождений до 22 лет. Значительный рост запасов был отмечен у всех крупных участников рынка железной руды.</a:t>
                      </a:r>
                    </a:p>
                    <a:p>
                      <a:pPr algn="just"/>
                      <a:r>
                        <a:rPr lang="ru-RU" b="0" i="0">
                          <a:solidFill>
                            <a:srgbClr val="000000"/>
                          </a:solidFill>
                          <a:latin typeface="Arial"/>
                        </a:rPr>
                        <a:t>Благодаря тому, что в 2010 г. мировое производство стали выросло на 17% (по данным Мировой ассоциации производителей стали), спрос на коксующийся уголь был высоким и рост его добычи «шагал в ногу» с увеличением производства стали. Наиболее значительное увеличение запасов отражено компанией Anglo American в рамках реализации проекта Grosvenor в Австралии.</a:t>
                      </a:r>
                    </a:p>
                    <a:p>
                      <a:pPr algn="just"/>
                      <a:r>
                        <a:rPr lang="ru-RU" b="0" i="0">
                          <a:solidFill>
                            <a:srgbClr val="000000"/>
                          </a:solidFill>
                          <a:latin typeface="Arial"/>
                        </a:rPr>
                        <a:t>Добыча энергетического угля велась стабильными темпами, объемы новых запасов покрывали объемы добычи. Увеличение запасов отразили компании BHP Billiton (частично в результате пересчета запасов на угольной шахте Маунт Артур в Австралии), Xstrata (благодаря переклассификации ресурсов в Роллестон Вест и утверждению проекта в Булге, Австралия) и China Shenhua (за счет дополнительного бурения на угольных шахтах Shendong).</a:t>
                      </a:r>
                    </a:p>
                    <a:p>
                      <a:pPr algn="just"/>
                      <a:r>
                        <a:rPr lang="ru-RU" b="0" i="0">
                          <a:solidFill>
                            <a:srgbClr val="000000"/>
                          </a:solidFill>
                          <a:latin typeface="Arial"/>
                        </a:rPr>
                        <a:t>Добыча бокситов в 2010 г. практически не изменилась по сравнению с 2009 г. Однако в связи с изменением бразильского законодательства компании BHP Billiton и Rio Tinto снизили свои запасы бокситной руды. Часть ресурсов выведена из категории запасов вплоть до получения новых лицензий. Это отражает усложнившиеся условия, в которых приходится работать горнодобывающим компаниям во многих странах, в связи с более пристальным вниманием государства к горнодобывающей промышленности.</a:t>
                      </a:r>
                    </a:p>
                    <a:p>
                      <a:pPr algn="just"/>
                      <a:r>
                        <a:rPr lang="ru-RU" b="0" i="0">
                          <a:solidFill>
                            <a:srgbClr val="000000"/>
                          </a:solidFill>
                          <a:latin typeface="Arial"/>
                        </a:rPr>
                        <a:t>Крупнейшие горнодобывающие компании по-прежнему уделяли основное внимание повышению добычи на уже действующих рудниках и шахтах. Так как у некоторых компаний финансовые ресурсы все еще были ограничены, затраты на геологоразведку оставались на уровне 50% от прошлых объемов. Однако многие уже объявили о планах увеличения затрат на геологоразведку в 2012 и 2013 г. При этом на крупнейшие горнодобывающие компании приходится менее половины общей суммы затрат, что свидетельствует о сохраняющейся роли мелких и средних компаний в выполнении геологоразведочных работ. Основные затраты в 2011 г. были произведены в секторах добычи золота и базовых металлов, на которые, по данным Metals Economics Group, приходится почти 85% от общей суммы расходов на геологоразведку (рис. 11).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Рис. 11.</a:t>
                      </a:r>
                      <a:r>
                        <a:rPr lang="ru-RU" b="0" i="0">
                          <a:solidFill>
                            <a:srgbClr val="000000"/>
                          </a:solidFill>
                          <a:latin typeface="Arial"/>
                        </a:rPr>
                        <a:t> Структура затрат на геологоразведку по видам сырьевых товаров в 2010 г. </a:t>
                      </a:r>
                      <a:br>
                        <a:rPr lang="ru-RU" b="0" i="0">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1 – золото; 2 – базовые металлы; 3 – алмазы; 4 – металлы платиновой группы; 5 – прочие.</a:t>
                      </a:r>
                    </a:p>
                    <a:p>
                      <a:pPr algn="just"/>
                      <a:r>
                        <a:rPr lang="ru-RU" b="0" i="1">
                          <a:solidFill>
                            <a:srgbClr val="000000"/>
                          </a:solidFill>
                          <a:latin typeface="Arial"/>
                        </a:rPr>
                        <a:t>Рассчитано по: Мировое тенденции в геологоразведке. Metals Economics Group, 2011.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Беспрецедентно высокие цены на золото в 2011 г. подтолкнули геологоразведочные компании сектора золотодобычи к увеличению своего совокупного бюджета на 1,9 млрд долл. В результате запланированные затраты на геологоразведку в этом секторе возросли до 5,4 млрд долл., а их доля в общем бюджете увеличилась до 51% – впервые с 1999 г. на золото пришлось более половины от общей суммы затрат на геологоразведку.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Россия</a:t>
                      </a:r>
                      <a:endParaRPr lang="ru-RU" b="0" i="0">
                        <a:solidFill>
                          <a:srgbClr val="000000"/>
                        </a:solidFill>
                        <a:latin typeface="Arial"/>
                      </a:endParaRPr>
                    </a:p>
                    <a:p>
                      <a:pPr algn="just"/>
                      <a:r>
                        <a:rPr lang="ru-RU" b="0" i="0">
                          <a:solidFill>
                            <a:srgbClr val="000000"/>
                          </a:solidFill>
                          <a:latin typeface="Arial"/>
                        </a:rPr>
                        <a:t>Исторически Россия – крупнейшая горнодобывающая страна с наиболее значительными ресурсами недр. Даже после сокращения минерально-сырьевой базы в результате развала СССР она занимает ведущие позиции по запасам практически всех основных видов полезных ископаемых. Однако качество подавляющего большинства этих запасов ниже, чем в добывающих странах-конкурентах. Так, занимая первое место в мире по общим запасам железных руд, мы имеем в их составе менее 9% богатых, с содержанием железа порядка 60%. В то время как у Австралии, Бразилии и Китая такие руды составляют до двух третей их активных запасов. По наличию медного сырья Россия стоит на третьем месте в мире, но богатые руды уже в основном выработаны. Занимая, соответственно, первое и третье места по запасам цинковых и свинцовых руд, наша страна в два-три раза уступает по их качеству Австралии и Канаде. Наши самые крупные в мире запасы оловянных руд в два-три раза отстают по качеству от бразильских, индонезийских и малайзийских месторождений. Россия имеет самые большие запасы титановых руд, но для них характерно крайне низкое содержание металла, из-за чего страна является импортером титана. Занимая шестое место по запасам бокситов, мы значительно уступаем по их качеству Австралии, Гвинее и Греции. Содержание металла в российских вольфрамовых рудах в два с лишним раза ниже, чем в Китае, а в молибденовых – в три-четыре раза ниже, чем в США. Аналогичное положение и по многим другим полезным ископаемым [3].</a:t>
                      </a:r>
                    </a:p>
                    <a:p>
                      <a:pPr algn="just"/>
                      <a:r>
                        <a:rPr lang="ru-RU" b="0" i="0">
                          <a:solidFill>
                            <a:srgbClr val="000000"/>
                          </a:solidFill>
                          <a:latin typeface="Arial"/>
                        </a:rPr>
                        <a:t>На этом фоне выгодно выделяются крупные норильские месторождения полиметаллических руд высокого по современным меркам качества, содержащие в своем составе никель, медь, кобальт, золото, серебро, металлы платиновой группы. На базе норильских месторождений добывается более 20% мирового сырья для производства никеля, более 10% кобальта, более 3% меди, значительная часть платины, палладия, теллура и других ценных продуктов. Промышленных запасов норильских руд, по имеющимся оценкам, должно хватить еще примерно на три десятка лет.</a:t>
                      </a:r>
                    </a:p>
                    <a:p>
                      <a:pPr algn="just"/>
                      <a:r>
                        <a:rPr lang="ru-RU" b="0" i="0">
                          <a:solidFill>
                            <a:srgbClr val="000000"/>
                          </a:solidFill>
                          <a:latin typeface="Arial"/>
                        </a:rPr>
                        <a:t>Следует отметить и уникальные по запасам и качеству якутские и архангельские алмазоносные месторождения. Но и здесь стоит проблема ухудшения структуры промышленных запасов.</a:t>
                      </a:r>
                    </a:p>
                    <a:p>
                      <a:pPr algn="just"/>
                      <a:r>
                        <a:rPr lang="ru-RU" b="0" i="0">
                          <a:solidFill>
                            <a:srgbClr val="000000"/>
                          </a:solidFill>
                          <a:latin typeface="Arial"/>
                        </a:rPr>
                        <a:t>В целом положение нашей страны в современном горнодобывающем производстве характеризуется следующими показателями. Россия является абсолютным лидером среди 166 горнодобывающих государств по числу добываемых минеральных продуктов – 48 наименований (рис. 1). При этом подавляющая часть государств добывают не более 10 видов минералов. В целом доля отечественной горнодобывающей промышленности в мировом производстве составляет 9,7%. По этому показателю Россия находится на третьем месте после США и Китая.</a:t>
                      </a:r>
                    </a:p>
                    <a:p>
                      <a:pPr algn="just"/>
                      <a:r>
                        <a:rPr lang="ru-RU" b="0" i="0">
                          <a:solidFill>
                            <a:srgbClr val="000000"/>
                          </a:solidFill>
                          <a:latin typeface="Arial"/>
                        </a:rPr>
                        <a:t>Если рассматривать долю нашей страны в общемировой добыче отдельных видов минеральных продуктов (руд черных, цветных, драгоценных металлов, неметаллических ископаемых), то и здесь Россия в основном занимает места не ниже 5-го. Следовательно, можно констатировать достаточно весомое положение российского горнодобывающего производства в современном мире.</a:t>
                      </a:r>
                    </a:p>
                    <a:p>
                      <a:pPr algn="just"/>
                      <a:r>
                        <a:rPr lang="ru-RU" b="0" i="0">
                          <a:solidFill>
                            <a:srgbClr val="000000"/>
                          </a:solidFill>
                          <a:latin typeface="Arial"/>
                        </a:rPr>
                        <a:t>У России есть все возможности (в первую очередь сырьевые) для обеспечения высочайшего уровня своей экономики. Но, в отличие от западноевропейских и некоторых других стран (скажем, Японии), характеризующихся высоким потреблением минеральных продуктов и, соответственно, высоким уровнем экономики при фактическом отсутствии собственной минерально-сырьевой базы, наша страна имеет относительно низкие показатели собственного потребления минеральных продуктов. Большая их часть экспортируется в другие страны. Подчеркнем, что количество минерального сырья, используемого внутри страны, является показателем развития перерабатывающих и высокотехнологичных производств, удовлетворяющих потребности общества и характеризующих его благосостояние.</a:t>
                      </a:r>
                    </a:p>
                    <a:p>
                      <a:pPr algn="just"/>
                      <a:r>
                        <a:rPr lang="ru-RU" b="0" i="0">
                          <a:solidFill>
                            <a:srgbClr val="000000"/>
                          </a:solidFill>
                          <a:latin typeface="Arial"/>
                        </a:rPr>
                        <a:t>Вместе с тем вполне реально, что уже в ближайшей перспективе произойдет снижение позиций, достигнутых российскими горнодобывающими производствами. Основные причины этого – в ухудшении минерально-сырьевой базы и нарастающей неадекватности горных технологий изменяющемуся состоянию месторождений полезных ископаемых.</a:t>
                      </a:r>
                    </a:p>
                    <a:p>
                      <a:pPr algn="just"/>
                      <a:r>
                        <a:rPr lang="ru-RU" b="0" i="0">
                          <a:solidFill>
                            <a:srgbClr val="000000"/>
                          </a:solidFill>
                          <a:latin typeface="Arial"/>
                        </a:rPr>
                        <a:t>Дело в том, что в стране эксплуатируются запасы полезных ископаемых, разведанных еще в советский период. Начиная с 1996 г. государством не ведутся масштабные геолого-поисковые работы новых месторождений полезных ископаемых, а недропользователи не спешат вкладывать необходимые средства в геологоразведку. Образовавшийся разрыв между объемами добычи и воспроизводством запасов уже достиг угрожающих размеров.</a:t>
                      </a:r>
                    </a:p>
                    <a:p>
                      <a:pPr algn="just"/>
                      <a:r>
                        <a:rPr lang="ru-RU" b="0" i="0">
                          <a:solidFill>
                            <a:srgbClr val="000000"/>
                          </a:solidFill>
                          <a:latin typeface="Arial"/>
                        </a:rPr>
                        <a:t>Более того, отмечается процесс повсеместного пересмотра действующих кондиций с выводом из промышленных запасов менее выгодных для горнопромышленников участков. Это способствует еще большему обеднению минерально-сырьевой базы страны. Кстати, этот же процесс характерен и для нашей нефтяной промышленности.</a:t>
                      </a:r>
                    </a:p>
                    <a:p>
                      <a:pPr algn="just"/>
                      <a:r>
                        <a:rPr lang="ru-RU" b="0" i="0">
                          <a:solidFill>
                            <a:srgbClr val="000000"/>
                          </a:solidFill>
                          <a:latin typeface="Arial"/>
                        </a:rPr>
                        <a:t>Доля горнодобывающей промышленности в экспорте России весьма существенна (табл. 11).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Таблица 11.</a:t>
                      </a:r>
                      <a:r>
                        <a:rPr lang="ru-RU" b="0" i="0">
                          <a:solidFill>
                            <a:srgbClr val="000000"/>
                          </a:solidFill>
                          <a:latin typeface="Arial"/>
                        </a:rPr>
                        <a:t> Роль горнодобывающей промышленности в экспорте России, млн долл.</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1" i="0">
                          <a:solidFill>
                            <a:srgbClr val="000000"/>
                          </a:solidFill>
                          <a:latin typeface="Arial"/>
                        </a:rPr>
                        <a:t>Виды продукции</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2007</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2008</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2009</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1" i="0">
                          <a:solidFill>
                            <a:srgbClr val="000000"/>
                          </a:solidFill>
                          <a:latin typeface="Arial"/>
                        </a:rPr>
                        <a:t>2010</a:t>
                      </a:r>
                      <a:endParaRPr lang="ru-RU" b="0" i="0">
                        <a:solidFill>
                          <a:srgbClr val="000000"/>
                        </a:solidFill>
                        <a:latin typeface="Arial"/>
                      </a:endParaRP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lnT>
                      <a:noFill/>
                    </a:lnT>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Неметаллическое сырье</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743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2 222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873</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980</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Металлические руды</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1 592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2 375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1 178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2 273</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Изделия из неметаллов</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368</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362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275</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314</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Керамические изделия</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212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202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174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244</a:t>
                      </a:r>
                    </a:p>
                    <a:p>
                      <a:pPr algn="ctr"/>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0">
                <a:tc>
                  <a:txBody>
                    <a:bodyPr/>
                    <a:lstStyle/>
                    <a:p>
                      <a:pPr algn="ctr"/>
                      <a:r>
                        <a:rPr lang="ru-RU" b="0" i="0">
                          <a:solidFill>
                            <a:srgbClr val="000000"/>
                          </a:solidFill>
                          <a:latin typeface="Arial"/>
                        </a:rPr>
                        <a:t>Драгоценные камни и металлы</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6 832</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7 164</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5 039</a:t>
                      </a:r>
                    </a:p>
                    <a:p>
                      <a:pPr algn="ctr"/>
                      <a:endParaRPr lang="ru-RU" b="0" i="0">
                        <a:latin typeface="Arial"/>
                      </a:endParaRPr>
                    </a:p>
                  </a:txBody>
                  <a:tcPr anchor="ctr">
                    <a:lnL>
                      <a:noFill/>
                    </a:lnL>
                    <a:lnR>
                      <a:noFill/>
                    </a:lnR>
                    <a:lnT>
                      <a:noFill/>
                    </a:lnT>
                    <a:lnB>
                      <a:noFill/>
                    </a:lnB>
                    <a:solidFill>
                      <a:srgbClr val="FFFFFF"/>
                    </a:solidFill>
                  </a:tcPr>
                </a:tc>
                <a:tc>
                  <a:txBody>
                    <a:bodyPr/>
                    <a:lstStyle/>
                    <a:p>
                      <a:pPr algn="ctr"/>
                      <a:r>
                        <a:rPr lang="ru-RU" b="0" i="0">
                          <a:solidFill>
                            <a:srgbClr val="000000"/>
                          </a:solidFill>
                          <a:latin typeface="Arial"/>
                        </a:rPr>
                        <a:t>8 623</a:t>
                      </a:r>
                    </a:p>
                    <a:p>
                      <a:pPr algn="just"/>
                      <a:r>
                        <a:rPr lang="ru-RU" b="0" i="1">
                          <a:solidFill>
                            <a:srgbClr val="000000"/>
                          </a:solidFill>
                          <a:latin typeface="Arial"/>
                        </a:rPr>
                        <a:t>Рассчитано по данным Росстата и Таможенной службы РФ. </a:t>
                      </a:r>
                      <a:br>
                        <a:rPr lang="ru-RU" b="0" i="1">
                          <a:solidFill>
                            <a:srgbClr val="000000"/>
                          </a:solidFill>
                          <a:latin typeface="Arial"/>
                        </a:rPr>
                      </a:br>
                      <a:r>
                        <a:rPr lang="ru-RU" b="0" i="1">
                          <a:solidFill>
                            <a:srgbClr val="000000"/>
                          </a:solidFill>
                          <a:latin typeface="Arial"/>
                        </a:rPr>
                        <a:t/>
                      </a:r>
                      <a:br>
                        <a:rPr lang="ru-RU" b="0" i="1">
                          <a:solidFill>
                            <a:srgbClr val="000000"/>
                          </a:solidFill>
                          <a:latin typeface="Arial"/>
                        </a:rPr>
                      </a:br>
                      <a:endParaRPr lang="ru-RU" b="0" i="0">
                        <a:solidFill>
                          <a:srgbClr val="000000"/>
                        </a:solidFill>
                        <a:latin typeface="Arial"/>
                      </a:endParaRPr>
                    </a:p>
                    <a:p>
                      <a:pPr algn="just"/>
                      <a:r>
                        <a:rPr lang="ru-RU" b="0" i="0">
                          <a:solidFill>
                            <a:srgbClr val="000000"/>
                          </a:solidFill>
                          <a:latin typeface="Arial"/>
                        </a:rPr>
                        <a:t>Добыча бокситов в России находится на уровне 5–6 млн т в год. Производство глинозема снизилось в последние годы до 2,8–2,9 млн т в год. Невысокое качество добываемых бокситов и недостаточное количество глинозема диктуют необходимость его массированного импорта российскими алюминиевыми заводами (в объеме 4,7–5,3 млн т в год). Традиционными поставщиками глинозема в Россию остаются Казахстан (Павлодарский завод) и Украина (Николаевский глиноземный завод).</a:t>
                      </a:r>
                    </a:p>
                    <a:p>
                      <a:pPr algn="just"/>
                      <a:r>
                        <a:rPr lang="ru-RU" b="0" i="0">
                          <a:solidFill>
                            <a:srgbClr val="000000"/>
                          </a:solidFill>
                          <a:latin typeface="Arial"/>
                        </a:rPr>
                        <a:t>До недавнего времени добыча хромовых руд в России не превышала 150 тыс. т в год, однако в последние годы в связи с пуском предприятия «Конгор-хром» (Полярный Урал) этот показатель увеличился до 650–750 тыс. т в год.</a:t>
                      </a:r>
                    </a:p>
                    <a:p>
                      <a:pPr algn="just"/>
                      <a:r>
                        <a:rPr lang="ru-RU" b="0" i="0">
                          <a:solidFill>
                            <a:srgbClr val="000000"/>
                          </a:solidFill>
                          <a:latin typeface="Arial"/>
                        </a:rPr>
                        <a:t>Общие запасы меди в стране составляют порядка 90–100 млн т. Самым крупным месторождением является неразрабатываемое в настоящее время Удоканское (Восточная Сибирь), которое содержит около 20 млн т меди. К числу других крупных месторождений относятся Октябрьское, Талнахское (Восточная Сибирь), Гайское (Оренбургская область).</a:t>
                      </a:r>
                    </a:p>
                    <a:p>
                      <a:pPr algn="just"/>
                      <a:r>
                        <a:rPr lang="ru-RU" b="0" i="0">
                          <a:solidFill>
                            <a:srgbClr val="000000"/>
                          </a:solidFill>
                          <a:latin typeface="Arial"/>
                        </a:rPr>
                        <a:t>Суммарные запасы золота в России оцениваются на уровне 10 тыс. т. Наиболее крупными месторождениями с запасами 1500 т являются Наталкинское и Сухой Лог. Добыча золота составляет 180–190 т в год.</a:t>
                      </a:r>
                    </a:p>
                    <a:p>
                      <a:pPr algn="just"/>
                      <a:r>
                        <a:rPr lang="ru-RU" b="0" i="0">
                          <a:solidFill>
                            <a:srgbClr val="000000"/>
                          </a:solidFill>
                          <a:latin typeface="Arial"/>
                        </a:rPr>
                        <a:t>В структуре золотодобычи превалирует Дальневосточный округ, на долю которого приходится 55–58% всего добытого в стране золота. На долю Восточной Сибири – 35–38%. Среди предприятий выделяется ЗАО «Полюс Золото» (Красноярский край), которое добывает ежегодно 38–40 т благородного металла.</a:t>
                      </a:r>
                    </a:p>
                    <a:p>
                      <a:pPr algn="just"/>
                      <a:r>
                        <a:rPr lang="ru-RU" b="0" i="0">
                          <a:solidFill>
                            <a:srgbClr val="000000"/>
                          </a:solidFill>
                          <a:latin typeface="Arial"/>
                        </a:rPr>
                        <a:t>Объем железорудного сырья России составляет около 56 млрд т. Основная часть запасов приходится на Центральный регион (около 60%), где расположена известная Курская магнитная аномалия. Достаточно весомые запасы железных руд имеются на Урале и в Сибири. Основной объем добычи также приходится на Центральный регион – свыше 50%. Здесь действуют 4 железорудных предприятия. Наиболее крупными являются Лебединский и Михайловский ГОКи.</a:t>
                      </a:r>
                    </a:p>
                    <a:p>
                      <a:pPr algn="just"/>
                      <a:r>
                        <a:rPr lang="ru-RU" b="0" i="0">
                          <a:solidFill>
                            <a:srgbClr val="000000"/>
                          </a:solidFill>
                          <a:latin typeface="Arial"/>
                        </a:rPr>
                        <a:t>Железорудные предприятия России поставляют на экспорт свыше 20% выпускаемой продукции. Основной объем направляется на внутренний рынок для выпуска металлизированного сырья и чугуна. К 2017 г. прогнозируется рост производства товарной железной руды до 120–125 млн т в год – за счет пуска Приоскольского ГОКа в Центральной России и Кимкано-Сутарского ГОКа на Дальнем Востоке.</a:t>
                      </a:r>
                    </a:p>
                    <a:p>
                      <a:pPr algn="just"/>
                      <a:r>
                        <a:rPr lang="ru-RU" b="0" i="0">
                          <a:solidFill>
                            <a:srgbClr val="000000"/>
                          </a:solidFill>
                          <a:latin typeface="Arial"/>
                        </a:rPr>
                        <a:t>Природный потенциал России позволяет ей превратиться в крупнейшего производителя всех известных полезных ископаемых. Препятствие этому зарубежные эксперты видят в том, что государство (в отличие от других горнодобывающих стран) оставило компании отрасли наедине со своими проблемами, без всякой поддержки. И эта политика вряд ли изменится в ближайшем будущем [4].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Бразилия</a:t>
                      </a:r>
                      <a:endParaRPr lang="ru-RU" b="0" i="0">
                        <a:solidFill>
                          <a:srgbClr val="000000"/>
                        </a:solidFill>
                        <a:latin typeface="Arial"/>
                      </a:endParaRPr>
                    </a:p>
                    <a:p>
                      <a:pPr algn="just"/>
                      <a:r>
                        <a:rPr lang="ru-RU" b="0" i="0">
                          <a:solidFill>
                            <a:srgbClr val="000000"/>
                          </a:solidFill>
                          <a:latin typeface="Arial"/>
                        </a:rPr>
                        <a:t>Горнодобывающая промышленность является весьма важной составляющей экономики Бразилии. На эту отрасль приходится до 50% внешнеторгового баланса страны. 83% стоимости продукции всей отрасли дает железная руда, остальное – медь и никель [5]. Бразильской корпорации Vale принадлежит 75% рынка горнодобывающей промышленности страны. Благодаря этой, одной из крупнейших в мире, горнодобывающей компании Бразилия превратилась из объекта инвестирования в активного субъекта капиталовложений, в том числе за границей. Имея около 10 млрд долл. свободной денежной наличности, компания Vale выступает на глобальном рынке в качестве покупателя активов других международных горнодобывающих компаний.</a:t>
                      </a:r>
                    </a:p>
                    <a:p>
                      <a:pPr algn="just"/>
                      <a:r>
                        <a:rPr lang="ru-RU" b="0" i="0">
                          <a:solidFill>
                            <a:srgbClr val="000000"/>
                          </a:solidFill>
                          <a:latin typeface="Arial"/>
                        </a:rPr>
                        <a:t>В стране разведаны месторождения таких важных полезных ископаемых, как бокситы (2800 млн т), каолин (1700 млн т), железная руда (19000 млн т), ниобий (4,5 млн т) и никель (6 млн т). Кроме того, Бразилия занимает ведущие позиции в мире по добыче золота, угля и фосфатов. На добывающую промышленность приходится примерно 3% ВВП страны. По добыче меди Бразилия занимает пятое место в мире. Кроме того, Бразилия является крупнейшим в мире поставщиком ниобия, олова, лития, тантала и драгоценных камней.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Индия</a:t>
                      </a:r>
                      <a:endParaRPr lang="ru-RU" b="0" i="0">
                        <a:solidFill>
                          <a:srgbClr val="000000"/>
                        </a:solidFill>
                        <a:latin typeface="Arial"/>
                      </a:endParaRPr>
                    </a:p>
                    <a:p>
                      <a:pPr algn="just"/>
                      <a:r>
                        <a:rPr lang="ru-RU" b="0" i="0">
                          <a:solidFill>
                            <a:srgbClr val="000000"/>
                          </a:solidFill>
                          <a:latin typeface="Arial"/>
                        </a:rPr>
                        <a:t>Страна остается пока закрытой для иностранцев в отношении горнодобывающей промышленности. Из общего объема иностранных инвестиций, поступающих в Индию, на эту отрасль приходится менее 1%. В стране активно ведется добыча железной руды (4-е место в мире), которая экспортируется в основном в Китай. Кроме того, здесь добываются известняк, бокситы, марганец и слюда. Однако доминирующее положение (70%) в горнодобывающей промышленности Индии занимает добыча угля (3-е место в мире). При этом цены на уголь регулируются не рынком, а специальным государственным агентством Coal India.</a:t>
                      </a:r>
                    </a:p>
                    <a:p>
                      <a:pPr algn="just"/>
                      <a:r>
                        <a:rPr lang="ru-RU" b="0" i="0">
                          <a:solidFill>
                            <a:srgbClr val="000000"/>
                          </a:solidFill>
                          <a:latin typeface="Arial"/>
                        </a:rPr>
                        <a:t>В последние 20 лет среднегодовой рост индийской горнодобывающей промышленности составлял 4–5%. В 2006–2011 гг. он увеличился до 10% в год. В 2010 г. объем произведенной отраслью продукции достиг 1 млрд т, а ее стоимость – 10,7 млрд долл. [6] В настоящее время в горнодобывающей промышленности заняты 1,1 млн чел. В стране 2326 частных и 292 государственные шахты. Добываемые в них минералы и металлы составляют 16% совокупного индийского экспорта. Долгое время добывающий сектор экономики был полностью государственным. В последние годы он постепенно открывается и для частного сектора. Однако на государственный сектор и сейчас приходится 100% добычи меди, алмазов, свинца, серебра, цинка; примерно 98% добычи угля, 60% – железной руды и 50% – магнезита, бокситов, хрома и доломитов [7].</a:t>
                      </a:r>
                    </a:p>
                    <a:p>
                      <a:pPr algn="just"/>
                      <a:r>
                        <a:rPr lang="ru-RU" b="0" i="0">
                          <a:solidFill>
                            <a:srgbClr val="000000"/>
                          </a:solidFill>
                          <a:latin typeface="Arial"/>
                        </a:rPr>
                        <a:t>В Индии зарегистрировано около 20 тыс. месторождений полезных ископаемых. Геологический потенциал страны весьма существен.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Китай</a:t>
                      </a:r>
                      <a:endParaRPr lang="ru-RU" b="0" i="0">
                        <a:solidFill>
                          <a:srgbClr val="000000"/>
                        </a:solidFill>
                        <a:latin typeface="Arial"/>
                      </a:endParaRPr>
                    </a:p>
                    <a:p>
                      <a:pPr algn="just"/>
                      <a:r>
                        <a:rPr lang="ru-RU" b="0" i="0">
                          <a:solidFill>
                            <a:srgbClr val="000000"/>
                          </a:solidFill>
                          <a:latin typeface="Arial"/>
                        </a:rPr>
                        <a:t>Горнодобывающая промышленность страны в последние годы превратилась из объекта инвестирования в активного игрока и инвестора на глобальном рынке. В середине 1990-х годов, когда Китай остро нуждался в инвестициях, управленческих технологиях и добывающей технике, иностранные компании приглашались к созданию совместных предприятий с китайскими, главным образом государственными, компаниями. На пике реализации этой программы в стране действовало 120 иностранных горнодобывающих компаний.</a:t>
                      </a:r>
                    </a:p>
                    <a:p>
                      <a:pPr algn="just"/>
                      <a:r>
                        <a:rPr lang="ru-RU" b="0" i="0">
                          <a:solidFill>
                            <a:srgbClr val="000000"/>
                          </a:solidFill>
                          <a:latin typeface="Arial"/>
                        </a:rPr>
                        <a:t>В дальнейшем правительство стало проводить политику вытеснения иностранного капитала из горнодобывающей промышленности. На сегодня в ней осталось только 10 зарубежных компаний. Китай превратился в амбициозного инвестора глобальной горнодобывающей промышленности. На волне строительного бума, охватившего страну, возникла острая нужда в полезных ископаемых, прежде всего минеральном сырье, и Пекин начал предпринимать энергичные попытки скупать активы за рубежом. Особенно отличились в этом отношении государственные корпорации, такие как China MinMetals и China Investment Corporation.</a:t>
                      </a:r>
                    </a:p>
                    <a:p>
                      <a:pPr algn="just"/>
                      <a:r>
                        <a:rPr lang="ru-RU" b="0" i="0">
                          <a:solidFill>
                            <a:srgbClr val="000000"/>
                          </a:solidFill>
                          <a:latin typeface="Arial"/>
                        </a:rPr>
                        <a:t>Обычно эти агентства приобретают 40–60% акций какой-нибудь зарубежной горнодобывающей компании. Первостепенный интерес для китайцев представляют компании по добыче железной руды, необходимой для бурно развивающейся в стране черной металлургии. Поскольку в Китае существуют строгие ограничения на покупку активов зарубежными компаниями, эта страна рассматривается западным бизнесом в основном в качестве потенциального покупателя и инвестора [8].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1" i="0">
                          <a:solidFill>
                            <a:srgbClr val="000000"/>
                          </a:solidFill>
                          <a:latin typeface="Arial"/>
                        </a:rPr>
                        <a:t>США</a:t>
                      </a:r>
                      <a:endParaRPr lang="ru-RU" b="0" i="0">
                        <a:solidFill>
                          <a:srgbClr val="000000"/>
                        </a:solidFill>
                        <a:latin typeface="Arial"/>
                      </a:endParaRPr>
                    </a:p>
                    <a:p>
                      <a:pPr algn="just"/>
                      <a:r>
                        <a:rPr lang="ru-RU" b="0" i="0">
                          <a:solidFill>
                            <a:srgbClr val="000000"/>
                          </a:solidFill>
                          <a:latin typeface="Arial"/>
                        </a:rPr>
                        <a:t>Здесь горнодобывающая промышленность производит широкий спектр товаров: медь, свинец, молибден, фосфаты, урановые руды, бокситы, золото, железные руды, никель, серебро, цинк и др. Крупнейшим производителем полезных ископаемых (исключая нефть и газ) является штат Калифорния, на который приходится более 9% (3,4 млрд долл.) всей добычи сырья страны. США занимают третье место в мире по добыче меди и второе – по добыче золота. В отрасли и смежных с ней отраслях занято более 3 млн чел., работающих на 1879 угольных шахтах, 8 урановых рудниках и еще 1965 шахтах, где добывается 74 вида различных минералов и материалов. Общая стоимость продукции горнодобывающей страны составляет около 500 млрд долл. [9], а объем ее экспорта – 26 млрд долл.</a:t>
                      </a:r>
                    </a:p>
                    <a:p>
                      <a:pPr algn="just"/>
                      <a:r>
                        <a:rPr lang="ru-RU" b="0" i="0">
                          <a:solidFill>
                            <a:srgbClr val="000000"/>
                          </a:solidFill>
                          <a:latin typeface="Arial"/>
                        </a:rPr>
                        <a:t>Будущее развитие этой отрасли в США зависит от многих факторов, среди которых специалисты отмечают наличие квалифицированной рабочей силы, экологические ограничения и безопасность шахт, прежде всего угольных.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ctr"/>
                      <a:r>
                        <a:rPr lang="ru-RU" b="0" i="0">
                          <a:solidFill>
                            <a:srgbClr val="000000"/>
                          </a:solidFill>
                          <a:latin typeface="Arial"/>
                        </a:rPr>
                        <a:t>* * *</a:t>
                      </a:r>
                    </a:p>
                    <a:p>
                      <a:pPr algn="just"/>
                      <a:r>
                        <a:rPr lang="ru-RU" b="0" i="0">
                          <a:solidFill>
                            <a:srgbClr val="000000"/>
                          </a:solidFill>
                          <a:latin typeface="Arial"/>
                        </a:rPr>
                        <a:t>Оценивая </a:t>
                      </a:r>
                      <a:r>
                        <a:rPr lang="ru-RU" b="0" i="1">
                          <a:solidFill>
                            <a:srgbClr val="000000"/>
                          </a:solidFill>
                          <a:latin typeface="Arial"/>
                        </a:rPr>
                        <a:t>перспективы</a:t>
                      </a:r>
                      <a:r>
                        <a:rPr lang="ru-RU" b="0" i="0">
                          <a:solidFill>
                            <a:srgbClr val="000000"/>
                          </a:solidFill>
                          <a:latin typeface="Arial"/>
                        </a:rPr>
                        <a:t> развития мировой горнодобывающей промышленности, нужно отметить, что ведущие компании отрасли верят в возможности развивающихся рынков, особенно в непрекращающийся рост китайской экономики. Их убеждает в этом опыт предшествующих 30 лет, когда все намеченные Китаем показатели были достигнуты, а пятилетние планы выполнены. Запланированный темп роста в размере 7% они считают минимальным.</a:t>
                      </a:r>
                    </a:p>
                    <a:p>
                      <a:pPr algn="just"/>
                      <a:r>
                        <a:rPr lang="ru-RU" b="0" i="0">
                          <a:solidFill>
                            <a:srgbClr val="000000"/>
                          </a:solidFill>
                          <a:latin typeface="Arial"/>
                        </a:rPr>
                        <a:t>Ежегодное увеличение объемов поставок такими темпами – это одновременно и сложная задача, и возможности для отрасли. В то же время растущий спрос на минеральные ресурсы наблюдается со стороны других быстро развивающихся экономик, таких как Индия, Индонезия и Бразилия. Среди прочих положительных факторов – восстановление экономики США, остающихся одним из основных потребителей минеральных ресурсов, и спрос, который генерируют работы на части территории Японии.</a:t>
                      </a:r>
                    </a:p>
                    <a:p>
                      <a:pPr algn="just"/>
                      <a:r>
                        <a:rPr lang="ru-RU" b="0" i="0">
                          <a:solidFill>
                            <a:srgbClr val="000000"/>
                          </a:solidFill>
                          <a:latin typeface="Arial"/>
                        </a:rPr>
                        <a:t>Хотя уверенность в завтрашнем дне мировой экономики окрепла, риски все еще сохраняются. Мнение, что долгосрочный спрос на сырье будет высоким, получило широкое распространение, поэтому руководители стремятся планировать деятельность своих компаний так, чтобы воспользоваться этим преимуществом. Считается, что в настоящее время лучше строить объекты самим, чем приобретать уже имеющиеся активы. При этом в качестве наиболее простого и эффективного способа развития компании рассматривают расширение мощностей, а не строительство новых.</a:t>
                      </a:r>
                    </a:p>
                    <a:p>
                      <a:pPr algn="just"/>
                      <a:r>
                        <a:rPr lang="ru-RU" b="0" i="0">
                          <a:solidFill>
                            <a:srgbClr val="000000"/>
                          </a:solidFill>
                          <a:latin typeface="Arial"/>
                        </a:rPr>
                        <a:t>Сетуя на то, что в отрасли отсутствуют новые проекты, создаваемые с нуля, многие руководители в то же время проявляют осторожность, когда требуется произвести крупные затраты на ранней стадии геологоразведки. Вместо этого они предпочитают воспользоваться результатами деятельности более мелких компаний сектора, которым всегда удавалось выполнить эти работы более эффективно. Такой подход может оказаться опасным и с годами привести к серьезной нехватке запасов минерального сырья, если компании малого и среднего бизнеса лишатся той поддержки, которую им оказывает в настоящее время государство.</a:t>
                      </a:r>
                    </a:p>
                    <a:p>
                      <a:pPr algn="just"/>
                      <a:r>
                        <a:rPr lang="ru-RU" b="0" i="0">
                          <a:solidFill>
                            <a:srgbClr val="000000"/>
                          </a:solidFill>
                          <a:latin typeface="Arial"/>
                        </a:rPr>
                        <a:t>Строить новые объекты и увеличивать мощности уже существующих горнодобывающих предприятий по-прежнему сложно. Увеличение издержек производства, длительный период подготовки к освоению месторождений и нехватка квалифицированной рабочей силы – факторы, постоянно усложняющие ситуацию для всех участников отрасли. Появляется все больше городов (подобных Перту в Западной Австралии) с нерешенными структурными проблемами, выросших на волне ресурсного бума.</a:t>
                      </a:r>
                    </a:p>
                    <a:p>
                      <a:pPr algn="just"/>
                      <a:r>
                        <a:rPr lang="ru-RU" b="0" i="0">
                          <a:solidFill>
                            <a:srgbClr val="000000"/>
                          </a:solidFill>
                          <a:latin typeface="Arial"/>
                        </a:rPr>
                        <a:t>Руководители предприятий постоянно сталкиваются с проблемой эффективного управления имеющимися трудовыми ресурсами и обеспечения необходимого уровня квалификации кадров для успешной реализации будущих проектов по всему миру, особенно на развивающихся рынках.</a:t>
                      </a:r>
                    </a:p>
                    <a:p>
                      <a:pPr algn="just"/>
                      <a:r>
                        <a:rPr lang="ru-RU" b="0" i="0">
                          <a:solidFill>
                            <a:srgbClr val="000000"/>
                          </a:solidFill>
                          <a:latin typeface="Arial"/>
                        </a:rPr>
                        <a:t>В условиях ограниченного предложения горнодобывающая компания является хозяином положения, а потребитель вынужден брать то, что сможет заполучить. Многим не нравится такая ситуация. Особенно это касается потребителей таких ресурсов, как железная руда и уголь, поскольку они осознают, что их сектор значительно более раздроблен, чем горнодобывающая отрасль в целом, и они не могут переложить на плечи своих клиентов расходы, возникающие в связи с ростом цен на сырье.</a:t>
                      </a:r>
                    </a:p>
                    <a:p>
                      <a:pPr algn="just"/>
                      <a:r>
                        <a:rPr lang="ru-RU" b="0" i="0">
                          <a:solidFill>
                            <a:srgbClr val="000000"/>
                          </a:solidFill>
                          <a:latin typeface="Arial"/>
                        </a:rPr>
                        <a:t>Такие потребители все чаще приобретают месторождения с еще не разработанными запасами второй и третьей категории. Идет борьба за ресурсы, Индия и Китай активно включились в эту борьбу. Руководители горнодобывающих компаний надеются, что эти процессы вызовут рост предложения. Однако из-за того, что доходность новых горнодобывающих активов ниже текущей доходности на существующих месторождениях, в конечном итоге это может привести к повышению долгосрочных цен на сырьевые товары. </a:t>
                      </a:r>
                      <a:br>
                        <a:rPr lang="ru-RU" b="0" i="0">
                          <a:solidFill>
                            <a:srgbClr val="000000"/>
                          </a:solidFill>
                          <a:latin typeface="Arial"/>
                        </a:rPr>
                      </a:br>
                      <a:r>
                        <a:rPr lang="ru-RU" b="0" i="0">
                          <a:solidFill>
                            <a:srgbClr val="000000"/>
                          </a:solidFill>
                          <a:latin typeface="Arial"/>
                        </a:rPr>
                        <a:t/>
                      </a:r>
                      <a:br>
                        <a:rPr lang="ru-RU" b="0" i="0">
                          <a:solidFill>
                            <a:srgbClr val="000000"/>
                          </a:solidFill>
                          <a:latin typeface="Arial"/>
                        </a:rPr>
                      </a:br>
                      <a:endParaRPr lang="ru-RU" b="0" i="0">
                        <a:solidFill>
                          <a:srgbClr val="000000"/>
                        </a:solidFill>
                        <a:latin typeface="Arial"/>
                      </a:endParaRPr>
                    </a:p>
                    <a:p>
                      <a:pPr algn="just"/>
                      <a:r>
                        <a:rPr lang="ru-RU" b="1" i="0">
                          <a:solidFill>
                            <a:srgbClr val="000000"/>
                          </a:solidFill>
                          <a:latin typeface="Arial"/>
                        </a:rPr>
                        <a:t>Примечания:</a:t>
                      </a:r>
                      <a:endParaRPr lang="ru-RU" b="0" i="0">
                        <a:solidFill>
                          <a:srgbClr val="000000"/>
                        </a:solidFill>
                        <a:latin typeface="Arial"/>
                      </a:endParaRPr>
                    </a:p>
                    <a:p>
                      <a:pPr algn="just"/>
                      <a:r>
                        <a:rPr lang="ru-RU" b="0" i="0">
                          <a:solidFill>
                            <a:srgbClr val="000000"/>
                          </a:solidFill>
                          <a:latin typeface="Arial"/>
                        </a:rPr>
                        <a:t>[1] Mine 2011. The game has changed. Review of global trends in mining industry. PWC 2011.</a:t>
                      </a:r>
                    </a:p>
                    <a:p>
                      <a:pPr algn="just"/>
                      <a:r>
                        <a:rPr lang="ru-RU" b="0" i="0">
                          <a:solidFill>
                            <a:srgbClr val="000000"/>
                          </a:solidFill>
                          <a:latin typeface="Arial"/>
                        </a:rPr>
                        <a:t>[2] Mine 2011. The game has changed. Review of global trends in mining industry. PWC 2011.</a:t>
                      </a:r>
                    </a:p>
                    <a:p>
                      <a:pPr algn="just"/>
                      <a:r>
                        <a:rPr lang="ru-RU" b="0" i="0">
                          <a:solidFill>
                            <a:srgbClr val="000000"/>
                          </a:solidFill>
                          <a:latin typeface="Arial"/>
                        </a:rPr>
                        <a:t>[3] Г.Г. Ломоносов. Горнодобывающее производство России: современное состояние и проблемы. Деловая слава России.</a:t>
                      </a:r>
                    </a:p>
                    <a:p>
                      <a:pPr algn="just"/>
                      <a:r>
                        <a:rPr lang="ru-RU" b="0" i="0">
                          <a:solidFill>
                            <a:srgbClr val="000000"/>
                          </a:solidFill>
                          <a:latin typeface="Arial"/>
                        </a:rPr>
                        <a:t>[4] Outlook: Prospects for Recovery in the global Mining Industry. KPMG, 2010.</a:t>
                      </a:r>
                    </a:p>
                    <a:p>
                      <a:pPr algn="just"/>
                      <a:r>
                        <a:rPr lang="ru-RU" b="0" i="0">
                          <a:solidFill>
                            <a:srgbClr val="000000"/>
                          </a:solidFill>
                          <a:latin typeface="Arial"/>
                        </a:rPr>
                        <a:t>[5] Outlook: Prospects for Recovery in the global Mining Industry. KPMG, 2010.</a:t>
                      </a:r>
                    </a:p>
                    <a:p>
                      <a:pPr algn="just"/>
                      <a:r>
                        <a:rPr lang="ru-RU" b="0" i="0">
                          <a:solidFill>
                            <a:srgbClr val="000000"/>
                          </a:solidFill>
                          <a:latin typeface="Arial"/>
                        </a:rPr>
                        <a:t>[6] India’s mining sector to see robust growth over next five years. Energy Business Review, 29 November 2011.</a:t>
                      </a:r>
                    </a:p>
                    <a:p>
                      <a:pPr algn="just"/>
                      <a:r>
                        <a:rPr lang="ru-RU" b="0" i="0">
                          <a:solidFill>
                            <a:srgbClr val="000000"/>
                          </a:solidFill>
                          <a:latin typeface="Arial"/>
                        </a:rPr>
                        <a:t>[7] Overview of Mineral Sector. Analysis of Indian Mining Industry. 2011.</a:t>
                      </a:r>
                    </a:p>
                    <a:p>
                      <a:pPr algn="just"/>
                      <a:r>
                        <a:rPr lang="ru-RU" b="0" i="0">
                          <a:solidFill>
                            <a:srgbClr val="000000"/>
                          </a:solidFill>
                          <a:latin typeface="Arial"/>
                        </a:rPr>
                        <a:t>[8] Outlook: Prospects for Recovery in the global Mining Industry. KPMG, 2010.</a:t>
                      </a:r>
                    </a:p>
                    <a:p>
                      <a:pPr algn="just"/>
                      <a:r>
                        <a:rPr lang="ru-RU" b="0" i="0">
                          <a:solidFill>
                            <a:srgbClr val="000000"/>
                          </a:solidFill>
                          <a:latin typeface="Arial"/>
                        </a:rPr>
                        <a:t>[9] US Geological Survey. </a:t>
                      </a:r>
                    </a:p>
                    <a:p>
                      <a:pPr algn="just"/>
                      <a:r>
                        <a:rPr lang="ru-RU" b="1" i="0">
                          <a:solidFill>
                            <a:srgbClr val="000000"/>
                          </a:solidFill>
                          <a:latin typeface="Arial"/>
                        </a:rPr>
                        <a:t>Читайте также на нашем портале:</a:t>
                      </a:r>
                      <a:endParaRPr lang="ru-RU" b="0" i="0">
                        <a:solidFill>
                          <a:srgbClr val="000000"/>
                        </a:solidFill>
                        <a:latin typeface="Arial"/>
                      </a:endParaRPr>
                    </a:p>
                    <a:p>
                      <a:pPr algn="just"/>
                      <a:r>
                        <a:rPr lang="ru-RU" b="0" i="0" u="none" strike="noStrike">
                          <a:solidFill>
                            <a:srgbClr val="3366FF"/>
                          </a:solidFill>
                          <a:latin typeface="Arial"/>
                          <a:hlinkClick r:id="rId2"/>
                        </a:rPr>
                        <a:t>«Мировая цементная промышленность» </a:t>
                      </a:r>
                      <a:r>
                        <a:rPr lang="ru-RU" b="0" i="1" u="none" strike="noStrike">
                          <a:solidFill>
                            <a:srgbClr val="3366FF"/>
                          </a:solidFill>
                          <a:latin typeface="Arial"/>
                          <a:hlinkClick r:id="rId2"/>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3"/>
                        </a:rPr>
                        <a:t>«Сектор информационных технологий правит миром» </a:t>
                      </a:r>
                      <a:r>
                        <a:rPr lang="ru-RU" b="0" i="1" u="none" strike="noStrike">
                          <a:solidFill>
                            <a:srgbClr val="3366FF"/>
                          </a:solidFill>
                          <a:latin typeface="Arial"/>
                          <a:hlinkClick r:id="rId3"/>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4"/>
                        </a:rPr>
                        <a:t>«Глобальная фармацевтическая промышленность» </a:t>
                      </a:r>
                      <a:r>
                        <a:rPr lang="ru-RU" b="0" i="1" u="none" strike="noStrike">
                          <a:solidFill>
                            <a:srgbClr val="3366FF"/>
                          </a:solidFill>
                          <a:latin typeface="Arial"/>
                          <a:hlinkClick r:id="rId4"/>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5"/>
                        </a:rPr>
                        <a:t>«Мировая химическая промышленность» </a:t>
                      </a:r>
                      <a:r>
                        <a:rPr lang="ru-RU" b="0" i="1" u="none" strike="noStrike">
                          <a:solidFill>
                            <a:srgbClr val="3366FF"/>
                          </a:solidFill>
                          <a:latin typeface="Arial"/>
                          <a:hlinkClick r:id="rId5"/>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6"/>
                        </a:rPr>
                        <a:t>«Глобальная металлургия: тенденции и перспективы развития» </a:t>
                      </a:r>
                      <a:r>
                        <a:rPr lang="ru-RU" b="0" i="1" u="none" strike="noStrike">
                          <a:solidFill>
                            <a:srgbClr val="3366FF"/>
                          </a:solidFill>
                          <a:latin typeface="Arial"/>
                          <a:hlinkClick r:id="rId6"/>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7"/>
                        </a:rPr>
                        <a:t>«Нефть и газ: благо или проклятие?» </a:t>
                      </a:r>
                      <a:r>
                        <a:rPr lang="ru-RU" b="0" i="1" u="none" strike="noStrike">
                          <a:solidFill>
                            <a:srgbClr val="3366FF"/>
                          </a:solidFill>
                          <a:latin typeface="Arial"/>
                          <a:hlinkClick r:id="rId7"/>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8"/>
                        </a:rPr>
                        <a:t>«Агробизнес в современном мире: 20 лет грабежа» </a:t>
                      </a:r>
                      <a:r>
                        <a:rPr lang="ru-RU" b="0" i="1" u="none" strike="noStrike">
                          <a:solidFill>
                            <a:srgbClr val="3366FF"/>
                          </a:solidFill>
                          <a:latin typeface="Arial"/>
                          <a:hlinkClick r:id="rId8"/>
                        </a:rPr>
                        <a:t>Пьер Аллард</a:t>
                      </a:r>
                      <a:endParaRPr lang="ru-RU" b="0" i="0">
                        <a:solidFill>
                          <a:srgbClr val="000000"/>
                        </a:solidFill>
                        <a:latin typeface="Arial"/>
                      </a:endParaRPr>
                    </a:p>
                    <a:p>
                      <a:pPr algn="just"/>
                      <a:r>
                        <a:rPr lang="ru-RU" b="0" i="0" u="none" strike="noStrike">
                          <a:solidFill>
                            <a:srgbClr val="3366FF"/>
                          </a:solidFill>
                          <a:latin typeface="Arial"/>
                          <a:hlinkClick r:id="rId9"/>
                        </a:rPr>
                        <a:t>«Сфера услуг в постиндустриальной экономике» </a:t>
                      </a:r>
                      <a:r>
                        <a:rPr lang="ru-RU" b="0" i="1" u="none" strike="noStrike">
                          <a:solidFill>
                            <a:srgbClr val="3366FF"/>
                          </a:solidFill>
                          <a:latin typeface="Arial"/>
                          <a:hlinkClick r:id="rId9"/>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0"/>
                        </a:rPr>
                        <a:t>«Инфраструктура как фактор экономического роста» </a:t>
                      </a:r>
                      <a:r>
                        <a:rPr lang="ru-RU" b="0" i="1" u="none" strike="noStrike">
                          <a:solidFill>
                            <a:srgbClr val="3366FF"/>
                          </a:solidFill>
                          <a:latin typeface="Arial"/>
                          <a:hlinkClick r:id="rId10"/>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1"/>
                        </a:rPr>
                        <a:t>«Автомобильная промышленность: перспективы развития после кризиса » </a:t>
                      </a:r>
                      <a:r>
                        <a:rPr lang="ru-RU" b="0" i="1" u="none" strike="noStrike">
                          <a:solidFill>
                            <a:srgbClr val="3366FF"/>
                          </a:solidFill>
                          <a:latin typeface="Arial"/>
                          <a:hlinkClick r:id="rId11"/>
                        </a:rPr>
                        <a:t>Владимир Кондратьев</a:t>
                      </a:r>
                      <a:endParaRPr lang="ru-RU" b="0" i="0">
                        <a:solidFill>
                          <a:srgbClr val="000000"/>
                        </a:solidFill>
                        <a:latin typeface="Arial"/>
                      </a:endParaRPr>
                    </a:p>
                    <a:p>
                      <a:pPr algn="just"/>
                      <a:r>
                        <a:rPr lang="ru-RU" b="0" i="0" u="none" strike="noStrike">
                          <a:solidFill>
                            <a:srgbClr val="3366FF"/>
                          </a:solidFill>
                          <a:latin typeface="Arial"/>
                          <a:hlinkClick r:id="rId12"/>
                        </a:rPr>
                        <a:t>«Перспективы развития основных секторов мирового хозяйства после кризиса» </a:t>
                      </a:r>
                      <a:r>
                        <a:rPr lang="ru-RU" b="0" i="1" u="none" strike="noStrike">
                          <a:solidFill>
                            <a:srgbClr val="3366FF"/>
                          </a:solidFill>
                          <a:latin typeface="Arial"/>
                          <a:hlinkClick r:id="rId12"/>
                        </a:rPr>
                        <a:t>Владимир Кондратьев</a:t>
                      </a:r>
                      <a:endParaRPr lang="ru-RU" b="0" i="0">
                        <a:solidFill>
                          <a:srgbClr val="000000"/>
                        </a:solidFill>
                        <a:latin typeface="Arial"/>
                      </a:endParaRPr>
                    </a:p>
                    <a:p>
                      <a:pPr algn="r"/>
                      <a:r>
                        <a:rPr lang="ru-RU" b="0" i="0">
                          <a:latin typeface="Arial"/>
                        </a:rPr>
                        <a:t/>
                      </a:r>
                      <a:br>
                        <a:rPr lang="ru-RU" b="0" i="0">
                          <a:latin typeface="Arial"/>
                        </a:rPr>
                      </a:br>
                      <a:r>
                        <a:rPr lang="ru-RU" b="1" i="0">
                          <a:solidFill>
                            <a:srgbClr val="000000"/>
                          </a:solidFill>
                          <a:latin typeface="Arial"/>
                        </a:rPr>
                        <a:t>Опубликовано на портале 11/10/2012</a:t>
                      </a:r>
                      <a:endParaRPr lang="ru-RU" b="0" i="0">
                        <a:solidFill>
                          <a:srgbClr val="000000"/>
                        </a:solidFill>
                        <a:latin typeface="Arial"/>
                      </a:endParaRPr>
                    </a:p>
                    <a:p>
                      <a:endParaRPr lang="ru-RU" b="0" i="0">
                        <a:latin typeface="Arial"/>
                      </a:endParaRPr>
                    </a:p>
                  </a:txBody>
                  <a:tcPr anchor="ctr">
                    <a:lnL>
                      <a:noFill/>
                    </a:lnL>
                    <a:lnR>
                      <a:noFill/>
                    </a:lnR>
                    <a:lnT>
                      <a:noFill/>
                    </a:lnT>
                    <a:lnB>
                      <a:noFill/>
                    </a:lnB>
                    <a:solidFill>
                      <a:srgbClr val="FFFFFF"/>
                    </a:solidFill>
                  </a:tcPr>
                </a:tc>
                <a:tc>
                  <a:txBody>
                    <a:bodyPr/>
                    <a:lstStyle/>
                    <a:p>
                      <a:endParaRPr lang="ru-RU"/>
                    </a:p>
                  </a:txBody>
                  <a:tcPr>
                    <a:lnL>
                      <a:noFill/>
                    </a:lnL>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graphicFrame>
        <p:nvGraphicFramePr>
          <p:cNvPr id="6" name="Таблица 5"/>
          <p:cNvGraphicFramePr>
            <a:graphicFrameLocks noGrp="1"/>
          </p:cNvGraphicFramePr>
          <p:nvPr/>
        </p:nvGraphicFramePr>
        <p:xfrm>
          <a:off x="357157" y="1643050"/>
          <a:ext cx="8572559" cy="4809850"/>
        </p:xfrm>
        <a:graphic>
          <a:graphicData uri="http://schemas.openxmlformats.org/drawingml/2006/table">
            <a:tbl>
              <a:tblPr>
                <a:tableStyleId>{5DA37D80-6434-44D0-A028-1B22A696006F}</a:tableStyleId>
              </a:tblPr>
              <a:tblGrid>
                <a:gridCol w="857255"/>
                <a:gridCol w="857256"/>
                <a:gridCol w="857256"/>
                <a:gridCol w="857256"/>
                <a:gridCol w="857256"/>
                <a:gridCol w="857256"/>
                <a:gridCol w="857256"/>
                <a:gridCol w="857256"/>
                <a:gridCol w="857256"/>
                <a:gridCol w="857256"/>
              </a:tblGrid>
              <a:tr h="675413">
                <a:tc>
                  <a:txBody>
                    <a:bodyPr/>
                    <a:lstStyle/>
                    <a:p>
                      <a:pPr algn="ctr"/>
                      <a:r>
                        <a:rPr lang="ru-RU" sz="2000" b="1" dirty="0">
                          <a:solidFill>
                            <a:schemeClr val="accent6">
                              <a:lumMod val="50000"/>
                            </a:schemeClr>
                          </a:solidFill>
                        </a:rPr>
                        <a:t>Показатель</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2010</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2009</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2008</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2007</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2006</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2005</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2004</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2003</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2002</a:t>
                      </a:r>
                      <a:endParaRPr lang="ru-RU" sz="2000" b="1" i="0" dirty="0">
                        <a:solidFill>
                          <a:schemeClr val="accent6">
                            <a:lumMod val="50000"/>
                          </a:schemeClr>
                        </a:solidFill>
                        <a:latin typeface="Arial"/>
                      </a:endParaRPr>
                    </a:p>
                  </a:txBody>
                  <a:tcPr marL="46182" marR="46182" marT="23091" marB="23091" anchor="ctr"/>
                </a:tc>
              </a:tr>
              <a:tr h="1143009">
                <a:tc>
                  <a:txBody>
                    <a:bodyPr/>
                    <a:lstStyle/>
                    <a:p>
                      <a:pPr algn="ctr"/>
                      <a:r>
                        <a:rPr lang="ru-RU" sz="2000" b="1">
                          <a:solidFill>
                            <a:schemeClr val="accent6">
                              <a:lumMod val="50000"/>
                            </a:schemeClr>
                          </a:solidFill>
                        </a:rPr>
                        <a:t>Выручка, млрд долл.</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435</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325</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349</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312</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249</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222</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184</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110</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93</a:t>
                      </a:r>
                      <a:endParaRPr lang="ru-RU" sz="2000" b="1" i="0" dirty="0">
                        <a:solidFill>
                          <a:schemeClr val="accent6">
                            <a:lumMod val="50000"/>
                          </a:schemeClr>
                        </a:solidFill>
                        <a:latin typeface="Arial"/>
                      </a:endParaRPr>
                    </a:p>
                  </a:txBody>
                  <a:tcPr marL="46182" marR="46182" marT="23091" marB="23091" anchor="ctr"/>
                </a:tc>
              </a:tr>
              <a:tr h="1454737">
                <a:tc>
                  <a:txBody>
                    <a:bodyPr/>
                    <a:lstStyle/>
                    <a:p>
                      <a:pPr algn="ctr"/>
                      <a:r>
                        <a:rPr lang="ru-RU" sz="2000" b="1">
                          <a:solidFill>
                            <a:schemeClr val="accent6">
                              <a:lumMod val="50000"/>
                            </a:schemeClr>
                          </a:solidFill>
                        </a:rPr>
                        <a:t>Чистая прибыль, млрд долл.</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110</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49</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57</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80</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66</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45</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28</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12</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6</a:t>
                      </a:r>
                      <a:endParaRPr lang="ru-RU" sz="2000" b="1" i="0" dirty="0">
                        <a:solidFill>
                          <a:schemeClr val="accent6">
                            <a:lumMod val="50000"/>
                          </a:schemeClr>
                        </a:solidFill>
                        <a:latin typeface="Arial"/>
                      </a:endParaRPr>
                    </a:p>
                  </a:txBody>
                  <a:tcPr marL="46182" marR="46182" marT="23091" marB="23091" anchor="ctr"/>
                </a:tc>
              </a:tr>
              <a:tr h="1298873">
                <a:tc>
                  <a:txBody>
                    <a:bodyPr/>
                    <a:lstStyle/>
                    <a:p>
                      <a:pPr algn="ctr"/>
                      <a:r>
                        <a:rPr lang="ru-RU" sz="2000" b="1">
                          <a:solidFill>
                            <a:schemeClr val="accent6">
                              <a:lumMod val="50000"/>
                            </a:schemeClr>
                          </a:solidFill>
                        </a:rPr>
                        <a:t>Норма чистой прибыли, %</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25</a:t>
                      </a:r>
                      <a:endParaRPr lang="ru-RU" sz="2000" b="1" i="0" dirty="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15</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16</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26</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27</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20</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15</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a:solidFill>
                            <a:schemeClr val="accent6">
                              <a:lumMod val="50000"/>
                            </a:schemeClr>
                          </a:solidFill>
                        </a:rPr>
                        <a:t>11</a:t>
                      </a:r>
                      <a:endParaRPr lang="ru-RU" sz="2000" b="1" i="0">
                        <a:solidFill>
                          <a:schemeClr val="accent6">
                            <a:lumMod val="50000"/>
                          </a:schemeClr>
                        </a:solidFill>
                        <a:latin typeface="Arial"/>
                      </a:endParaRPr>
                    </a:p>
                  </a:txBody>
                  <a:tcPr marL="46182" marR="46182" marT="23091" marB="23091" anchor="ctr"/>
                </a:tc>
                <a:tc>
                  <a:txBody>
                    <a:bodyPr/>
                    <a:lstStyle/>
                    <a:p>
                      <a:pPr algn="ctr"/>
                      <a:r>
                        <a:rPr lang="ru-RU" sz="2000" b="1" dirty="0">
                          <a:solidFill>
                            <a:schemeClr val="accent6">
                              <a:lumMod val="50000"/>
                            </a:schemeClr>
                          </a:solidFill>
                        </a:rPr>
                        <a:t>6</a:t>
                      </a:r>
                      <a:endParaRPr lang="ru-RU" sz="2000" b="1" i="0" dirty="0">
                        <a:solidFill>
                          <a:schemeClr val="accent6">
                            <a:lumMod val="50000"/>
                          </a:schemeClr>
                        </a:solidFill>
                        <a:latin typeface="Arial"/>
                      </a:endParaRPr>
                    </a:p>
                  </a:txBody>
                  <a:tcPr marL="46182" marR="46182" marT="23091" marB="23091"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274638"/>
            <a:ext cx="8643998" cy="5940444"/>
          </a:xfrm>
        </p:spPr>
        <p:txBody>
          <a:bodyPr>
            <a:normAutofit/>
          </a:bodyPr>
          <a:lstStyle/>
          <a:p>
            <a:pPr algn="l"/>
            <a:r>
              <a:rPr lang="ru-RU" sz="5400" b="1" dirty="0" smtClean="0">
                <a:solidFill>
                  <a:srgbClr val="FF0000"/>
                </a:solidFill>
              </a:rPr>
              <a:t>Горнодобывающая промышленность </a:t>
            </a:r>
            <a:r>
              <a:rPr lang="ru-RU" sz="5400" b="1" dirty="0" smtClean="0">
                <a:solidFill>
                  <a:schemeClr val="accent6">
                    <a:lumMod val="50000"/>
                  </a:schemeClr>
                </a:solidFill>
              </a:rPr>
              <a:t>– это группа отраслей, связанных добычей и первичной переработкой полезных ископаемых.</a:t>
            </a:r>
            <a:endParaRPr lang="ru-RU" sz="5400" b="1" dirty="0">
              <a:solidFill>
                <a:schemeClr val="accent6">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b="1" dirty="0" smtClean="0">
                <a:solidFill>
                  <a:schemeClr val="accent6">
                    <a:lumMod val="50000"/>
                  </a:schemeClr>
                </a:solidFill>
              </a:rPr>
              <a:t>Структура затрат на добычу полезных ископаемых.</a:t>
            </a:r>
            <a:endParaRPr lang="ru-RU" sz="2800" b="1" dirty="0">
              <a:solidFill>
                <a:schemeClr val="accent6">
                  <a:lumMod val="50000"/>
                </a:schemeClr>
              </a:solidFill>
            </a:endParaRPr>
          </a:p>
        </p:txBody>
      </p:sp>
      <p:sp>
        <p:nvSpPr>
          <p:cNvPr id="12" name="Содержимое 11"/>
          <p:cNvSpPr>
            <a:spLocks noGrp="1"/>
          </p:cNvSpPr>
          <p:nvPr>
            <p:ph sz="half" idx="2"/>
          </p:nvPr>
        </p:nvSpPr>
        <p:spPr>
          <a:xfrm>
            <a:off x="6072198" y="1357298"/>
            <a:ext cx="2614602" cy="4786346"/>
          </a:xfrm>
        </p:spPr>
        <p:txBody>
          <a:bodyPr>
            <a:noAutofit/>
          </a:bodyPr>
          <a:lstStyle/>
          <a:p>
            <a:r>
              <a:rPr lang="ru-RU" b="1" dirty="0" smtClean="0">
                <a:solidFill>
                  <a:schemeClr val="accent6">
                    <a:lumMod val="50000"/>
                  </a:schemeClr>
                </a:solidFill>
              </a:rPr>
              <a:t>1- золото</a:t>
            </a:r>
          </a:p>
          <a:p>
            <a:r>
              <a:rPr lang="ru-RU" b="1" dirty="0" smtClean="0">
                <a:solidFill>
                  <a:schemeClr val="accent6">
                    <a:lumMod val="50000"/>
                  </a:schemeClr>
                </a:solidFill>
              </a:rPr>
              <a:t>2 – базовые металлы</a:t>
            </a:r>
          </a:p>
          <a:p>
            <a:r>
              <a:rPr lang="ru-RU" b="1" dirty="0" smtClean="0">
                <a:solidFill>
                  <a:schemeClr val="accent6">
                    <a:lumMod val="50000"/>
                  </a:schemeClr>
                </a:solidFill>
              </a:rPr>
              <a:t>3 – алмазы</a:t>
            </a:r>
          </a:p>
          <a:p>
            <a:r>
              <a:rPr lang="ru-RU" b="1" dirty="0" smtClean="0">
                <a:solidFill>
                  <a:schemeClr val="accent6">
                    <a:lumMod val="50000"/>
                  </a:schemeClr>
                </a:solidFill>
              </a:rPr>
              <a:t>4 – металлы платиновой группы</a:t>
            </a:r>
          </a:p>
          <a:p>
            <a:r>
              <a:rPr lang="ru-RU" b="1" dirty="0" smtClean="0">
                <a:solidFill>
                  <a:schemeClr val="accent6">
                    <a:lumMod val="50000"/>
                  </a:schemeClr>
                </a:solidFill>
              </a:rPr>
              <a:t>5 - прочие</a:t>
            </a:r>
            <a:endParaRPr lang="ru-RU" b="1" dirty="0">
              <a:solidFill>
                <a:schemeClr val="accent6">
                  <a:lumMod val="50000"/>
                </a:schemeClr>
              </a:solidFill>
            </a:endParaRPr>
          </a:p>
        </p:txBody>
      </p:sp>
      <p:sp>
        <p:nvSpPr>
          <p:cNvPr id="3891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7" name="Picture 5" descr="gorn11.jpg"/>
          <p:cNvPicPr>
            <a:picLocks noChangeAspect="1" noChangeArrowheads="1"/>
          </p:cNvPicPr>
          <p:nvPr/>
        </p:nvPicPr>
        <p:blipFill>
          <a:blip r:embed="rId2"/>
          <a:srcRect/>
          <a:stretch>
            <a:fillRect/>
          </a:stretch>
        </p:blipFill>
        <p:spPr bwMode="auto">
          <a:xfrm>
            <a:off x="428596" y="1285860"/>
            <a:ext cx="5572164" cy="500066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900igr.net/datas/ekonomika/Promyshlennost-mira/0013-013-Gornodobyvajuschaja-promyshlennost.jpg"/>
          <p:cNvPicPr>
            <a:picLocks noChangeAspect="1" noChangeArrowheads="1"/>
          </p:cNvPicPr>
          <p:nvPr/>
        </p:nvPicPr>
        <p:blipFill>
          <a:blip r:embed="rId2"/>
          <a:srcRect t="25726"/>
          <a:stretch>
            <a:fillRect/>
          </a:stretch>
        </p:blipFill>
        <p:spPr bwMode="auto">
          <a:xfrm>
            <a:off x="285720" y="357166"/>
            <a:ext cx="8572560" cy="60722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elenir.net/nauchnaja_literatura_prochee/geograficheskaja_kartina_mira_posobie_dlja_vuzov_kn_i_obshaja_harakteristika_mira_globalnye_problemy_chelovechestva/i_180.png"/>
          <p:cNvPicPr>
            <a:picLocks noChangeAspect="1" noChangeArrowheads="1"/>
          </p:cNvPicPr>
          <p:nvPr/>
        </p:nvPicPr>
        <p:blipFill>
          <a:blip r:embed="rId2"/>
          <a:srcRect/>
          <a:stretch>
            <a:fillRect/>
          </a:stretch>
        </p:blipFill>
        <p:spPr bwMode="auto">
          <a:xfrm>
            <a:off x="857224" y="357166"/>
            <a:ext cx="7572428" cy="592935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telenir.net/nauchnaja_literatura_prochee/geograficheskaja_kartina_mira_posobie_dlja_vuzov_kn_i_obshaja_harakteristika_mira_globalnye_problemy_chelovechestva/i_183.png"/>
          <p:cNvPicPr>
            <a:picLocks noChangeAspect="1" noChangeArrowheads="1"/>
          </p:cNvPicPr>
          <p:nvPr/>
        </p:nvPicPr>
        <p:blipFill>
          <a:blip r:embed="rId2"/>
          <a:srcRect/>
          <a:stretch>
            <a:fillRect/>
          </a:stretch>
        </p:blipFill>
        <p:spPr bwMode="auto">
          <a:xfrm>
            <a:off x="500034" y="500042"/>
            <a:ext cx="8358246" cy="59293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900igr.net/datai/ekonomika/Promyshlennost-mira/0013-009-Gornodobyvajuschaja-promyshlennost.jpg"/>
          <p:cNvPicPr>
            <a:picLocks noChangeAspect="1" noChangeArrowheads="1"/>
          </p:cNvPicPr>
          <p:nvPr/>
        </p:nvPicPr>
        <p:blipFill>
          <a:blip r:embed="rId2"/>
          <a:srcRect/>
          <a:stretch>
            <a:fillRect/>
          </a:stretch>
        </p:blipFill>
        <p:spPr bwMode="auto">
          <a:xfrm>
            <a:off x="571472" y="428604"/>
            <a:ext cx="8072494" cy="60722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1357297"/>
          <a:ext cx="8215371" cy="5334000"/>
        </p:xfrm>
        <a:graphic>
          <a:graphicData uri="http://schemas.openxmlformats.org/drawingml/2006/table">
            <a:tbl>
              <a:tblPr>
                <a:tableStyleId>{5DA37D80-6434-44D0-A028-1B22A696006F}</a:tableStyleId>
              </a:tblPr>
              <a:tblGrid>
                <a:gridCol w="2759787"/>
                <a:gridCol w="2727792"/>
                <a:gridCol w="2727792"/>
              </a:tblGrid>
              <a:tr h="1196587">
                <a:tc>
                  <a:txBody>
                    <a:bodyPr/>
                    <a:lstStyle/>
                    <a:p>
                      <a:pPr algn="ctr"/>
                      <a:r>
                        <a:rPr lang="ru-RU" sz="2800" b="1" dirty="0">
                          <a:solidFill>
                            <a:schemeClr val="accent6">
                              <a:lumMod val="50000"/>
                            </a:schemeClr>
                          </a:solidFill>
                        </a:rPr>
                        <a:t>Сектор</a:t>
                      </a: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Число компаний</a:t>
                      </a:r>
                      <a:endParaRPr lang="ru-RU" sz="2800" b="1" i="0" dirty="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Рыночная капитализация, млрд долл.</a:t>
                      </a:r>
                      <a:endParaRPr lang="ru-RU" sz="2800" b="1" i="0">
                        <a:solidFill>
                          <a:schemeClr val="accent6">
                            <a:lumMod val="50000"/>
                          </a:schemeClr>
                        </a:solidFill>
                        <a:latin typeface="Arial"/>
                      </a:endParaRPr>
                    </a:p>
                  </a:txBody>
                  <a:tcPr anchor="ctr"/>
                </a:tc>
              </a:tr>
              <a:tr h="478635">
                <a:tc>
                  <a:txBody>
                    <a:bodyPr/>
                    <a:lstStyle/>
                    <a:p>
                      <a:pPr algn="ctr"/>
                      <a:r>
                        <a:rPr lang="ru-RU" sz="2800" b="1">
                          <a:solidFill>
                            <a:schemeClr val="accent6">
                              <a:lumMod val="50000"/>
                            </a:schemeClr>
                          </a:solidFill>
                        </a:rPr>
                        <a:t>Банки</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75</a:t>
                      </a: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4435</a:t>
                      </a:r>
                      <a:endParaRPr lang="ru-RU" sz="2800" b="1" i="0" dirty="0">
                        <a:solidFill>
                          <a:schemeClr val="accent6">
                            <a:lumMod val="50000"/>
                          </a:schemeClr>
                        </a:solidFill>
                        <a:latin typeface="Arial"/>
                      </a:endParaRPr>
                    </a:p>
                  </a:txBody>
                  <a:tcPr anchor="ctr"/>
                </a:tc>
              </a:tr>
              <a:tr h="478635">
                <a:tc>
                  <a:txBody>
                    <a:bodyPr/>
                    <a:lstStyle/>
                    <a:p>
                      <a:pPr algn="ctr"/>
                      <a:r>
                        <a:rPr lang="ru-RU" sz="2800" b="1">
                          <a:solidFill>
                            <a:schemeClr val="accent6">
                              <a:lumMod val="50000"/>
                            </a:schemeClr>
                          </a:solidFill>
                        </a:rPr>
                        <a:t>Нефть и газ</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46</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3832</a:t>
                      </a:r>
                      <a:endParaRPr lang="ru-RU" sz="2800" b="1" i="0" dirty="0">
                        <a:solidFill>
                          <a:schemeClr val="accent6">
                            <a:lumMod val="50000"/>
                          </a:schemeClr>
                        </a:solidFill>
                        <a:latin typeface="Arial"/>
                      </a:endParaRPr>
                    </a:p>
                  </a:txBody>
                  <a:tcPr anchor="ctr"/>
                </a:tc>
              </a:tr>
              <a:tr h="478635">
                <a:tc>
                  <a:txBody>
                    <a:bodyPr/>
                    <a:lstStyle/>
                    <a:p>
                      <a:pPr algn="ctr"/>
                      <a:r>
                        <a:rPr lang="ru-RU" sz="2800" b="1">
                          <a:solidFill>
                            <a:schemeClr val="accent6">
                              <a:lumMod val="50000"/>
                            </a:schemeClr>
                          </a:solidFill>
                        </a:rPr>
                        <a:t>Фармацевтика</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20</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1431</a:t>
                      </a:r>
                      <a:endParaRPr lang="ru-RU" sz="2800" b="1" i="0" dirty="0">
                        <a:solidFill>
                          <a:schemeClr val="accent6">
                            <a:lumMod val="50000"/>
                          </a:schemeClr>
                        </a:solidFill>
                        <a:latin typeface="Arial"/>
                      </a:endParaRPr>
                    </a:p>
                  </a:txBody>
                  <a:tcPr anchor="ctr"/>
                </a:tc>
              </a:tr>
              <a:tr h="478635">
                <a:tc>
                  <a:txBody>
                    <a:bodyPr/>
                    <a:lstStyle/>
                    <a:p>
                      <a:pPr algn="ctr"/>
                      <a:r>
                        <a:rPr lang="ru-RU" sz="2800" b="1">
                          <a:solidFill>
                            <a:schemeClr val="accent6">
                              <a:lumMod val="50000"/>
                            </a:schemeClr>
                          </a:solidFill>
                        </a:rPr>
                        <a:t>Компьютерная</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19</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1318</a:t>
                      </a:r>
                      <a:endParaRPr lang="ru-RU" sz="2800" b="1" i="0" dirty="0">
                        <a:solidFill>
                          <a:schemeClr val="accent6">
                            <a:lumMod val="50000"/>
                          </a:schemeClr>
                        </a:solidFill>
                        <a:latin typeface="Arial"/>
                      </a:endParaRPr>
                    </a:p>
                  </a:txBody>
                  <a:tcPr anchor="ctr"/>
                </a:tc>
              </a:tr>
              <a:tr h="837610">
                <a:tc>
                  <a:txBody>
                    <a:bodyPr/>
                    <a:lstStyle/>
                    <a:p>
                      <a:pPr algn="ctr"/>
                      <a:r>
                        <a:rPr lang="ru-RU" sz="2800" b="1">
                          <a:solidFill>
                            <a:schemeClr val="accent6">
                              <a:lumMod val="50000"/>
                            </a:schemeClr>
                          </a:solidFill>
                        </a:rPr>
                        <a:t>Горнодобывающая</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16</a:t>
                      </a: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1066</a:t>
                      </a:r>
                      <a:endParaRPr lang="ru-RU" sz="2800" b="1" i="0" dirty="0">
                        <a:solidFill>
                          <a:schemeClr val="accent6">
                            <a:lumMod val="50000"/>
                          </a:schemeClr>
                        </a:solidFill>
                        <a:latin typeface="Arial"/>
                      </a:endParaRPr>
                    </a:p>
                  </a:txBody>
                  <a:tcPr anchor="ctr"/>
                </a:tc>
              </a:tr>
              <a:tr h="837610">
                <a:tc>
                  <a:txBody>
                    <a:bodyPr/>
                    <a:lstStyle/>
                    <a:p>
                      <a:pPr algn="ctr"/>
                      <a:r>
                        <a:rPr lang="ru-RU" sz="2800" b="1">
                          <a:solidFill>
                            <a:schemeClr val="accent6">
                              <a:lumMod val="50000"/>
                            </a:schemeClr>
                          </a:solidFill>
                        </a:rPr>
                        <a:t>Программное обеспечение</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12</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1035</a:t>
                      </a:r>
                      <a:endParaRPr lang="ru-RU" sz="2800" b="1" i="0" dirty="0">
                        <a:solidFill>
                          <a:schemeClr val="accent6">
                            <a:lumMod val="50000"/>
                          </a:schemeClr>
                        </a:solidFill>
                        <a:latin typeface="Arial"/>
                      </a:endParaRPr>
                    </a:p>
                  </a:txBody>
                  <a:tcPr anchor="ctr"/>
                </a:tc>
              </a:tr>
            </a:tbl>
          </a:graphicData>
        </a:graphic>
      </p:graphicFrame>
      <p:sp>
        <p:nvSpPr>
          <p:cNvPr id="27649" name="Rectangle 1"/>
          <p:cNvSpPr>
            <a:spLocks noChangeArrowheads="1"/>
          </p:cNvSpPr>
          <p:nvPr/>
        </p:nvSpPr>
        <p:spPr bwMode="auto">
          <a:xfrm>
            <a:off x="0" y="285728"/>
            <a:ext cx="857256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6">
                    <a:lumMod val="50000"/>
                  </a:schemeClr>
                </a:solidFill>
                <a:effectLst/>
                <a:latin typeface="Arial" pitchFamily="34" charset="0"/>
                <a:cs typeface="Arial" pitchFamily="34" charset="0"/>
              </a:rPr>
              <a:t>Таблица 1. Уровни капитализации ведущих </a:t>
            </a:r>
          </a:p>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6">
                    <a:lumMod val="50000"/>
                  </a:schemeClr>
                </a:solidFill>
                <a:effectLst/>
                <a:latin typeface="Arial" pitchFamily="34" charset="0"/>
                <a:cs typeface="Arial" pitchFamily="34" charset="0"/>
              </a:rPr>
              <a:t>секторов глобальной экономики.</a:t>
            </a:r>
          </a:p>
          <a:p>
            <a:pPr marL="0" marR="0" lvl="0" indent="446088"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ap.igras.ru/files/bl..2011.05.10.11.46.46..7.jpg"/>
          <p:cNvPicPr>
            <a:picLocks noChangeAspect="1" noChangeArrowheads="1"/>
          </p:cNvPicPr>
          <p:nvPr/>
        </p:nvPicPr>
        <p:blipFill>
          <a:blip r:embed="rId2"/>
          <a:srcRect/>
          <a:stretch>
            <a:fillRect/>
          </a:stretch>
        </p:blipFill>
        <p:spPr bwMode="auto">
          <a:xfrm>
            <a:off x="428596" y="1500174"/>
            <a:ext cx="8286808" cy="5000660"/>
          </a:xfrm>
          <a:prstGeom prst="rect">
            <a:avLst/>
          </a:prstGeom>
          <a:noFill/>
        </p:spPr>
      </p:pic>
      <p:sp>
        <p:nvSpPr>
          <p:cNvPr id="3" name="Заголовок 2"/>
          <p:cNvSpPr>
            <a:spLocks noGrp="1"/>
          </p:cNvSpPr>
          <p:nvPr>
            <p:ph type="title"/>
          </p:nvPr>
        </p:nvSpPr>
        <p:spPr/>
        <p:txBody>
          <a:bodyPr>
            <a:normAutofit fontScale="90000"/>
          </a:bodyPr>
          <a:lstStyle/>
          <a:p>
            <a:r>
              <a:rPr lang="ru-RU" b="1" dirty="0" smtClean="0">
                <a:solidFill>
                  <a:schemeClr val="accent6">
                    <a:lumMod val="50000"/>
                  </a:schemeClr>
                </a:solidFill>
              </a:rPr>
              <a:t>Карта мировой горнодобывающей промышленности.</a:t>
            </a:r>
            <a:endParaRPr lang="ru-RU" b="1"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pPr algn="l"/>
            <a:r>
              <a:rPr lang="ru-RU" b="1" dirty="0" smtClean="0">
                <a:solidFill>
                  <a:schemeClr val="accent6">
                    <a:lumMod val="50000"/>
                  </a:schemeClr>
                </a:solidFill>
              </a:rPr>
              <a:t>Основные горнодобывающие державы.</a:t>
            </a:r>
            <a:endParaRPr lang="ru-RU" b="1" dirty="0">
              <a:solidFill>
                <a:schemeClr val="accent6">
                  <a:lumMod val="50000"/>
                </a:schemeClr>
              </a:solidFill>
            </a:endParaRPr>
          </a:p>
        </p:txBody>
      </p:sp>
      <p:pic>
        <p:nvPicPr>
          <p:cNvPr id="22530" name="Picture 2" descr="http://www.perspektivy.info/upload/medialibrary/529/gorn1.jpg"/>
          <p:cNvPicPr>
            <a:picLocks noChangeAspect="1" noChangeArrowheads="1"/>
          </p:cNvPicPr>
          <p:nvPr/>
        </p:nvPicPr>
        <p:blipFill>
          <a:blip r:embed="rId2"/>
          <a:srcRect/>
          <a:stretch>
            <a:fillRect/>
          </a:stretch>
        </p:blipFill>
        <p:spPr bwMode="auto">
          <a:xfrm>
            <a:off x="285720" y="1214422"/>
            <a:ext cx="8429684" cy="52149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gorn2.jpg"/>
          <p:cNvPicPr>
            <a:picLocks noChangeAspect="1" noChangeArrowheads="1"/>
          </p:cNvPicPr>
          <p:nvPr/>
        </p:nvPicPr>
        <p:blipFill>
          <a:blip r:embed="rId2"/>
          <a:srcRect/>
          <a:stretch>
            <a:fillRect/>
          </a:stretch>
        </p:blipFill>
        <p:spPr bwMode="auto">
          <a:xfrm>
            <a:off x="357158" y="1500174"/>
            <a:ext cx="8286808" cy="4662492"/>
          </a:xfrm>
          <a:prstGeom prst="rect">
            <a:avLst/>
          </a:prstGeom>
          <a:noFill/>
        </p:spPr>
      </p:pic>
      <p:sp>
        <p:nvSpPr>
          <p:cNvPr id="4" name="Заголовок 3"/>
          <p:cNvSpPr>
            <a:spLocks noGrp="1"/>
          </p:cNvSpPr>
          <p:nvPr>
            <p:ph type="title"/>
          </p:nvPr>
        </p:nvSpPr>
        <p:spPr/>
        <p:txBody>
          <a:bodyPr>
            <a:noAutofit/>
          </a:bodyPr>
          <a:lstStyle/>
          <a:p>
            <a:r>
              <a:rPr lang="ru-RU" sz="3600" b="1" dirty="0" smtClean="0">
                <a:solidFill>
                  <a:schemeClr val="accent6">
                    <a:lumMod val="50000"/>
                  </a:schemeClr>
                </a:solidFill>
              </a:rPr>
              <a:t>Основные регионы – потребители горнодобывающей промышленности.</a:t>
            </a:r>
            <a:endParaRPr lang="ru-RU" sz="3600" b="1" dirty="0">
              <a:solidFill>
                <a:schemeClr val="accent6">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6">
                    <a:lumMod val="50000"/>
                  </a:schemeClr>
                </a:solidFill>
              </a:rPr>
              <a:t>Доля отдельных  минеральных ресурсов  в общем объеме добычи.</a:t>
            </a:r>
            <a:endParaRPr lang="ru-RU" b="1" dirty="0">
              <a:solidFill>
                <a:schemeClr val="accent6">
                  <a:lumMod val="50000"/>
                </a:schemeClr>
              </a:solidFill>
            </a:endParaRPr>
          </a:p>
        </p:txBody>
      </p:sp>
      <p:pic>
        <p:nvPicPr>
          <p:cNvPr id="19458" name="Picture 2" descr="http://www.perspektivy.info/upload/medialibrary/283/gorn3.jpg"/>
          <p:cNvPicPr>
            <a:picLocks noChangeAspect="1" noChangeArrowheads="1"/>
          </p:cNvPicPr>
          <p:nvPr/>
        </p:nvPicPr>
        <p:blipFill>
          <a:blip r:embed="rId2"/>
          <a:srcRect/>
          <a:stretch>
            <a:fillRect/>
          </a:stretch>
        </p:blipFill>
        <p:spPr bwMode="auto">
          <a:xfrm>
            <a:off x="714348" y="1500174"/>
            <a:ext cx="7929618" cy="49292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3" y="1397000"/>
          <a:ext cx="8072496" cy="4781554"/>
        </p:xfrm>
        <a:graphic>
          <a:graphicData uri="http://schemas.openxmlformats.org/drawingml/2006/table">
            <a:tbl>
              <a:tblPr>
                <a:tableStyleId>{5DA37D80-6434-44D0-A028-1B22A696006F}</a:tableStyleId>
              </a:tblPr>
              <a:tblGrid>
                <a:gridCol w="2690832"/>
                <a:gridCol w="2690832"/>
                <a:gridCol w="2690832"/>
              </a:tblGrid>
              <a:tr h="920754">
                <a:tc>
                  <a:txBody>
                    <a:bodyPr/>
                    <a:lstStyle/>
                    <a:p>
                      <a:pPr algn="ctr"/>
                      <a:r>
                        <a:rPr lang="ru-RU" sz="2000" b="1" dirty="0">
                          <a:solidFill>
                            <a:schemeClr val="accent6">
                              <a:lumMod val="50000"/>
                            </a:schemeClr>
                          </a:solidFill>
                        </a:rPr>
                        <a:t>Сырьевой товар</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Объем добычи в мире</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Изменение по сравнению с 2010 г., %</a:t>
                      </a:r>
                      <a:endParaRPr lang="ru-RU" sz="2000" b="1" i="0">
                        <a:solidFill>
                          <a:schemeClr val="accent6">
                            <a:lumMod val="50000"/>
                          </a:schemeClr>
                        </a:solidFill>
                        <a:latin typeface="Arial"/>
                      </a:endParaRPr>
                    </a:p>
                  </a:txBody>
                  <a:tcPr marL="81280" marR="81280" marT="40640" marB="40640" anchor="ctr"/>
                </a:tc>
              </a:tr>
              <a:tr h="368301">
                <a:tc>
                  <a:txBody>
                    <a:bodyPr/>
                    <a:lstStyle/>
                    <a:p>
                      <a:pPr algn="ctr"/>
                      <a:r>
                        <a:rPr lang="ru-RU" sz="2000" b="1" dirty="0">
                          <a:solidFill>
                            <a:schemeClr val="accent6">
                              <a:lumMod val="50000"/>
                            </a:schemeClr>
                          </a:solidFill>
                        </a:rPr>
                        <a:t>Уголь</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1499 </a:t>
                      </a:r>
                      <a:r>
                        <a:rPr lang="ru-RU" sz="2000" b="1" dirty="0" err="1">
                          <a:solidFill>
                            <a:schemeClr val="accent6">
                              <a:lumMod val="50000"/>
                            </a:schemeClr>
                          </a:solidFill>
                        </a:rPr>
                        <a:t>млн</a:t>
                      </a:r>
                      <a:r>
                        <a:rPr lang="ru-RU" sz="2000" b="1" dirty="0">
                          <a:solidFill>
                            <a:schemeClr val="accent6">
                              <a:lumMod val="50000"/>
                            </a:schemeClr>
                          </a:solidFill>
                        </a:rPr>
                        <a:t> т</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1</a:t>
                      </a:r>
                      <a:endParaRPr lang="ru-RU" sz="2000" b="1" i="0">
                        <a:solidFill>
                          <a:schemeClr val="accent6">
                            <a:lumMod val="50000"/>
                          </a:schemeClr>
                        </a:solidFill>
                        <a:latin typeface="Arial"/>
                      </a:endParaRPr>
                    </a:p>
                  </a:txBody>
                  <a:tcPr marL="81280" marR="81280" marT="40640" marB="40640" anchor="ctr"/>
                </a:tc>
              </a:tr>
              <a:tr h="368301">
                <a:tc>
                  <a:txBody>
                    <a:bodyPr/>
                    <a:lstStyle/>
                    <a:p>
                      <a:pPr algn="ctr"/>
                      <a:r>
                        <a:rPr lang="ru-RU" sz="2000" b="1" dirty="0">
                          <a:solidFill>
                            <a:schemeClr val="accent6">
                              <a:lumMod val="50000"/>
                            </a:schemeClr>
                          </a:solidFill>
                        </a:rPr>
                        <a:t>Медь</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7 млн т</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- 4</a:t>
                      </a:r>
                      <a:endParaRPr lang="ru-RU" sz="2000" b="1" i="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Железная руда</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716 </a:t>
                      </a:r>
                      <a:r>
                        <a:rPr lang="ru-RU" sz="2000" b="1" dirty="0" err="1">
                          <a:solidFill>
                            <a:schemeClr val="accent6">
                              <a:lumMod val="50000"/>
                            </a:schemeClr>
                          </a:solidFill>
                        </a:rPr>
                        <a:t>млн</a:t>
                      </a:r>
                      <a:r>
                        <a:rPr lang="ru-RU" sz="2000" b="1" dirty="0">
                          <a:solidFill>
                            <a:schemeClr val="accent6">
                              <a:lumMod val="50000"/>
                            </a:schemeClr>
                          </a:solidFill>
                        </a:rPr>
                        <a:t> т</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16</a:t>
                      </a:r>
                      <a:endParaRPr lang="ru-RU" sz="2000" b="1" i="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Золото</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34 </a:t>
                      </a:r>
                      <a:r>
                        <a:rPr lang="ru-RU" sz="2000" b="1" dirty="0" err="1">
                          <a:solidFill>
                            <a:schemeClr val="accent6">
                              <a:lumMod val="50000"/>
                            </a:schemeClr>
                          </a:solidFill>
                        </a:rPr>
                        <a:t>млн</a:t>
                      </a:r>
                      <a:r>
                        <a:rPr lang="ru-RU" sz="2000" b="1" dirty="0">
                          <a:solidFill>
                            <a:schemeClr val="accent6">
                              <a:lumMod val="50000"/>
                            </a:schemeClr>
                          </a:solidFill>
                        </a:rPr>
                        <a:t> унций</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2</a:t>
                      </a:r>
                      <a:endParaRPr lang="ru-RU" sz="2000" b="1" i="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Бокситы</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40 </a:t>
                      </a:r>
                      <a:r>
                        <a:rPr lang="ru-RU" sz="2000" b="1" dirty="0" err="1">
                          <a:solidFill>
                            <a:schemeClr val="accent6">
                              <a:lumMod val="50000"/>
                            </a:schemeClr>
                          </a:solidFill>
                        </a:rPr>
                        <a:t>млн</a:t>
                      </a:r>
                      <a:r>
                        <a:rPr lang="ru-RU" sz="2000" b="1" dirty="0">
                          <a:solidFill>
                            <a:schemeClr val="accent6">
                              <a:lumMod val="50000"/>
                            </a:schemeClr>
                          </a:solidFill>
                        </a:rPr>
                        <a:t> т</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10</a:t>
                      </a:r>
                      <a:endParaRPr lang="ru-RU" sz="2000" b="1" i="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Калий</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13 </a:t>
                      </a:r>
                      <a:r>
                        <a:rPr lang="ru-RU" sz="2000" b="1" dirty="0" err="1">
                          <a:solidFill>
                            <a:schemeClr val="accent6">
                              <a:lumMod val="50000"/>
                            </a:schemeClr>
                          </a:solidFill>
                        </a:rPr>
                        <a:t>млн</a:t>
                      </a:r>
                      <a:r>
                        <a:rPr lang="ru-RU" sz="2000" b="1" dirty="0">
                          <a:solidFill>
                            <a:schemeClr val="accent6">
                              <a:lumMod val="50000"/>
                            </a:schemeClr>
                          </a:solidFill>
                        </a:rPr>
                        <a:t> т</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30</a:t>
                      </a:r>
                      <a:endParaRPr lang="ru-RU" sz="2000" b="1" i="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Никель</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1 </a:t>
                      </a:r>
                      <a:r>
                        <a:rPr lang="ru-RU" sz="2000" b="1" dirty="0" err="1">
                          <a:solidFill>
                            <a:schemeClr val="accent6">
                              <a:lumMod val="50000"/>
                            </a:schemeClr>
                          </a:solidFill>
                        </a:rPr>
                        <a:t>млн</a:t>
                      </a:r>
                      <a:r>
                        <a:rPr lang="ru-RU" sz="2000" b="1" dirty="0">
                          <a:solidFill>
                            <a:schemeClr val="accent6">
                              <a:lumMod val="50000"/>
                            </a:schemeClr>
                          </a:solidFill>
                        </a:rPr>
                        <a:t> т</a:t>
                      </a:r>
                      <a:endParaRPr lang="ru-RU" sz="2000" b="1" i="0" dirty="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4</a:t>
                      </a:r>
                      <a:endParaRPr lang="ru-RU" sz="2000" b="1" i="0" dirty="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Платина</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4 млн унций</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0</a:t>
                      </a:r>
                      <a:endParaRPr lang="ru-RU" sz="2000" b="1" i="0" dirty="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Цинк</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3 млн т</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0</a:t>
                      </a:r>
                      <a:endParaRPr lang="ru-RU" sz="2000" b="1" i="0" dirty="0">
                        <a:solidFill>
                          <a:schemeClr val="accent6">
                            <a:lumMod val="50000"/>
                          </a:schemeClr>
                        </a:solidFill>
                        <a:latin typeface="Arial"/>
                      </a:endParaRPr>
                    </a:p>
                  </a:txBody>
                  <a:tcPr marL="81280" marR="81280" marT="40640" marB="40640" anchor="ctr"/>
                </a:tc>
              </a:tr>
              <a:tr h="368301">
                <a:tc>
                  <a:txBody>
                    <a:bodyPr/>
                    <a:lstStyle/>
                    <a:p>
                      <a:pPr algn="ctr"/>
                      <a:r>
                        <a:rPr lang="ru-RU" sz="2000" b="1">
                          <a:solidFill>
                            <a:schemeClr val="accent6">
                              <a:lumMod val="50000"/>
                            </a:schemeClr>
                          </a:solidFill>
                        </a:rPr>
                        <a:t>Алмазы</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a:solidFill>
                            <a:schemeClr val="accent6">
                              <a:lumMod val="50000"/>
                            </a:schemeClr>
                          </a:solidFill>
                        </a:rPr>
                        <a:t>14 млн карат</a:t>
                      </a:r>
                      <a:endParaRPr lang="ru-RU" sz="2000" b="1" i="0">
                        <a:solidFill>
                          <a:schemeClr val="accent6">
                            <a:lumMod val="50000"/>
                          </a:schemeClr>
                        </a:solidFill>
                        <a:latin typeface="Arial"/>
                      </a:endParaRPr>
                    </a:p>
                  </a:txBody>
                  <a:tcPr marL="81280" marR="81280" marT="40640" marB="40640" anchor="ctr"/>
                </a:tc>
                <a:tc>
                  <a:txBody>
                    <a:bodyPr/>
                    <a:lstStyle/>
                    <a:p>
                      <a:pPr algn="ctr"/>
                      <a:r>
                        <a:rPr lang="ru-RU" sz="2000" b="1" dirty="0">
                          <a:solidFill>
                            <a:schemeClr val="accent6">
                              <a:lumMod val="50000"/>
                            </a:schemeClr>
                          </a:solidFill>
                        </a:rPr>
                        <a:t>- 1</a:t>
                      </a:r>
                      <a:endParaRPr lang="ru-RU" sz="2000" b="1" i="0" dirty="0">
                        <a:solidFill>
                          <a:schemeClr val="accent6">
                            <a:lumMod val="50000"/>
                          </a:schemeClr>
                        </a:solidFill>
                        <a:latin typeface="Arial"/>
                      </a:endParaRPr>
                    </a:p>
                  </a:txBody>
                  <a:tcPr marL="81280" marR="81280" marT="40640" marB="40640" anchor="ctr"/>
                </a:tc>
              </a:tr>
            </a:tbl>
          </a:graphicData>
        </a:graphic>
      </p:graphicFrame>
      <p:sp>
        <p:nvSpPr>
          <p:cNvPr id="28673" name="Rectangle 1"/>
          <p:cNvSpPr>
            <a:spLocks noChangeArrowheads="1"/>
          </p:cNvSpPr>
          <p:nvPr/>
        </p:nvSpPr>
        <p:spPr bwMode="auto">
          <a:xfrm>
            <a:off x="-285784" y="571480"/>
            <a:ext cx="1017458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 </a:t>
            </a:r>
            <a:r>
              <a:rPr kumimoji="0" lang="ru-RU" sz="2400" b="1" i="0" u="none" strike="noStrike" cap="none" normalizeH="0" baseline="0" dirty="0" smtClean="0">
                <a:ln>
                  <a:noFill/>
                </a:ln>
                <a:solidFill>
                  <a:schemeClr val="accent6">
                    <a:lumMod val="50000"/>
                  </a:schemeClr>
                </a:solidFill>
                <a:effectLst/>
                <a:latin typeface="Arial" pitchFamily="34" charset="0"/>
                <a:cs typeface="Arial" pitchFamily="34" charset="0"/>
              </a:rPr>
              <a:t>Объем добычи важнейших сырьевых товаров </a:t>
            </a:r>
          </a:p>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Arial" pitchFamily="34" charset="0"/>
                <a:cs typeface="Arial" pitchFamily="34" charset="0"/>
              </a:rPr>
              <a:t>глобальной горнодобывающей промышленности .</a:t>
            </a:r>
          </a:p>
          <a:p>
            <a:pPr marL="0" marR="0" lvl="0" indent="4460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a:r>
            <a:br>
              <a:rPr kumimoji="0" lang="ru-RU" b="0" i="0" u="none" strike="noStrike" cap="none" normalizeH="0" baseline="0" dirty="0" smtClean="0">
                <a:ln>
                  <a:noFill/>
                </a:ln>
                <a:solidFill>
                  <a:schemeClr val="tx1"/>
                </a:solidFill>
                <a:effectLst/>
                <a:latin typeface="Arial" pitchFamily="34" charset="0"/>
                <a:cs typeface="Arial" pitchFamily="34" charset="0"/>
              </a:rPr>
            </a:b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00034" y="1643051"/>
          <a:ext cx="8286810" cy="4500595"/>
        </p:xfrm>
        <a:graphic>
          <a:graphicData uri="http://schemas.openxmlformats.org/drawingml/2006/table">
            <a:tbl>
              <a:tblPr>
                <a:tableStyleId>{5DA37D80-6434-44D0-A028-1B22A696006F}</a:tableStyleId>
              </a:tblPr>
              <a:tblGrid>
                <a:gridCol w="1381135"/>
                <a:gridCol w="1381135"/>
                <a:gridCol w="1381135"/>
                <a:gridCol w="1381135"/>
                <a:gridCol w="1381135"/>
                <a:gridCol w="1381135"/>
              </a:tblGrid>
              <a:tr h="580722">
                <a:tc>
                  <a:txBody>
                    <a:bodyPr/>
                    <a:lstStyle/>
                    <a:p>
                      <a:pPr algn="ct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Страна</a:t>
                      </a:r>
                      <a:endParaRPr lang="ru-RU" sz="2800" b="1" i="0" dirty="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1998</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2000</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2005</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2008</a:t>
                      </a:r>
                      <a:endParaRPr lang="ru-RU" sz="2800" b="1" i="0">
                        <a:solidFill>
                          <a:schemeClr val="accent6">
                            <a:lumMod val="50000"/>
                          </a:schemeClr>
                        </a:solidFill>
                        <a:latin typeface="Arial"/>
                      </a:endParaRPr>
                    </a:p>
                  </a:txBody>
                  <a:tcPr anchor="ctr"/>
                </a:tc>
              </a:tr>
              <a:tr h="580722">
                <a:tc>
                  <a:txBody>
                    <a:bodyPr/>
                    <a:lstStyle/>
                    <a:p>
                      <a:pPr algn="ctr"/>
                      <a:r>
                        <a:rPr lang="ru-RU" sz="2800" b="1">
                          <a:solidFill>
                            <a:schemeClr val="accent6">
                              <a:lumMod val="50000"/>
                            </a:schemeClr>
                          </a:solidFill>
                        </a:rPr>
                        <a:t>1</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Китай</a:t>
                      </a: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1250</a:t>
                      </a: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1299</a:t>
                      </a:r>
                      <a:endParaRPr lang="ru-RU" sz="2800" b="1" i="0" dirty="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2205</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2526</a:t>
                      </a:r>
                      <a:endParaRPr lang="ru-RU" sz="2800" b="1" i="0">
                        <a:solidFill>
                          <a:schemeClr val="accent6">
                            <a:lumMod val="50000"/>
                          </a:schemeClr>
                        </a:solidFill>
                        <a:latin typeface="Arial"/>
                      </a:endParaRPr>
                    </a:p>
                  </a:txBody>
                  <a:tcPr anchor="ctr"/>
                </a:tc>
              </a:tr>
              <a:tr h="580722">
                <a:tc>
                  <a:txBody>
                    <a:bodyPr/>
                    <a:lstStyle/>
                    <a:p>
                      <a:pPr algn="ctr"/>
                      <a:r>
                        <a:rPr lang="ru-RU" sz="2800" b="1">
                          <a:solidFill>
                            <a:schemeClr val="accent6">
                              <a:lumMod val="50000"/>
                            </a:schemeClr>
                          </a:solidFill>
                        </a:rPr>
                        <a:t>2</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США</a:t>
                      </a:r>
                      <a:endParaRPr lang="ru-RU" sz="2800" b="1" i="0" dirty="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585,7</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522,8</a:t>
                      </a: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531,8</a:t>
                      </a:r>
                      <a:endParaRPr lang="ru-RU" sz="2800" b="1" i="0" dirty="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506,4</a:t>
                      </a:r>
                      <a:endParaRPr lang="ru-RU" sz="2800" b="1" i="0">
                        <a:solidFill>
                          <a:schemeClr val="accent6">
                            <a:lumMod val="50000"/>
                          </a:schemeClr>
                        </a:solidFill>
                        <a:latin typeface="Arial"/>
                      </a:endParaRPr>
                    </a:p>
                  </a:txBody>
                  <a:tcPr anchor="ctr"/>
                </a:tc>
              </a:tr>
              <a:tr h="580722">
                <a:tc>
                  <a:txBody>
                    <a:bodyPr/>
                    <a:lstStyle/>
                    <a:p>
                      <a:pPr algn="ctr"/>
                      <a:r>
                        <a:rPr lang="ru-RU" sz="2800" b="1">
                          <a:solidFill>
                            <a:schemeClr val="accent6">
                              <a:lumMod val="50000"/>
                            </a:schemeClr>
                          </a:solidFill>
                        </a:rPr>
                        <a:t>3</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Индия</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297,9</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313,7</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407,0</a:t>
                      </a:r>
                      <a:endParaRPr lang="ru-RU" sz="2800" b="1" i="0" dirty="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457,0</a:t>
                      </a:r>
                      <a:endParaRPr lang="ru-RU" sz="2800" b="1" i="0" dirty="0">
                        <a:solidFill>
                          <a:schemeClr val="accent6">
                            <a:lumMod val="50000"/>
                          </a:schemeClr>
                        </a:solidFill>
                        <a:latin typeface="Arial"/>
                      </a:endParaRPr>
                    </a:p>
                  </a:txBody>
                  <a:tcPr anchor="ctr"/>
                </a:tc>
              </a:tr>
              <a:tr h="1016263">
                <a:tc>
                  <a:txBody>
                    <a:bodyPr/>
                    <a:lstStyle/>
                    <a:p>
                      <a:pPr algn="ctr"/>
                      <a:r>
                        <a:rPr lang="ru-RU" sz="2800" b="1">
                          <a:solidFill>
                            <a:schemeClr val="accent6">
                              <a:lumMod val="50000"/>
                            </a:schemeClr>
                          </a:solidFill>
                        </a:rPr>
                        <a:t>4</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Австралия</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221,0</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216,1</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266,3</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287,5</a:t>
                      </a:r>
                      <a:endParaRPr lang="ru-RU" sz="2800" b="1" i="0" dirty="0">
                        <a:solidFill>
                          <a:schemeClr val="accent6">
                            <a:lumMod val="50000"/>
                          </a:schemeClr>
                        </a:solidFill>
                        <a:latin typeface="Arial"/>
                      </a:endParaRPr>
                    </a:p>
                  </a:txBody>
                  <a:tcPr anchor="ctr"/>
                </a:tc>
              </a:tr>
              <a:tr h="580722">
                <a:tc>
                  <a:txBody>
                    <a:bodyPr/>
                    <a:lstStyle/>
                    <a:p>
                      <a:pPr algn="ctr"/>
                      <a:r>
                        <a:rPr lang="ru-RU" sz="2800" b="1">
                          <a:solidFill>
                            <a:schemeClr val="accent6">
                              <a:lumMod val="50000"/>
                            </a:schemeClr>
                          </a:solidFill>
                        </a:rPr>
                        <a:t>5</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ЮАР</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223,0</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224,1</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244.9</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247,7</a:t>
                      </a:r>
                      <a:endParaRPr lang="ru-RU" sz="2800" b="1" i="0" dirty="0">
                        <a:solidFill>
                          <a:schemeClr val="accent6">
                            <a:lumMod val="50000"/>
                          </a:schemeClr>
                        </a:solidFill>
                        <a:latin typeface="Arial"/>
                      </a:endParaRPr>
                    </a:p>
                  </a:txBody>
                  <a:tcPr anchor="ctr"/>
                </a:tc>
              </a:tr>
              <a:tr h="580722">
                <a:tc>
                  <a:txBody>
                    <a:bodyPr/>
                    <a:lstStyle/>
                    <a:p>
                      <a:pPr algn="ctr"/>
                      <a:r>
                        <a:rPr lang="ru-RU" sz="2800" b="1">
                          <a:solidFill>
                            <a:schemeClr val="accent6">
                              <a:lumMod val="50000"/>
                            </a:schemeClr>
                          </a:solidFill>
                        </a:rPr>
                        <a:t>6</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Россия</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140,5</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152,5</a:t>
                      </a:r>
                      <a:endParaRPr lang="ru-RU" sz="2800" b="1" i="0">
                        <a:solidFill>
                          <a:schemeClr val="accent6">
                            <a:lumMod val="50000"/>
                          </a:schemeClr>
                        </a:solidFill>
                        <a:latin typeface="Arial"/>
                      </a:endParaRPr>
                    </a:p>
                  </a:txBody>
                  <a:tcPr anchor="ctr"/>
                </a:tc>
                <a:tc>
                  <a:txBody>
                    <a:bodyPr/>
                    <a:lstStyle/>
                    <a:p>
                      <a:pPr algn="ctr"/>
                      <a:r>
                        <a:rPr lang="ru-RU" sz="2800" b="1">
                          <a:solidFill>
                            <a:schemeClr val="accent6">
                              <a:lumMod val="50000"/>
                            </a:schemeClr>
                          </a:solidFill>
                        </a:rPr>
                        <a:t>209,2</a:t>
                      </a:r>
                      <a:endParaRPr lang="ru-RU" sz="2800" b="1" i="0">
                        <a:solidFill>
                          <a:schemeClr val="accent6">
                            <a:lumMod val="50000"/>
                          </a:schemeClr>
                        </a:solidFill>
                        <a:latin typeface="Arial"/>
                      </a:endParaRPr>
                    </a:p>
                  </a:txBody>
                  <a:tcPr anchor="ctr"/>
                </a:tc>
                <a:tc>
                  <a:txBody>
                    <a:bodyPr/>
                    <a:lstStyle/>
                    <a:p>
                      <a:pPr algn="ctr"/>
                      <a:r>
                        <a:rPr lang="ru-RU" sz="2800" b="1" dirty="0">
                          <a:solidFill>
                            <a:schemeClr val="accent6">
                              <a:lumMod val="50000"/>
                            </a:schemeClr>
                          </a:solidFill>
                        </a:rPr>
                        <a:t>217,9</a:t>
                      </a:r>
                      <a:endParaRPr lang="ru-RU" sz="2800" b="1" i="0" dirty="0">
                        <a:solidFill>
                          <a:schemeClr val="accent6">
                            <a:lumMod val="50000"/>
                          </a:schemeClr>
                        </a:solidFill>
                        <a:latin typeface="Arial"/>
                      </a:endParaRPr>
                    </a:p>
                  </a:txBody>
                  <a:tcPr anchor="ctr"/>
                </a:tc>
              </a:tr>
            </a:tbl>
          </a:graphicData>
        </a:graphic>
      </p:graphicFrame>
      <p:sp>
        <p:nvSpPr>
          <p:cNvPr id="29697" name="Rectangle 1"/>
          <p:cNvSpPr>
            <a:spLocks noChangeArrowheads="1"/>
          </p:cNvSpPr>
          <p:nvPr/>
        </p:nvSpPr>
        <p:spPr bwMode="auto">
          <a:xfrm>
            <a:off x="0" y="428604"/>
            <a:ext cx="87154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accent6">
                    <a:lumMod val="50000"/>
                  </a:schemeClr>
                </a:solidFill>
                <a:effectLst/>
                <a:latin typeface="Arial" pitchFamily="34" charset="0"/>
                <a:cs typeface="Arial" pitchFamily="34" charset="0"/>
              </a:rPr>
              <a:t>Добыча каменного угля ведущими </a:t>
            </a:r>
          </a:p>
          <a:p>
            <a:pPr marL="0" marR="0" lvl="0" indent="446088"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accent6">
                    <a:lumMod val="50000"/>
                  </a:schemeClr>
                </a:solidFill>
                <a:effectLst/>
                <a:latin typeface="Arial" pitchFamily="34" charset="0"/>
                <a:cs typeface="Arial" pitchFamily="34" charset="0"/>
              </a:rPr>
              <a:t>странами мира (млн. т.).</a:t>
            </a:r>
          </a:p>
          <a:p>
            <a:pPr marL="0" marR="0" lvl="0" indent="446088"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1460</Words>
  <Application>Microsoft Office PowerPoint</Application>
  <PresentationFormat>Экран (4:3)</PresentationFormat>
  <Paragraphs>1178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ГОРНОДОБЫВАЮЩАЯ  ПРОМЫШЛЕННОСТЬ МИРА.</vt:lpstr>
      <vt:lpstr>Горнодобывающая промышленность – это группа отраслей, связанных добычей и первичной переработкой полезных ископаемых.</vt:lpstr>
      <vt:lpstr>Слайд 3</vt:lpstr>
      <vt:lpstr>Карта мировой горнодобывающей промышленности.</vt:lpstr>
      <vt:lpstr>Основные горнодобывающие державы.</vt:lpstr>
      <vt:lpstr>Основные регионы – потребители горнодобывающей промышленности.</vt:lpstr>
      <vt:lpstr>Доля отдельных  минеральных ресурсов  в общем объеме добычи.</vt:lpstr>
      <vt:lpstr>Слайд 8</vt:lpstr>
      <vt:lpstr>Слайд 9</vt:lpstr>
      <vt:lpstr>Ведущие страны – экспортеры угля.</vt:lpstr>
      <vt:lpstr>Ведущие страны – импортеры угля.</vt:lpstr>
      <vt:lpstr>Слайд 12</vt:lpstr>
      <vt:lpstr>Ведущие страны – экспортеры меди.</vt:lpstr>
      <vt:lpstr>Ведущие страны – импортеры меди.</vt:lpstr>
      <vt:lpstr>Слайд 15</vt:lpstr>
      <vt:lpstr>            Железорудный пояс               Северной Америки.</vt:lpstr>
      <vt:lpstr>Страны -  экспортеры железной руды.</vt:lpstr>
      <vt:lpstr>Страны – импортеры железной руды.</vt:lpstr>
      <vt:lpstr>Показатели динамики мировой горнодобывающей промышленности.</vt:lpstr>
      <vt:lpstr>Структура затрат на добычу полезных ископаемых.</vt:lpstr>
      <vt:lpstr>Слайд 21</vt:lpstr>
      <vt:lpstr>Слайд 22</vt:lpstr>
      <vt:lpstr>Слайд 23</vt:lpstr>
      <vt:lpstr>Слайд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Соломонова</dc:creator>
  <cp:lastModifiedBy>Соломонова</cp:lastModifiedBy>
  <cp:revision>11</cp:revision>
  <dcterms:created xsi:type="dcterms:W3CDTF">2013-03-13T13:33:31Z</dcterms:created>
  <dcterms:modified xsi:type="dcterms:W3CDTF">2014-02-02T16:31:14Z</dcterms:modified>
</cp:coreProperties>
</file>