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/>
              <a:t>Ответить на вопросы:</a:t>
            </a:r>
            <a:endParaRPr lang="ru-RU" sz="3200" dirty="0"/>
          </a:p>
          <a:p>
            <a:pPr lvl="0"/>
            <a:r>
              <a:rPr lang="ru-RU" sz="3200" dirty="0"/>
              <a:t>Что изучает физика?</a:t>
            </a:r>
          </a:p>
          <a:p>
            <a:pPr lvl="0"/>
            <a:r>
              <a:rPr lang="ru-RU" sz="3200" dirty="0"/>
              <a:t>Что называется физическими явлениями?</a:t>
            </a:r>
          </a:p>
          <a:p>
            <a:pPr lvl="0"/>
            <a:r>
              <a:rPr lang="ru-RU" sz="3200" dirty="0"/>
              <a:t>Перечислите группы физ. явлений.</a:t>
            </a:r>
          </a:p>
          <a:p>
            <a:pPr lvl="0"/>
            <a:r>
              <a:rPr lang="ru-RU" sz="3200" dirty="0"/>
              <a:t>Сформулируйте схему метода научного познания</a:t>
            </a:r>
            <a:r>
              <a:rPr lang="ru-RU" sz="3200" dirty="0" smtClean="0"/>
              <a:t>.</a:t>
            </a:r>
          </a:p>
          <a:p>
            <a:pPr lvl="0"/>
            <a:r>
              <a:rPr lang="ru-RU" sz="3200" dirty="0" smtClean="0"/>
              <a:t>Что называется физическим телом?</a:t>
            </a:r>
          </a:p>
          <a:p>
            <a:pPr lvl="0"/>
            <a:r>
              <a:rPr lang="ru-RU" sz="3200" dirty="0"/>
              <a:t>Что </a:t>
            </a:r>
            <a:r>
              <a:rPr lang="ru-RU" sz="3200" dirty="0" smtClean="0"/>
              <a:t>называется веществом?</a:t>
            </a:r>
          </a:p>
          <a:p>
            <a:pPr lvl="0"/>
            <a:r>
              <a:rPr lang="ru-RU" sz="3200" dirty="0" smtClean="0"/>
              <a:t>Сформулируйте понятие материи.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72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9217024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Какой линейкой измерение будет точнее?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2.На рисунках показаны три линейки. Расположить эти линейки в порядке увеличения их точности измерения. А) II, III, I B) I, III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900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2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27551" r="3266" b="54752"/>
          <a:stretch/>
        </p:blipFill>
        <p:spPr bwMode="auto">
          <a:xfrm>
            <a:off x="179512" y="404664"/>
            <a:ext cx="8819710" cy="133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683568" y="1844824"/>
                <a:ext cx="7560840" cy="53567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b="1" i="1" dirty="0" smtClean="0">
                    <a:solidFill>
                      <a:srgbClr val="FF0000"/>
                    </a:solidFill>
                  </a:rPr>
                  <a:t>Погрешность измерений </a:t>
                </a:r>
                <a:r>
                  <a:rPr lang="ru-RU" b="1" i="1" dirty="0">
                    <a:solidFill>
                      <a:srgbClr val="FF0000"/>
                    </a:solidFill>
                  </a:rPr>
                  <a:t>равна половине цены деления</a:t>
                </a:r>
                <a:r>
                  <a:rPr lang="ru-RU" b="1" i="1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endParaRPr lang="ru-RU" dirty="0"/>
              </a:p>
              <a:p>
                <a:r>
                  <a:rPr lang="ru-RU" sz="2400" dirty="0" err="1" smtClean="0"/>
                  <a:t>Ц.д</a:t>
                </a:r>
                <a:r>
                  <a:rPr lang="ru-RU" sz="2400" dirty="0" smtClean="0"/>
                  <a:t>.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 см −1 см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</a:rPr>
                      <m:t>=0,1 см</m:t>
                    </m:r>
                    <m:r>
                      <a:rPr lang="ru-RU" sz="2400" b="0" i="0" smtClean="0">
                        <a:latin typeface="Cambria Math"/>
                      </a:rPr>
                      <m:t>=1 мм</m:t>
                    </m:r>
                  </m:oMath>
                </a14:m>
                <a:endParaRPr lang="ru-RU" sz="2400" dirty="0" smtClean="0"/>
              </a:p>
              <a:p>
                <a:endParaRPr lang="ru-RU" dirty="0"/>
              </a:p>
              <a:p>
                <a:r>
                  <a:rPr lang="ru-RU" dirty="0" smtClean="0"/>
                  <a:t>Погрешность измерений равна 0,5 мм</a:t>
                </a:r>
              </a:p>
              <a:p>
                <a:endParaRPr lang="ru-RU" dirty="0"/>
              </a:p>
              <a:p>
                <a:r>
                  <a:rPr lang="ru-RU" dirty="0" smtClean="0"/>
                  <a:t>Найдем длину карандаша:</a:t>
                </a:r>
                <a:r>
                  <a:rPr lang="en-US" dirty="0" smtClean="0"/>
                  <a:t>      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𝑙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137 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±0,5</m:t>
                        </m:r>
                      </m:e>
                    </m:d>
                    <m:r>
                      <a:rPr lang="ru-RU" sz="3600" b="0" i="1" smtClean="0">
                        <a:latin typeface="Cambria Math"/>
                        <a:ea typeface="Cambria Math"/>
                      </a:rPr>
                      <m:t>мм</m:t>
                    </m:r>
                  </m:oMath>
                </a14:m>
                <a:endParaRPr lang="ru-RU" sz="3600" b="0" dirty="0" smtClean="0">
                  <a:ea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r>
                        <a:rPr lang="en-US" sz="36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±∆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измеряемая величина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результат измерений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погрешность измерений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:endPara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44824"/>
                <a:ext cx="7560840" cy="5356723"/>
              </a:xfrm>
              <a:prstGeom prst="rect">
                <a:avLst/>
              </a:prstGeom>
              <a:blipFill rotWithShape="1">
                <a:blip r:embed="rId3"/>
                <a:stretch>
                  <a:fillRect l="-1210" t="-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67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5018" y="548680"/>
            <a:ext cx="25779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Измерения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1784" y="2231353"/>
            <a:ext cx="227196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Косвенные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0308" y="2231353"/>
            <a:ext cx="192354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Прямые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1411035"/>
            <a:ext cx="1008112" cy="558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84040" y="1381339"/>
            <a:ext cx="1224136" cy="691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2514" y="3429000"/>
            <a:ext cx="383912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/>
              <a:t>Если физическая </a:t>
            </a:r>
            <a:r>
              <a:rPr lang="ru-RU" sz="2000" dirty="0" smtClean="0"/>
              <a:t>величина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измеряется непосредственно </a:t>
            </a:r>
            <a:endParaRPr lang="ru-RU" sz="2000" dirty="0" smtClean="0"/>
          </a:p>
          <a:p>
            <a:r>
              <a:rPr lang="ru-RU" sz="2000" dirty="0" smtClean="0"/>
              <a:t>путем </a:t>
            </a:r>
            <a:r>
              <a:rPr lang="ru-RU" sz="2000" dirty="0"/>
              <a:t>снятия данных </a:t>
            </a:r>
            <a:endParaRPr lang="ru-RU" sz="2000" dirty="0" smtClean="0"/>
          </a:p>
          <a:p>
            <a:r>
              <a:rPr lang="ru-RU" sz="2000" dirty="0" smtClean="0"/>
              <a:t>со шкалы </a:t>
            </a:r>
            <a:r>
              <a:rPr lang="ru-RU" sz="2000" dirty="0"/>
              <a:t>прибора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140968"/>
            <a:ext cx="410445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Если физическая </a:t>
            </a:r>
            <a:r>
              <a:rPr lang="ru-RU" sz="2000" dirty="0" smtClean="0"/>
              <a:t>величина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ычисляется по известным формулам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59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544616"/>
          </a:xfrm>
        </p:spPr>
        <p:txBody>
          <a:bodyPr>
            <a:normAutofit fontScale="92500"/>
          </a:bodyPr>
          <a:lstStyle/>
          <a:p>
            <a:r>
              <a:rPr lang="ru-RU" dirty="0"/>
              <a:t>Что такое физическая величина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Какие основные физические величины входят в систему СИ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Какие шкальные измерительные приборы вам известны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Какие цифровые измерительные приборы вам известны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Перечислите приборы для измерения длины, времени, температуры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Что такое цена деления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Как определить цену деления прибора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От чего зависит точность измерения?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необходимо учитывать при выборе измерительного прибора?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отличаются кратные и дольные единицы?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измерить косвенно или прямым способом?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7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§4-5</a:t>
            </a:r>
          </a:p>
          <a:p>
            <a:r>
              <a:rPr lang="ru-RU" sz="3200" dirty="0" smtClean="0"/>
              <a:t>Задание 1 стр. 12</a:t>
            </a:r>
          </a:p>
          <a:p>
            <a:r>
              <a:rPr lang="ru-RU" sz="3200" smtClean="0"/>
              <a:t>Подготовиться </a:t>
            </a:r>
            <a:r>
              <a:rPr lang="ru-RU" sz="3200" dirty="0" smtClean="0"/>
              <a:t>к лабораторной работе №</a:t>
            </a:r>
            <a:r>
              <a:rPr lang="ru-RU" sz="3200" smtClean="0"/>
              <a:t>1 на стр. </a:t>
            </a:r>
            <a:r>
              <a:rPr lang="ru-RU" sz="3200" dirty="0" smtClean="0"/>
              <a:t>159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419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848600" cy="192722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Физические величины. 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Измерение физических величин. </a:t>
            </a:r>
            <a:r>
              <a:rPr lang="ru-RU" sz="3200" b="1" i="1" dirty="0">
                <a:solidFill>
                  <a:srgbClr val="00B050"/>
                </a:solidFill>
              </a:rPr>
              <a:t>Точность и погрешность измерений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2588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урока: </a:t>
            </a:r>
            <a:r>
              <a:rPr lang="ru-RU" dirty="0" smtClean="0"/>
              <a:t>сформирование представление </a:t>
            </a:r>
            <a:r>
              <a:rPr lang="ru-RU" dirty="0"/>
              <a:t>о физической величине</a:t>
            </a:r>
            <a:r>
              <a:rPr lang="ru-RU" dirty="0" smtClean="0"/>
              <a:t>, познакомиться </a:t>
            </a:r>
            <a:r>
              <a:rPr lang="ru-RU" dirty="0"/>
              <a:t>с простейшими измерительными приборами, </a:t>
            </a:r>
            <a:r>
              <a:rPr lang="ru-RU" dirty="0" smtClean="0"/>
              <a:t>научиться </a:t>
            </a:r>
            <a:r>
              <a:rPr lang="ru-RU" dirty="0"/>
              <a:t>определять цену деления и точность отсчета при использовании различных шкал.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38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22322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Физическая </a:t>
            </a:r>
            <a:r>
              <a:rPr lang="ru-RU" dirty="0">
                <a:solidFill>
                  <a:srgbClr val="FF0000"/>
                </a:solidFill>
              </a:rPr>
              <a:t>величина </a:t>
            </a:r>
            <a:r>
              <a:rPr lang="ru-RU" dirty="0"/>
              <a:t>это то, что мы можем измерить. Измеряемое свойство тела или явления.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t="35109" r="16505" b="33418"/>
          <a:stretch/>
        </p:blipFill>
        <p:spPr bwMode="auto">
          <a:xfrm>
            <a:off x="0" y="2708920"/>
            <a:ext cx="8803945" cy="292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7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Измерить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какую-нибудь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величину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значит сравнить ее с однородной величиной, принятой за единицу.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>
            <a:normAutofit/>
          </a:bodyPr>
          <a:lstStyle/>
          <a:p>
            <a:r>
              <a:rPr lang="ru-RU" sz="2000" dirty="0"/>
              <a:t>С 1963 года во многих странах мира используется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Международная система единиц </a:t>
            </a:r>
            <a:r>
              <a:rPr lang="ru-RU" sz="2000" dirty="0"/>
              <a:t>–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</a:t>
            </a:r>
            <a:r>
              <a:rPr lang="ru-RU" sz="2000" dirty="0"/>
              <a:t> (система интернациональная).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37787" r="19031" b="28061"/>
          <a:stretch/>
        </p:blipFill>
        <p:spPr bwMode="auto">
          <a:xfrm>
            <a:off x="8379" y="2780928"/>
            <a:ext cx="9129885" cy="397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37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аблица виниловая. Приставки для образования десятичных кратных и дольных единиц (100x140) () купить на Шнуф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3" y="408056"/>
            <a:ext cx="8901481" cy="63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9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1. </a:t>
            </a:r>
            <a:r>
              <a:rPr lang="ru-RU" dirty="0" smtClean="0"/>
              <a:t>Длина теннисной ракетки 60 см. Выразите ее длину в метрах (м).</a:t>
            </a:r>
          </a:p>
          <a:p>
            <a:endParaRPr lang="ru-RU" dirty="0"/>
          </a:p>
          <a:p>
            <a:r>
              <a:rPr lang="ru-RU" dirty="0" smtClean="0"/>
              <a:t>Ответ: 60 см = 0,6 м или 6·10</a:t>
            </a:r>
            <a:r>
              <a:rPr lang="ru-RU" baseline="30000" dirty="0" smtClean="0"/>
              <a:t>-1</a:t>
            </a:r>
            <a:r>
              <a:rPr lang="ru-RU" dirty="0" smtClean="0"/>
              <a:t> 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2. </a:t>
            </a:r>
            <a:r>
              <a:rPr lang="ru-RU" dirty="0" smtClean="0"/>
              <a:t>Масса пробки 30 г. Выразите ее массу в килограммах (кг)</a:t>
            </a:r>
          </a:p>
          <a:p>
            <a:endParaRPr lang="ru-RU" dirty="0"/>
          </a:p>
          <a:p>
            <a:r>
              <a:rPr lang="ru-RU" dirty="0" smtClean="0"/>
              <a:t>Ответ: 30 г = 0,03 кг </a:t>
            </a:r>
            <a:r>
              <a:rPr lang="ru-RU" dirty="0"/>
              <a:t>или </a:t>
            </a:r>
            <a:r>
              <a:rPr lang="ru-RU" dirty="0" smtClean="0"/>
              <a:t>3·10</a:t>
            </a:r>
            <a:r>
              <a:rPr lang="ru-RU" baseline="30000" dirty="0" smtClean="0"/>
              <a:t>-2</a:t>
            </a:r>
            <a:r>
              <a:rPr lang="ru-RU" dirty="0" smtClean="0"/>
              <a:t> кг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56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906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Измерительные приборы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4. Физические величины и их измерение Физика: учебники, пособия,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64" y="1052736"/>
            <a:ext cx="6336704" cy="57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28992" cy="48768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Шкалой </a:t>
            </a:r>
            <a:r>
              <a:rPr lang="ru-RU" b="1" dirty="0">
                <a:solidFill>
                  <a:srgbClr val="7030A0"/>
                </a:solidFill>
              </a:rPr>
              <a:t>измерительного прибора </a:t>
            </a:r>
            <a:r>
              <a:rPr lang="ru-RU" dirty="0"/>
              <a:t>называют совокупность отметок и цифр на отсчетном устройстве прибора, соответствующая ряду последовательных значений измеряемой </a:t>
            </a:r>
            <a:r>
              <a:rPr lang="ru-RU" dirty="0" smtClean="0"/>
              <a:t>величины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Цена </a:t>
            </a:r>
            <a:r>
              <a:rPr lang="ru-RU" b="1" dirty="0">
                <a:solidFill>
                  <a:srgbClr val="0070C0"/>
                </a:solidFill>
              </a:rPr>
              <a:t>деления </a:t>
            </a:r>
            <a:r>
              <a:rPr lang="ru-RU" dirty="0"/>
              <a:t>– значение наименьшего деления шкалы прибора.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37117" r="19949" b="30453"/>
          <a:stretch/>
        </p:blipFill>
        <p:spPr bwMode="auto">
          <a:xfrm>
            <a:off x="323528" y="3048377"/>
            <a:ext cx="8608008" cy="376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95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Правило определения цены деления шкалы измерительного прибора.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r>
              <a:rPr lang="ru-RU" dirty="0" smtClean="0"/>
              <a:t>- найти два ближайших штриха шкалы, возле которых написаны значения величины;</a:t>
            </a:r>
          </a:p>
          <a:p>
            <a:r>
              <a:rPr lang="ru-RU" dirty="0" smtClean="0"/>
              <a:t>- вычесть из </a:t>
            </a:r>
            <a:r>
              <a:rPr lang="ru-RU" dirty="0"/>
              <a:t>б</a:t>
            </a:r>
            <a:r>
              <a:rPr lang="ru-RU" dirty="0" smtClean="0"/>
              <a:t>ольшего значения меньшее и полученное число разделить на число делений, находящихся между ними.</a:t>
            </a:r>
            <a:endParaRPr lang="ru-RU" dirty="0"/>
          </a:p>
        </p:txBody>
      </p:sp>
      <p:pic>
        <p:nvPicPr>
          <p:cNvPr id="6146" name="Рисунок 3" descr="Описание: http://psychology-msk.ru/wp-content/uploads/media/%D0%A7%D1%82%D0%BE-%D0%B8%D0%B7%D1%83%D1%87%D0%B0%D0%B5%D1%82-%D1%84%D0%B8%D0%B7%D0%B8%D0%BA%D0%B0/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5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</TotalTime>
  <Words>436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Презентация PowerPoint</vt:lpstr>
      <vt:lpstr>Физические величины. Измерение физических величин. Точность и погрешность измерений </vt:lpstr>
      <vt:lpstr>Презентация PowerPoint</vt:lpstr>
      <vt:lpstr>Измерить какую-нибудь величину – значит сравнить ее с однородной величиной, принятой за единицу.</vt:lpstr>
      <vt:lpstr>Презентация PowerPoint</vt:lpstr>
      <vt:lpstr>Задание:</vt:lpstr>
      <vt:lpstr>Измерительные приборы</vt:lpstr>
      <vt:lpstr>Презентация PowerPoint</vt:lpstr>
      <vt:lpstr>Правило определения цены деления шкалы измерительного прибора.</vt:lpstr>
      <vt:lpstr>Какой линейкой измерение будет точнее?</vt:lpstr>
      <vt:lpstr>Презентация PowerPoint</vt:lpstr>
      <vt:lpstr>Презентация PowerPoint</vt:lpstr>
      <vt:lpstr>Закрепление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master</cp:lastModifiedBy>
  <cp:revision>8</cp:revision>
  <dcterms:modified xsi:type="dcterms:W3CDTF">2014-09-04T13:55:17Z</dcterms:modified>
</cp:coreProperties>
</file>