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5" r:id="rId9"/>
    <p:sldId id="263"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16" name="Slide Number Placeholder 15"/>
          <p:cNvSpPr>
            <a:spLocks noGrp="1"/>
          </p:cNvSpPr>
          <p:nvPr>
            <p:ph type="sldNum" sz="quarter" idx="11"/>
          </p:nvPr>
        </p:nvSpPr>
        <p:spPr/>
        <p:txBody>
          <a:bodyPr/>
          <a:lstStyle/>
          <a:p>
            <a:fld id="{5498EA19-B614-4CA8-88D8-4C517B6FBE3A}" type="slidenum">
              <a:rPr lang="ru-RU" smtClean="0"/>
              <a:pPr/>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98EA19-B614-4CA8-88D8-4C517B6FBE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98EA19-B614-4CA8-88D8-4C517B6FBE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377ED967-BF85-4BDF-8CF7-9514F9CE1661}" type="datetimeFigureOut">
              <a:rPr lang="ru-RU" smtClean="0"/>
              <a:pPr/>
              <a:t>11.10.2014</a:t>
            </a:fld>
            <a:endParaRPr lang="ru-RU"/>
          </a:p>
        </p:txBody>
      </p:sp>
      <p:sp>
        <p:nvSpPr>
          <p:cNvPr id="15" name="Slide Number Placeholder 14"/>
          <p:cNvSpPr>
            <a:spLocks noGrp="1"/>
          </p:cNvSpPr>
          <p:nvPr>
            <p:ph type="sldNum" sz="quarter" idx="15"/>
          </p:nvPr>
        </p:nvSpPr>
        <p:spPr/>
        <p:txBody>
          <a:bodyPr/>
          <a:lstStyle>
            <a:lvl1pPr algn="ctr">
              <a:defRPr/>
            </a:lvl1pPr>
          </a:lstStyle>
          <a:p>
            <a:fld id="{5498EA19-B614-4CA8-88D8-4C517B6FBE3A}" type="slidenum">
              <a:rPr lang="ru-RU" smtClean="0"/>
              <a:pPr/>
              <a:t>‹#›</a:t>
            </a:fld>
            <a:endParaRPr lang="ru-RU"/>
          </a:p>
        </p:txBody>
      </p:sp>
      <p:sp>
        <p:nvSpPr>
          <p:cNvPr id="16" name="Footer Placeholder 15"/>
          <p:cNvSpPr>
            <a:spLocks noGrp="1"/>
          </p:cNvSpPr>
          <p:nvPr>
            <p:ph type="ftr" sz="quarter" idx="16"/>
          </p:nvPr>
        </p:nvSpPr>
        <p:spPr/>
        <p:txBody>
          <a:bodyPr/>
          <a:lstStyle/>
          <a:p>
            <a:endParaRPr lang="ru-RU"/>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98EA19-B614-4CA8-88D8-4C517B6FBE3A}" type="slidenum">
              <a:rPr lang="ru-RU" smtClean="0"/>
              <a:pPr/>
              <a:t>‹#›</a:t>
            </a:fld>
            <a:endParaRPr lang="ru-RU"/>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98EA19-B614-4CA8-88D8-4C517B6FBE3A}" type="slidenum">
              <a:rPr lang="ru-RU" smtClean="0"/>
              <a:pPr/>
              <a:t>‹#›</a:t>
            </a:fld>
            <a:endParaRPr lang="ru-RU"/>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498EA19-B614-4CA8-88D8-4C517B6FBE3A}" type="slidenum">
              <a:rPr lang="ru-RU" smtClean="0"/>
              <a:pPr/>
              <a:t>‹#›</a:t>
            </a:fld>
            <a:endParaRPr lang="ru-RU"/>
          </a:p>
        </p:txBody>
      </p:sp>
      <p:sp>
        <p:nvSpPr>
          <p:cNvPr id="8" name="Footer Placeholder 7"/>
          <p:cNvSpPr>
            <a:spLocks noGrp="1"/>
          </p:cNvSpPr>
          <p:nvPr>
            <p:ph type="ftr" sz="quarter" idx="11"/>
          </p:nvPr>
        </p:nvSpPr>
        <p:spPr/>
        <p:txBody>
          <a:bodyPr/>
          <a:lstStyle/>
          <a:p>
            <a:endParaRPr lang="ru-RU"/>
          </a:p>
        </p:txBody>
      </p:sp>
      <p:sp>
        <p:nvSpPr>
          <p:cNvPr id="7" name="Date Placeholder 6"/>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98EA19-B614-4CA8-88D8-4C517B6FBE3A}" type="slidenum">
              <a:rPr lang="ru-RU" smtClean="0"/>
              <a:pPr/>
              <a:t>‹#›</a:t>
            </a:fld>
            <a:endParaRPr lang="ru-RU"/>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98EA19-B614-4CA8-88D8-4C517B6FBE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77ED967-BF85-4BDF-8CF7-9514F9CE1661}" type="datetimeFigureOut">
              <a:rPr lang="ru-RU" smtClean="0"/>
              <a:pPr/>
              <a:t>11.10.2014</a:t>
            </a:fld>
            <a:endParaRPr lang="ru-RU"/>
          </a:p>
        </p:txBody>
      </p:sp>
      <p:sp>
        <p:nvSpPr>
          <p:cNvPr id="9" name="Slide Number Placeholder 8"/>
          <p:cNvSpPr>
            <a:spLocks noGrp="1"/>
          </p:cNvSpPr>
          <p:nvPr>
            <p:ph type="sldNum" sz="quarter" idx="15"/>
          </p:nvPr>
        </p:nvSpPr>
        <p:spPr/>
        <p:txBody>
          <a:bodyPr/>
          <a:lstStyle/>
          <a:p>
            <a:fld id="{5498EA19-B614-4CA8-88D8-4C517B6FBE3A}" type="slidenum">
              <a:rPr lang="ru-RU" smtClean="0"/>
              <a:pPr/>
              <a:t>‹#›</a:t>
            </a:fld>
            <a:endParaRPr lang="ru-RU"/>
          </a:p>
        </p:txBody>
      </p:sp>
      <p:sp>
        <p:nvSpPr>
          <p:cNvPr id="10" name="Footer Placeholder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77ED967-BF85-4BDF-8CF7-9514F9CE1661}" type="datetimeFigureOut">
              <a:rPr lang="ru-RU" smtClean="0"/>
              <a:pPr/>
              <a:t>11.10.2014</a:t>
            </a:fld>
            <a:endParaRPr lang="ru-RU"/>
          </a:p>
        </p:txBody>
      </p:sp>
      <p:sp>
        <p:nvSpPr>
          <p:cNvPr id="9" name="Slide Number Placeholder 8"/>
          <p:cNvSpPr>
            <a:spLocks noGrp="1"/>
          </p:cNvSpPr>
          <p:nvPr>
            <p:ph type="sldNum" sz="quarter" idx="11"/>
          </p:nvPr>
        </p:nvSpPr>
        <p:spPr/>
        <p:txBody>
          <a:bodyPr/>
          <a:lstStyle/>
          <a:p>
            <a:fld id="{5498EA19-B614-4CA8-88D8-4C517B6FBE3A}"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77ED967-BF85-4BDF-8CF7-9514F9CE1661}" type="datetimeFigureOut">
              <a:rPr lang="ru-RU" smtClean="0"/>
              <a:pPr/>
              <a:t>11.10.2014</a:t>
            </a:fld>
            <a:endParaRPr lang="ru-RU"/>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498EA19-B614-4CA8-88D8-4C517B6FBE3A}" type="slidenum">
              <a:rPr lang="ru-RU" smtClean="0"/>
              <a:pPr/>
              <a:t>‹#›</a:t>
            </a:fld>
            <a:endParaRPr lang="ru-RU"/>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ru-RU"/>
          </a:p>
        </p:txBody>
      </p:sp>
      <p:sp>
        <p:nvSpPr>
          <p:cNvPr id="2" name="Title 1"/>
          <p:cNvSpPr>
            <a:spLocks noGrp="1"/>
          </p:cNvSpPr>
          <p:nvPr>
            <p:ph type="ctrTitle"/>
          </p:nvPr>
        </p:nvSpPr>
        <p:spPr>
          <a:xfrm>
            <a:off x="755576" y="692696"/>
            <a:ext cx="7772400" cy="1752600"/>
          </a:xfrm>
        </p:spPr>
        <p:txBody>
          <a:bodyPr>
            <a:normAutofit/>
          </a:bodyPr>
          <a:lstStyle/>
          <a:p>
            <a:r>
              <a:rPr lang="ru-RU" sz="7200" dirty="0" smtClean="0"/>
              <a:t>Футбол.</a:t>
            </a:r>
            <a:endParaRPr lang="ru-RU" sz="72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ru-RU" dirty="0" smtClean="0"/>
              <a:t>Соревнования по футболу, как и в любом другом виде спорта — важная составляющая игры. Соревнование организуется федерацией, для каждого турнира составляется регламент, в котором обычно определяют состав участников, схему турнира, правила определения победителя при равенстве очков и какие-то отклонения от правил, например количество замен. Соревнования делятся на внутренние и международные, которые в свою очередь разделяются на клубные и национальных сборных. Футбольные турниры собирают десятки тысяч зрителей на трибунах стадиона и многомиллионные аудитории по телевидению.</a:t>
            </a:r>
          </a:p>
          <a:p>
            <a:pPr>
              <a:buNone/>
            </a:pPr>
            <a:r>
              <a:rPr lang="ru-RU" dirty="0" smtClean="0"/>
              <a:t>Наиболее известными соревнованиями являются:</a:t>
            </a:r>
          </a:p>
          <a:p>
            <a:r>
              <a:rPr lang="ru-RU" dirty="0" smtClean="0"/>
              <a:t>Чемпионат мира</a:t>
            </a:r>
          </a:p>
          <a:p>
            <a:r>
              <a:rPr lang="ru-RU" dirty="0" smtClean="0"/>
              <a:t>Кубок конфедераций</a:t>
            </a:r>
          </a:p>
          <a:p>
            <a:r>
              <a:rPr lang="ru-RU" dirty="0" smtClean="0"/>
              <a:t>Олимпийские игры</a:t>
            </a:r>
          </a:p>
          <a:p>
            <a:r>
              <a:rPr lang="ru-RU" dirty="0" smtClean="0"/>
              <a:t>Лига чемпионов УЕФА</a:t>
            </a:r>
          </a:p>
          <a:p>
            <a:r>
              <a:rPr lang="ru-RU" dirty="0" smtClean="0"/>
              <a:t>Лига Европы УЕФА</a:t>
            </a:r>
          </a:p>
          <a:p>
            <a:r>
              <a:rPr lang="ru-RU" dirty="0" smtClean="0"/>
              <a:t>Суперкубок УЕФА</a:t>
            </a:r>
          </a:p>
          <a:p>
            <a:endParaRPr lang="ru-RU" dirty="0" smtClean="0"/>
          </a:p>
          <a:p>
            <a:endParaRPr lang="ru-RU" dirty="0" smtClean="0"/>
          </a:p>
          <a:p>
            <a:endParaRPr lang="ru-RU" dirty="0"/>
          </a:p>
        </p:txBody>
      </p:sp>
      <p:sp>
        <p:nvSpPr>
          <p:cNvPr id="3" name="Title 2"/>
          <p:cNvSpPr>
            <a:spLocks noGrp="1"/>
          </p:cNvSpPr>
          <p:nvPr>
            <p:ph type="title"/>
          </p:nvPr>
        </p:nvSpPr>
        <p:spPr/>
        <p:txBody>
          <a:bodyPr/>
          <a:lstStyle/>
          <a:p>
            <a:pPr algn="ctr"/>
            <a:r>
              <a:rPr lang="ru-RU" dirty="0" smtClean="0"/>
              <a:t>Соревнования.</a:t>
            </a:r>
            <a:endParaRPr lang="ru-RU" dirty="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ru-RU" dirty="0" smtClean="0"/>
              <a:t>К ведущим футболистам относятся так же, как и к знаменитостям музыки и кино. Некоторые используют свои деньги в благотворительных целях, спонсируя строительства школ и больниц, а также открывают собственные академии для юных футболистов. Игроки часто дают интервью и снимаются в рекламных роликах. Молодым игрокам очень сложно ограничить себя от постоянного общения с прессой, так как некоторые СМИ осаждают дома или следуют по пятам за членами их семей. Если футболист допустил оплошность, будь то превышение скорости или участие в гулянке, к нему недоброжелательно относятся в крупных медиа-компаниях. В течение недели футболист посещает тренировки команды и участвует в матчах. Тренировки заключаются в силовых и физических нагрузках, а также в работе с мячом. Также футболисты соблюдают диету.</a:t>
            </a:r>
            <a:endParaRPr lang="ru-RU" dirty="0"/>
          </a:p>
        </p:txBody>
      </p:sp>
      <p:sp>
        <p:nvSpPr>
          <p:cNvPr id="3" name="Title 2"/>
          <p:cNvSpPr>
            <a:spLocks noGrp="1"/>
          </p:cNvSpPr>
          <p:nvPr>
            <p:ph type="title"/>
          </p:nvPr>
        </p:nvSpPr>
        <p:spPr/>
        <p:txBody>
          <a:bodyPr>
            <a:normAutofit fontScale="90000"/>
          </a:bodyPr>
          <a:lstStyle/>
          <a:p>
            <a:pPr algn="ctr"/>
            <a:r>
              <a:rPr lang="ru-RU" b="1" dirty="0" smtClean="0"/>
              <a:t/>
            </a:r>
            <a:br>
              <a:rPr lang="ru-RU" b="1" dirty="0" smtClean="0"/>
            </a:br>
            <a:r>
              <a:rPr lang="ru-RU" b="1" dirty="0" smtClean="0"/>
              <a:t>Ответственность </a:t>
            </a:r>
            <a:r>
              <a:rPr lang="ru-RU" b="1" dirty="0" smtClean="0"/>
              <a:t> футболистов</a:t>
            </a:r>
            <a:r>
              <a:rPr lang="ru-RU" b="1" dirty="0" smtClean="0"/>
              <a:t>.</a:t>
            </a:r>
            <a:endParaRPr lang="ru-RU"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4869160"/>
            <a:ext cx="8229600" cy="4572000"/>
          </a:xfrm>
        </p:spPr>
        <p:txBody>
          <a:bodyPr/>
          <a:lstStyle/>
          <a:p>
            <a:r>
              <a:rPr lang="ru-RU" dirty="0" smtClean="0"/>
              <a:t>Презентация сделана учеником ГБОУ СОШ №68, 11Б класса, Дегтяренко Вадимом.</a:t>
            </a:r>
            <a:endParaRPr lang="ru-RU" dirty="0"/>
          </a:p>
        </p:txBody>
      </p:sp>
      <p:sp>
        <p:nvSpPr>
          <p:cNvPr id="3" name="Title 2"/>
          <p:cNvSpPr>
            <a:spLocks noGrp="1"/>
          </p:cNvSpPr>
          <p:nvPr>
            <p:ph type="title"/>
          </p:nvPr>
        </p:nvSpPr>
        <p:spPr>
          <a:xfrm>
            <a:off x="539552" y="2492896"/>
            <a:ext cx="8229600" cy="1219200"/>
          </a:xfrm>
        </p:spPr>
        <p:txBody>
          <a:bodyPr>
            <a:noAutofit/>
          </a:bodyPr>
          <a:lstStyle/>
          <a:p>
            <a:pPr algn="ctr"/>
            <a:r>
              <a:rPr lang="ru-RU" sz="7200" dirty="0" smtClean="0"/>
              <a:t>Спасибо за внимание!</a:t>
            </a:r>
            <a:endParaRPr lang="ru-RU" sz="72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sz="3200" b="1" dirty="0" smtClean="0">
                <a:latin typeface="Cambria Math" pitchFamily="18" charset="0"/>
                <a:ea typeface="Cambria Math" pitchFamily="18" charset="0"/>
              </a:rPr>
              <a:t>Футбо́л</a:t>
            </a:r>
            <a:r>
              <a:rPr lang="ru-RU" sz="3200" dirty="0" smtClean="0">
                <a:latin typeface="Cambria Math" pitchFamily="18" charset="0"/>
                <a:ea typeface="Cambria Math" pitchFamily="18" charset="0"/>
              </a:rPr>
              <a:t> (от англ. </a:t>
            </a:r>
            <a:r>
              <a:rPr lang="ru-RU" sz="3200" i="1" dirty="0" smtClean="0">
                <a:latin typeface="Cambria Math" pitchFamily="18" charset="0"/>
                <a:ea typeface="Cambria Math" pitchFamily="18" charset="0"/>
              </a:rPr>
              <a:t>foot</a:t>
            </a:r>
            <a:r>
              <a:rPr lang="ru-RU" sz="3200" dirty="0" smtClean="0">
                <a:latin typeface="Cambria Math" pitchFamily="18" charset="0"/>
                <a:ea typeface="Cambria Math" pitchFamily="18" charset="0"/>
              </a:rPr>
              <a:t> — ступня, </a:t>
            </a:r>
            <a:r>
              <a:rPr lang="ru-RU" sz="3200" i="1" dirty="0" smtClean="0">
                <a:latin typeface="Cambria Math" pitchFamily="18" charset="0"/>
                <a:ea typeface="Cambria Math" pitchFamily="18" charset="0"/>
              </a:rPr>
              <a:t>ball</a:t>
            </a:r>
            <a:r>
              <a:rPr lang="ru-RU" sz="3200" dirty="0" smtClean="0">
                <a:latin typeface="Cambria Math" pitchFamily="18" charset="0"/>
                <a:ea typeface="Cambria Math" pitchFamily="18" charset="0"/>
              </a:rPr>
              <a:t> — мяч) — командный вид спорта, в котором целью является забить мяч в ворота соперника ногами или другими частями тела (кроме рук) большее количество раз, чем команда соперника. В настоящее время самый популярный и массовый вид спорта в мире.</a:t>
            </a:r>
            <a:endParaRPr lang="ru-RU" sz="3200" dirty="0">
              <a:latin typeface="Cambria Math" pitchFamily="18" charset="0"/>
              <a:ea typeface="Cambria Math" pitchFamily="18" charset="0"/>
            </a:endParaRPr>
          </a:p>
        </p:txBody>
      </p:sp>
      <p:sp>
        <p:nvSpPr>
          <p:cNvPr id="3" name="Title 2"/>
          <p:cNvSpPr>
            <a:spLocks noGrp="1"/>
          </p:cNvSpPr>
          <p:nvPr>
            <p:ph type="title"/>
          </p:nvPr>
        </p:nvSpPr>
        <p:spPr/>
        <p:txBody>
          <a:bodyPr/>
          <a:lstStyle/>
          <a:p>
            <a:pPr algn="ctr"/>
            <a:r>
              <a:rPr lang="ru-RU" dirty="0" smtClean="0"/>
              <a:t>Что же такое футбол?</a:t>
            </a:r>
            <a:endParaRPr lang="ru-RU"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В игры с мячом играли во многих странах. В Китае такая разновидность называлась Чжу-Кэ. В древней Спарте игра называлась «Эпискирос», а в Древнем Риме «Харпастум». Где-то в Новое время в Брянских землях проводились игры, инвентарём которых был кожаный мяч, размером с человеческую голову, набитый перьями. Эти состязания наименовались как «шалыга» и «кила». Примерно в XIV веке итальянцы изобрели игру «Кальчо». Именно они завезли эту игру на Британские острова.</a:t>
            </a:r>
            <a:endParaRPr lang="ru-RU" dirty="0">
              <a:latin typeface="Cambria Math" pitchFamily="18" charset="0"/>
              <a:ea typeface="Cambria Math" pitchFamily="18" charset="0"/>
            </a:endParaRPr>
          </a:p>
        </p:txBody>
      </p:sp>
      <p:sp>
        <p:nvSpPr>
          <p:cNvPr id="3" name="Title 2"/>
          <p:cNvSpPr>
            <a:spLocks noGrp="1"/>
          </p:cNvSpPr>
          <p:nvPr>
            <p:ph type="title"/>
          </p:nvPr>
        </p:nvSpPr>
        <p:spPr/>
        <p:txBody>
          <a:bodyPr/>
          <a:lstStyle/>
          <a:p>
            <a:pPr algn="ctr"/>
            <a:r>
              <a:rPr lang="ru-RU" dirty="0" smtClean="0"/>
              <a:t>История создания.</a:t>
            </a:r>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ru-RU" dirty="0" smtClean="0"/>
              <a:t>В Х</a:t>
            </a:r>
            <a:r>
              <a:rPr lang="en-US" dirty="0" smtClean="0"/>
              <a:t>IX </a:t>
            </a:r>
            <a:r>
              <a:rPr lang="ru-RU" dirty="0" smtClean="0"/>
              <a:t>веке футбол в Англии приобрёл популярность сравнимую с крикетом. В него играли в основном в колледжах. Но в некоторых колледжах правила разрешали ведение и передачу мяча руками, а в других напротив, запрещалось. Первая попытка создать единые правила была предпринята в 1846 году, когда встретились представители нескольких колледжей. Они установили первый свод правил. В 1855 году был основан первый специализированный футбольный клуб — «Шеффилд». В 1863 году после долгих переговоров был принят свод правил Футбольной Ассоциации Англии. Также были приняты размеры поля и ворот. А в 1871 году был основан Кубок Англии — старейший футбольный турнир в мире. В 1891 году было принято правило о пенальти. Но сначала пенальти билось не с точки, а с линии, которая также как и сейчас находилась на расстоянии 11 метров от ворот.</a:t>
            </a:r>
            <a:endParaRPr lang="ru-RU" dirty="0"/>
          </a:p>
        </p:txBody>
      </p:sp>
      <p:sp>
        <p:nvSpPr>
          <p:cNvPr id="3" name="Title 2"/>
          <p:cNvSpPr>
            <a:spLocks noGrp="1"/>
          </p:cNvSpPr>
          <p:nvPr>
            <p:ph type="title"/>
          </p:nvPr>
        </p:nvSpPr>
        <p:spPr/>
        <p:txBody>
          <a:bodyPr/>
          <a:lstStyle/>
          <a:p>
            <a:pPr algn="ctr"/>
            <a:r>
              <a:rPr lang="ru-RU" dirty="0" smtClean="0"/>
              <a:t>Первые правила футбола.</a:t>
            </a:r>
            <a:endParaRPr lang="ru-RU"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ru-RU" dirty="0" smtClean="0"/>
              <a:t>Есть 17 официальных правил игры, каждое из которых содержит список оговорок и руководящих принципов. Эти правила предназначены для применения на всех уровнях футбола. Каждая команда состоит максимум из одиннадцати игроков (без учета запасных), один из которых должен быть вратарём. Правила неофициальных соревнований могут уменьшить количество игроков, максимум до 7. Вратари являются единственными игроками, которым позволено играть руками при условии: они делают это в пределах штрафной площади у своих собственных ворот. Отдельная футбольная игра называется матч, который в свою очередь состоит из двух таймов по 45 минут. Пауза между первым и вторым таймами составляет 15 минут, в течение которой команды отдыхают, а по её окончании меняются воротами. Цель игры — забить мяч в ворота противника, сделать это как можно большее количество раз и постараться не допустить гола в свои ворота. Матч выигрывает команда, забившая большее количество голов.</a:t>
            </a:r>
          </a:p>
          <a:p>
            <a:r>
              <a:rPr lang="ru-RU" dirty="0" smtClean="0"/>
              <a:t>В случае, если в течение двух таймов команды забили одинаковое количество голов, то или фиксируется ничья, или победитель выявляется согласно установленному регламенту матча. В этом случае может быть назначено дополнительное время — ещё два тайма по 15 минут каждый.  Если в течение дополнительного времени победителя выявить не удаётся, проводится серия послематчевых пенальти, не являющихся частью матча: по воротам противника с расстояния 11 метров пробивается по пять ударов разными игроками. Если количество забитых пенальти у обеих команд будет равным, тогда пробиваются по одной паре пенальти, пока не будет выявлен победитель.</a:t>
            </a:r>
          </a:p>
          <a:p>
            <a:endParaRPr lang="ru-RU" dirty="0"/>
          </a:p>
        </p:txBody>
      </p:sp>
      <p:sp>
        <p:nvSpPr>
          <p:cNvPr id="3" name="Title 2"/>
          <p:cNvSpPr>
            <a:spLocks noGrp="1"/>
          </p:cNvSpPr>
          <p:nvPr>
            <p:ph type="title"/>
          </p:nvPr>
        </p:nvSpPr>
        <p:spPr/>
        <p:txBody>
          <a:bodyPr/>
          <a:lstStyle/>
          <a:p>
            <a:pPr algn="ctr"/>
            <a:r>
              <a:rPr lang="ru-RU" dirty="0" smtClean="0"/>
              <a:t>Нынешние правила игры.</a:t>
            </a:r>
            <a:endParaRPr lang="ru-RU"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ru-RU" sz="2000" dirty="0" smtClean="0"/>
              <a:t>Матчи могут проводиться как на полях с естественным, так и на полях с искусственным покрытием. Согласно официальным правилам игры в футбол искусственное покрытие должно быть зеленого цвета. Поле для игры имеет форму прямоугольника. Боковая линия обязательно должна быть длиннее линии ворот. Принималось решение о том, что размер поля должен составлять 100-110 м в длину и минимум 64-75 в ширину, однако затем обязательность этого требования была приостановлена. Две длинные линии, ограничивающие поле для игры, называются </a:t>
            </a:r>
            <a:r>
              <a:rPr lang="ru-RU" sz="2000" i="1" dirty="0" smtClean="0"/>
              <a:t>боковыми линиями</a:t>
            </a:r>
            <a:r>
              <a:rPr lang="ru-RU" sz="2000" dirty="0" smtClean="0"/>
              <a:t>; две короткие линии — </a:t>
            </a:r>
            <a:r>
              <a:rPr lang="ru-RU" sz="2000" i="1" dirty="0" smtClean="0"/>
              <a:t>лицевыми линиями</a:t>
            </a:r>
            <a:r>
              <a:rPr lang="ru-RU" sz="2000" dirty="0" smtClean="0"/>
              <a:t>. а также - </a:t>
            </a:r>
            <a:r>
              <a:rPr lang="ru-RU" sz="2000" i="1" dirty="0" smtClean="0"/>
              <a:t>линиями ворот</a:t>
            </a:r>
            <a:r>
              <a:rPr lang="ru-RU" sz="2000" dirty="0" smtClean="0"/>
              <a:t>. т.к. на них располагаются ворота. На каждой половине поля размечается </a:t>
            </a:r>
            <a:r>
              <a:rPr lang="ru-RU" sz="2000" i="1" dirty="0" smtClean="0"/>
              <a:t>штрафная площадь</a:t>
            </a:r>
            <a:r>
              <a:rPr lang="ru-RU" sz="2000" dirty="0" smtClean="0"/>
              <a:t> — зона, в которой вратарь может играть руками, а в ворота команды, совершившей в своей штрафной площади нарушение, наказуемое штрафным ударом, будет назначен 11-метровый удар.</a:t>
            </a:r>
            <a:endParaRPr lang="ru-RU" sz="2000" dirty="0"/>
          </a:p>
        </p:txBody>
      </p:sp>
      <p:sp>
        <p:nvSpPr>
          <p:cNvPr id="3" name="Title 2"/>
          <p:cNvSpPr>
            <a:spLocks noGrp="1"/>
          </p:cNvSpPr>
          <p:nvPr>
            <p:ph type="title"/>
          </p:nvPr>
        </p:nvSpPr>
        <p:spPr/>
        <p:txBody>
          <a:bodyPr/>
          <a:lstStyle/>
          <a:p>
            <a:pPr algn="ctr"/>
            <a:r>
              <a:rPr lang="ru-RU" dirty="0" smtClean="0"/>
              <a:t>Поле футбола.</a:t>
            </a:r>
            <a:endParaRPr lang="ru-RU"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ru-RU" dirty="0" smtClean="0"/>
              <a:t>Самыми частыми нарушениями являются:</a:t>
            </a:r>
          </a:p>
          <a:p>
            <a:r>
              <a:rPr lang="ru-RU" dirty="0" smtClean="0"/>
              <a:t>Удар соперника ногой или его попытка.</a:t>
            </a:r>
          </a:p>
          <a:p>
            <a:r>
              <a:rPr lang="ru-RU" dirty="0" smtClean="0"/>
              <a:t>Подножка или попытка сделать её сопернику.</a:t>
            </a:r>
          </a:p>
          <a:p>
            <a:r>
              <a:rPr lang="ru-RU" dirty="0" smtClean="0"/>
              <a:t>Прыжок на соперника.</a:t>
            </a:r>
          </a:p>
          <a:p>
            <a:r>
              <a:rPr lang="ru-RU" dirty="0" smtClean="0"/>
              <a:t>Атака соперника.</a:t>
            </a:r>
          </a:p>
          <a:p>
            <a:r>
              <a:rPr lang="ru-RU" dirty="0" smtClean="0"/>
              <a:t>Толчок соперника руками.</a:t>
            </a:r>
          </a:p>
          <a:p>
            <a:r>
              <a:rPr lang="ru-RU" dirty="0" smtClean="0"/>
              <a:t>Удар или попытка такового против соперника.</a:t>
            </a:r>
          </a:p>
          <a:p>
            <a:pPr>
              <a:buNone/>
            </a:pPr>
            <a:r>
              <a:rPr lang="ru-RU" b="1" dirty="0" smtClean="0"/>
              <a:t>Недисциплинированное поведение:</a:t>
            </a:r>
          </a:p>
          <a:p>
            <a:r>
              <a:rPr lang="ru-RU" dirty="0" smtClean="0"/>
              <a:t>Недисциплинированное поведение в футболе может быть представлено таковыми явлениями:</a:t>
            </a:r>
          </a:p>
          <a:p>
            <a:r>
              <a:rPr lang="ru-RU" dirty="0" smtClean="0"/>
              <a:t>Драки.</a:t>
            </a:r>
          </a:p>
          <a:p>
            <a:r>
              <a:rPr lang="ru-RU" dirty="0" smtClean="0"/>
              <a:t>Плевки.</a:t>
            </a:r>
          </a:p>
          <a:p>
            <a:r>
              <a:rPr lang="ru-RU" dirty="0" smtClean="0"/>
              <a:t>Нецензурные выражения и жесты.</a:t>
            </a:r>
          </a:p>
          <a:p>
            <a:pPr>
              <a:buNone/>
            </a:pPr>
            <a:r>
              <a:rPr lang="ru-RU" dirty="0" smtClean="0"/>
              <a:t>Обычно за это игрока «награждают» желтой карточкой, если же нарушения повторяются, ему дают красную карточку – удаление с поля.</a:t>
            </a:r>
          </a:p>
        </p:txBody>
      </p:sp>
      <p:sp>
        <p:nvSpPr>
          <p:cNvPr id="3" name="Title 2"/>
          <p:cNvSpPr>
            <a:spLocks noGrp="1"/>
          </p:cNvSpPr>
          <p:nvPr>
            <p:ph type="title"/>
          </p:nvPr>
        </p:nvSpPr>
        <p:spPr/>
        <p:txBody>
          <a:bodyPr>
            <a:normAutofit/>
          </a:bodyPr>
          <a:lstStyle/>
          <a:p>
            <a:pPr marL="742950" indent="-742950" algn="ctr"/>
            <a:r>
              <a:rPr lang="ru-RU" dirty="0" smtClean="0"/>
              <a:t>Нарушение правил.</a:t>
            </a:r>
            <a:endParaRPr lang="ru-RU"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ru-RU" dirty="0" smtClean="0"/>
              <a:t>Судьи следят за порядком на футбольном поле. Их работа заключается в определении нарушения правил. Перед матчем судьи должны проверить сетку ворот и разметку футбольного поля и провести анализ погодных условий. После игры судьи пишут протокол, в котором объясняют все свои решения. Во время игры судья должен определять, например, сколько времени будет добавлено к основному или пересёк мяч линию ворот или нет. Если игрок на усмотрение рефери нарушил правило, он должен назначить штрафной. Судья может вынести игроку предупреждение или остановить матч по каким-либо причинам. В среднем за матч судья пробегает 10 километров. Помимо главного судьи в футболе есть ещё и боковые арбитры. Они помогают определить положение вне игры. Также они могут сказать главному судье в ситуации, когда он не увидел нарушение правил или гол. В 2012 году УЕФА добавил арбитра за воротами.</a:t>
            </a:r>
            <a:endParaRPr lang="ru-RU" dirty="0"/>
          </a:p>
        </p:txBody>
      </p:sp>
      <p:sp>
        <p:nvSpPr>
          <p:cNvPr id="3" name="Title 2"/>
          <p:cNvSpPr>
            <a:spLocks noGrp="1"/>
          </p:cNvSpPr>
          <p:nvPr>
            <p:ph type="title"/>
          </p:nvPr>
        </p:nvSpPr>
        <p:spPr/>
        <p:txBody>
          <a:bodyPr/>
          <a:lstStyle/>
          <a:p>
            <a:pPr algn="ctr"/>
            <a:r>
              <a:rPr lang="ru-RU" dirty="0" smtClean="0"/>
              <a:t>Роль судьи.</a:t>
            </a:r>
            <a:endParaRPr lang="ru-RU"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ru-RU" sz="2000" dirty="0" smtClean="0"/>
              <a:t>После избрания Жюля Римэ президентом ФИФА в 1921 году было ратифицировано предложение считать последующие Олимпийские футбольные турниры «чемпионатами мира по футболу среди любителей». Эти турниры — 1924 и 1928 годов — выиграла сборная Уругвая. Благодаря этим успехам у Ассоциации футбола Уругвая не было конкурентов в борьбе за организацию первого в истории Кубка мира ФИФА (более известного в русском языке просто как </a:t>
            </a:r>
            <a:r>
              <a:rPr lang="ru-RU" sz="2000" i="1" dirty="0" smtClean="0"/>
              <a:t>чемпионат мира по футболу</a:t>
            </a:r>
            <a:r>
              <a:rPr lang="ru-RU" sz="2000" dirty="0" smtClean="0"/>
              <a:t>), который прошёл в 1930 году. Уругвайцы стали победителем домашнего первенства, трёхкратными чемпионами мира по футболу и первыми обладателями Кубка мира ФИФА. Это стало началом новой эры в истории футбола. До 1970 года этот трофей носил имя Жюля Риме, также был известен как «Кубок богини Нике», но после третьей победы сборной Бразилии на чемпионате мира был отдан ей на вечное хранение. Вместо него стал разыгрываться современный Кубок мира.</a:t>
            </a:r>
            <a:endParaRPr lang="ru-RU" sz="2000" dirty="0"/>
          </a:p>
        </p:txBody>
      </p:sp>
      <p:sp>
        <p:nvSpPr>
          <p:cNvPr id="3" name="Title 2"/>
          <p:cNvSpPr>
            <a:spLocks noGrp="1"/>
          </p:cNvSpPr>
          <p:nvPr>
            <p:ph type="title"/>
          </p:nvPr>
        </p:nvSpPr>
        <p:spPr/>
        <p:txBody>
          <a:bodyPr>
            <a:normAutofit fontScale="90000"/>
          </a:bodyPr>
          <a:lstStyle/>
          <a:p>
            <a:pPr algn="ctr"/>
            <a:r>
              <a:rPr lang="ru-RU" dirty="0" smtClean="0"/>
              <a:t>Начало  международных соревнований.</a:t>
            </a:r>
            <a:endParaRPr lang="ru-RU" dirty="0"/>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TotalTime>
  <Words>588</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Футбол.</vt:lpstr>
      <vt:lpstr>Что же такое футбол?</vt:lpstr>
      <vt:lpstr>История создания.</vt:lpstr>
      <vt:lpstr>Первые правила футбола.</vt:lpstr>
      <vt:lpstr>Нынешние правила игры.</vt:lpstr>
      <vt:lpstr>Поле футбола.</vt:lpstr>
      <vt:lpstr>Нарушение правил.</vt:lpstr>
      <vt:lpstr>Роль судьи.</vt:lpstr>
      <vt:lpstr>Начало  международных соревнований.</vt:lpstr>
      <vt:lpstr>Соревнования.</vt:lpstr>
      <vt:lpstr> Ответственность  футболистов.</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Футбол.</dc:title>
  <dc:creator>home</dc:creator>
  <cp:lastModifiedBy>home</cp:lastModifiedBy>
  <cp:revision>7</cp:revision>
  <dcterms:created xsi:type="dcterms:W3CDTF">2014-10-10T19:53:48Z</dcterms:created>
  <dcterms:modified xsi:type="dcterms:W3CDTF">2014-10-10T20:24:49Z</dcterms:modified>
</cp:coreProperties>
</file>