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57" r:id="rId5"/>
    <p:sldId id="258" r:id="rId6"/>
    <p:sldId id="259" r:id="rId7"/>
    <p:sldId id="283" r:id="rId8"/>
    <p:sldId id="288" r:id="rId9"/>
    <p:sldId id="285" r:id="rId10"/>
    <p:sldId id="286" r:id="rId11"/>
    <p:sldId id="287" r:id="rId12"/>
    <p:sldId id="289" r:id="rId13"/>
    <p:sldId id="284" r:id="rId14"/>
    <p:sldId id="282" r:id="rId15"/>
    <p:sldId id="261" r:id="rId16"/>
    <p:sldId id="262" r:id="rId17"/>
    <p:sldId id="264" r:id="rId18"/>
    <p:sldId id="263" r:id="rId19"/>
    <p:sldId id="265" r:id="rId20"/>
    <p:sldId id="266" r:id="rId21"/>
    <p:sldId id="26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F879-B13C-464E-B5FA-357AEFC8A715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86CC-431A-40A1-80BA-07BEF398D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757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F879-B13C-464E-B5FA-357AEFC8A715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86CC-431A-40A1-80BA-07BEF398D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507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F879-B13C-464E-B5FA-357AEFC8A715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86CC-431A-40A1-80BA-07BEF398D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463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F879-B13C-464E-B5FA-357AEFC8A715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86CC-431A-40A1-80BA-07BEF398D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90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F879-B13C-464E-B5FA-357AEFC8A715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86CC-431A-40A1-80BA-07BEF398D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193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F879-B13C-464E-B5FA-357AEFC8A715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86CC-431A-40A1-80BA-07BEF398D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625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F879-B13C-464E-B5FA-357AEFC8A715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86CC-431A-40A1-80BA-07BEF398D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188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F879-B13C-464E-B5FA-357AEFC8A715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86CC-431A-40A1-80BA-07BEF398D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236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F879-B13C-464E-B5FA-357AEFC8A715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86CC-431A-40A1-80BA-07BEF398D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748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F879-B13C-464E-B5FA-357AEFC8A715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86CC-431A-40A1-80BA-07BEF398D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68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F879-B13C-464E-B5FA-357AEFC8A715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86CC-431A-40A1-80BA-07BEF398D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073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8F879-B13C-464E-B5FA-357AEFC8A715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486CC-431A-40A1-80BA-07BEF398D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30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8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Динамика </a:t>
            </a:r>
            <a:endParaRPr lang="ru-RU" sz="8800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81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Понятие о силе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Две силы независимо от их природы считаются равными и противоположно направленными, если их одновременное действие на тело не меняет его скорости.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417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Принцип суперпозиции сил</a:t>
            </a:r>
            <a:endParaRPr lang="ru-RU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b="1" dirty="0" smtClean="0"/>
                  <a:t>Если на теле одновременно действуют несколько сил, то ускорение будет пропорционально геометрической сумме всех этих сил.</a:t>
                </a:r>
                <a:endParaRPr lang="ru-RU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e>
                      </m:acc>
                      <m:r>
                        <a:rPr lang="ru-RU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ru-RU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+…+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acc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095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Примеры:</a:t>
            </a:r>
            <a:endParaRPr lang="ru-RU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683568" y="1535487"/>
                <a:ext cx="4176464" cy="187220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800" i="1" dirty="0" smtClean="0">
                              <a:ln>
                                <a:solidFill>
                                  <a:schemeClr val="tx1"/>
                                </a:solidFill>
                              </a:ln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800" b="0" i="1" dirty="0" smtClean="0">
                              <a:ln>
                                <a:solidFill>
                                  <a:schemeClr val="tx1"/>
                                </a:solidFill>
                              </a:ln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</m:acc>
                      <m:r>
                        <a:rPr lang="ru-RU" sz="4800" i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4800" i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Cambria Math"/>
                        </a:rPr>
                        <m:t>= </m:t>
                      </m:r>
                      <m:acc>
                        <m:accPr>
                          <m:chr m:val="⃗"/>
                          <m:ctrlPr>
                            <a:rPr lang="en-US" sz="4800" i="1" dirty="0" smtClean="0">
                              <a:ln>
                                <a:solidFill>
                                  <a:schemeClr val="tx1"/>
                                </a:solidFill>
                              </a:ln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800" b="0" i="1" dirty="0" smtClean="0">
                              <a:ln>
                                <a:solidFill>
                                  <a:schemeClr val="tx1"/>
                                </a:solidFill>
                              </a:ln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en-US" sz="4800" i="1" baseline="-25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Cambria Math"/>
                        </a:rPr>
                        <m:t>1</m:t>
                      </m:r>
                      <m:r>
                        <a:rPr lang="en-US" sz="4800" i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Cambria Math"/>
                        </a:rPr>
                        <m:t> – </m:t>
                      </m:r>
                      <m:acc>
                        <m:accPr>
                          <m:chr m:val="⃗"/>
                          <m:ctrlPr>
                            <a:rPr lang="en-US" sz="4800" i="1" dirty="0" smtClean="0">
                              <a:ln>
                                <a:solidFill>
                                  <a:schemeClr val="tx1"/>
                                </a:solidFill>
                              </a:ln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800" b="0" i="1" dirty="0" smtClean="0">
                              <a:ln>
                                <a:solidFill>
                                  <a:schemeClr val="tx1"/>
                                </a:solidFill>
                              </a:ln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en-US" sz="4800" i="1" baseline="-25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ru-RU" sz="4800" baseline="-25000" dirty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535487"/>
                <a:ext cx="4176464" cy="187220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5"/>
              <p:cNvSpPr>
                <a:spLocks noGrp="1"/>
              </p:cNvSpPr>
              <p:nvPr>
                <p:ph idx="1"/>
              </p:nvPr>
            </p:nvSpPr>
            <p:spPr>
              <a:xfrm>
                <a:off x="5004048" y="1535487"/>
                <a:ext cx="3970585" cy="1871139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indent="0">
                  <a:buNone/>
                </a:pPr>
                <a:endParaRPr lang="en-US" sz="4800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r>
                  <a:rPr lang="en-US" sz="4800" dirty="0">
                    <a:ln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</a:rPr>
                  <a:t> </a:t>
                </a:r>
                <a:r>
                  <a:rPr lang="en-US" sz="4800" dirty="0" smtClean="0">
                    <a:ln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</a:rPr>
                  <a:t>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 dirty="0" smtClean="0">
                            <a:ln>
                              <a:solidFill>
                                <a:schemeClr val="tx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b="0" i="1" dirty="0" smtClean="0">
                            <a:ln>
                              <a:solidFill>
                                <a:schemeClr val="tx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/>
                          </a:rPr>
                          <m:t>𝑅</m:t>
                        </m:r>
                      </m:e>
                    </m:acc>
                  </m:oMath>
                </a14:m>
                <a:r>
                  <a:rPr lang="ru-RU" sz="4800" dirty="0" smtClean="0">
                    <a:ln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</a:rPr>
                  <a:t> </a:t>
                </a:r>
                <a:r>
                  <a:rPr lang="en-US" sz="4800" dirty="0" smtClean="0">
                    <a:ln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 dirty="0" smtClean="0">
                            <a:ln>
                              <a:solidFill>
                                <a:schemeClr val="tx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b="0" i="1" dirty="0" smtClean="0">
                            <a:ln>
                              <a:solidFill>
                                <a:schemeClr val="tx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/>
                          </a:rPr>
                          <m:t>𝐹</m:t>
                        </m:r>
                      </m:e>
                    </m:acc>
                  </m:oMath>
                </a14:m>
                <a:r>
                  <a:rPr lang="en-US" sz="4800" baseline="-25000" dirty="0" smtClean="0">
                    <a:ln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</a:rPr>
                  <a:t>1</a:t>
                </a:r>
                <a:r>
                  <a:rPr lang="en-US" sz="4800" dirty="0" smtClean="0">
                    <a:ln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</a:rPr>
                  <a:t> +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 dirty="0" smtClean="0">
                            <a:ln>
                              <a:solidFill>
                                <a:schemeClr val="tx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b="0" i="1" dirty="0" smtClean="0">
                            <a:ln>
                              <a:solidFill>
                                <a:schemeClr val="tx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/>
                          </a:rPr>
                          <m:t>𝐹</m:t>
                        </m:r>
                      </m:e>
                    </m:acc>
                  </m:oMath>
                </a14:m>
                <a:r>
                  <a:rPr lang="en-US" sz="4800" baseline="-25000" dirty="0" smtClean="0">
                    <a:ln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</a:rPr>
                  <a:t>2</a:t>
                </a:r>
                <a:endParaRPr lang="ru-RU" sz="4800" baseline="-25000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6" name="Объект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04048" y="1535487"/>
                <a:ext cx="3970585" cy="1871139"/>
              </a:xfrm>
              <a:prstGeom prst="rect">
                <a:avLst/>
              </a:prstGeom>
              <a:blipFill rotWithShape="1">
                <a:blip r:embed="rId3"/>
                <a:stretch>
                  <a:fillRect l="-6718" t="-20257" b="-237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-180528" y="3407695"/>
                <a:ext cx="9324528" cy="345030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400" i="1" dirty="0" smtClean="0">
                              <a:ln>
                                <a:solidFill>
                                  <a:schemeClr val="tx1"/>
                                </a:solidFill>
                              </a:ln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400" b="0" i="1" dirty="0" smtClean="0">
                              <a:ln>
                                <a:solidFill>
                                  <a:schemeClr val="tx1"/>
                                </a:solidFill>
                              </a:ln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</m:acc>
                      <m:r>
                        <m:rPr>
                          <m:nor/>
                        </m:rPr>
                        <a:rPr lang="ru-RU" sz="4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US" sz="4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</a:rPr>
                        <m:t>= </m:t>
                      </m:r>
                      <m:acc>
                        <m:accPr>
                          <m:chr m:val="⃗"/>
                          <m:ctrlPr>
                            <a:rPr lang="en-US" sz="4400" i="1" dirty="0" smtClean="0">
                              <a:ln>
                                <a:solidFill>
                                  <a:schemeClr val="tx1"/>
                                </a:solidFill>
                              </a:ln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400" b="0" i="1" dirty="0" smtClean="0">
                              <a:ln>
                                <a:solidFill>
                                  <a:schemeClr val="tx1"/>
                                </a:solidFill>
                              </a:ln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m:rPr>
                          <m:nor/>
                        </m:rPr>
                        <a:rPr lang="en-US" sz="4400" baseline="-25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</a:rPr>
                        <m:t>1</m:t>
                      </m:r>
                      <m:r>
                        <m:rPr>
                          <m:nor/>
                        </m:rPr>
                        <a:rPr lang="en-US" sz="4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US" sz="4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</a:rPr>
                        <m:t>+ </m:t>
                      </m:r>
                      <m:acc>
                        <m:accPr>
                          <m:chr m:val="⃗"/>
                          <m:ctrlPr>
                            <a:rPr lang="en-US" sz="4400" i="1" dirty="0" smtClean="0">
                              <a:ln>
                                <a:solidFill>
                                  <a:schemeClr val="tx1"/>
                                </a:solidFill>
                              </a:ln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400" b="0" i="1" dirty="0" smtClean="0">
                              <a:ln>
                                <a:solidFill>
                                  <a:schemeClr val="tx1"/>
                                </a:solidFill>
                              </a:ln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m:rPr>
                          <m:nor/>
                        </m:rPr>
                        <a:rPr lang="en-US" sz="4400" baseline="-25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</a:rPr>
                        <m:t>2</m:t>
                      </m:r>
                    </m:oMath>
                  </m:oMathPara>
                </a14:m>
                <a:endParaRPr lang="ru-RU" sz="4400" baseline="-25000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Cambria Math"/>
                        </a:rPr>
                        <m:t>𝑅</m:t>
                      </m:r>
                      <m:r>
                        <a:rPr lang="ru-RU" sz="4400" b="0" i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4400" b="0" i="1" smtClean="0">
                              <a:ln>
                                <a:solidFill>
                                  <a:schemeClr val="tx1"/>
                                </a:solidFill>
                              </a:ln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4400" b="0" i="1" smtClean="0">
                              <a:ln>
                                <a:solidFill>
                                  <a:schemeClr val="tx1"/>
                                </a:solidFill>
                              </a:ln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𝐹</m:t>
                          </m:r>
                          <m:r>
                            <a:rPr lang="en-US" sz="4400" b="0" i="1" baseline="30000" smtClean="0">
                              <a:ln>
                                <a:solidFill>
                                  <a:schemeClr val="tx1"/>
                                </a:solidFill>
                              </a:ln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4400" b="0" i="1" baseline="-25000" smtClean="0">
                              <a:ln>
                                <a:solidFill>
                                  <a:schemeClr val="tx1"/>
                                </a:solidFill>
                              </a:ln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4400" b="0" i="1" smtClean="0">
                              <a:ln>
                                <a:solidFill>
                                  <a:schemeClr val="tx1"/>
                                </a:solidFill>
                              </a:ln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4400" b="0" i="1" smtClean="0">
                              <a:ln>
                                <a:solidFill>
                                  <a:schemeClr val="tx1"/>
                                </a:solidFill>
                              </a:ln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𝐹</m:t>
                          </m:r>
                          <m:r>
                            <a:rPr lang="en-US" sz="4400" b="0" i="1" baseline="30000" smtClean="0">
                              <a:ln>
                                <a:solidFill>
                                  <a:schemeClr val="tx1"/>
                                </a:solidFill>
                              </a:ln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4400" b="0" i="1" baseline="-25000" smtClean="0">
                              <a:ln>
                                <a:solidFill>
                                  <a:schemeClr val="tx1"/>
                                </a:solidFill>
                              </a:ln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4400" b="0" i="1" smtClean="0">
                              <a:ln>
                                <a:solidFill>
                                  <a:schemeClr val="tx1"/>
                                </a:solidFill>
                              </a:ln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4400" b="0" i="1" smtClean="0">
                              <a:ln>
                                <a:solidFill>
                                  <a:schemeClr val="tx1"/>
                                </a:solidFill>
                              </a:ln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4400" b="0" i="1" smtClean="0">
                                  <a:ln>
                                    <a:solidFill>
                                      <a:schemeClr val="tx1"/>
                                    </a:solidFill>
                                  </a:ln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4400" b="0" i="1" smtClean="0">
                                  <a:ln>
                                    <a:solidFill>
                                      <a:schemeClr val="tx1"/>
                                    </a:solidFill>
                                  </a:ln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4400" b="0" i="1" smtClean="0">
                                  <a:ln>
                                    <a:solidFill>
                                      <a:schemeClr val="tx1"/>
                                    </a:solidFill>
                                  </a:ln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4400" b="0" i="1" smtClean="0">
                              <a:ln>
                                <a:solidFill>
                                  <a:schemeClr val="tx1"/>
                                </a:solidFill>
                              </a:ln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sz="4400" b="0" i="1" smtClean="0">
                                  <a:ln>
                                    <a:solidFill>
                                      <a:schemeClr val="tx1"/>
                                    </a:solidFill>
                                  </a:ln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4400" b="0" i="1" smtClean="0">
                                  <a:ln>
                                    <a:solidFill>
                                      <a:schemeClr val="tx1"/>
                                    </a:solidFill>
                                  </a:ln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4400" b="0" i="1" smtClean="0">
                                  <a:ln>
                                    <a:solidFill>
                                      <a:schemeClr val="tx1"/>
                                    </a:solidFill>
                                  </a:ln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4400" b="0" i="1" smtClean="0">
                              <a:ln>
                                <a:solidFill>
                                  <a:schemeClr val="tx1"/>
                                </a:solidFill>
                              </a:ln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4400" b="0" i="1" smtClean="0">
                              <a:ln>
                                <a:solidFill>
                                  <a:schemeClr val="tx1"/>
                                </a:solidFill>
                              </a:ln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4400" b="0" i="1" smtClean="0">
                                  <a:ln>
                                    <a:solidFill>
                                      <a:schemeClr val="tx1"/>
                                    </a:solidFill>
                                  </a:ln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̂"/>
                                  <m:ctrlPr>
                                    <a:rPr lang="en-US" sz="4400" b="0" i="1" smtClean="0">
                                      <a:ln>
                                        <a:solidFill>
                                          <a:schemeClr val="tx1"/>
                                        </a:solidFill>
                                      </a:ln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4400" b="0" i="1" smtClean="0">
                                      <a:ln>
                                        <a:solidFill>
                                          <a:schemeClr val="tx1"/>
                                        </a:solidFill>
                                      </a:ln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𝐹</m:t>
                                  </m:r>
                                  <m:r>
                                    <a:rPr lang="en-US" sz="4400" b="0" i="1" baseline="-25000" smtClean="0">
                                      <a:ln>
                                        <a:solidFill>
                                          <a:schemeClr val="tx1"/>
                                        </a:solidFill>
                                      </a:ln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  <m:r>
                                    <a:rPr lang="en-US" sz="4400" b="0" i="1" smtClean="0">
                                      <a:ln>
                                        <a:solidFill>
                                          <a:schemeClr val="tx1"/>
                                        </a:solidFill>
                                      </a:ln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𝐹</m:t>
                                  </m:r>
                                  <m:r>
                                    <a:rPr lang="en-US" sz="4400" b="0" i="1" baseline="-25000" smtClean="0">
                                      <a:ln>
                                        <a:solidFill>
                                          <a:schemeClr val="tx1"/>
                                        </a:solidFill>
                                      </a:ln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e>
                              </m:acc>
                            </m:e>
                          </m:d>
                        </m:e>
                      </m:rad>
                    </m:oMath>
                  </m:oMathPara>
                </a14:m>
                <a:endParaRPr lang="en-US" sz="4400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0528" y="3407695"/>
                <a:ext cx="9324528" cy="3450305"/>
              </a:xfrm>
              <a:prstGeom prst="rect">
                <a:avLst/>
              </a:prstGeom>
              <a:blipFill rotWithShape="1">
                <a:blip r:embed="rId4"/>
                <a:stretch>
                  <a:fillRect r="-27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 стрелкой 8"/>
          <p:cNvCxnSpPr/>
          <p:nvPr/>
        </p:nvCxnSpPr>
        <p:spPr>
          <a:xfrm>
            <a:off x="2267640" y="1901625"/>
            <a:ext cx="1872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1403544" y="1888430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948264" y="1772816"/>
            <a:ext cx="1872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156176" y="1772816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853522" y="4428462"/>
            <a:ext cx="1872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853522" y="3590395"/>
            <a:ext cx="771956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1625478" y="3590395"/>
            <a:ext cx="1872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2725522" y="3590395"/>
            <a:ext cx="771956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971600" y="3590396"/>
            <a:ext cx="2492536" cy="838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638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build="p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сил в природе</a:t>
            </a:r>
            <a:endParaRPr lang="ru-RU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Прямая со стрелкой 4"/>
          <p:cNvCxnSpPr>
            <a:endCxn id="11" idx="0"/>
          </p:cNvCxnSpPr>
          <p:nvPr/>
        </p:nvCxnSpPr>
        <p:spPr>
          <a:xfrm flipH="1">
            <a:off x="1681725" y="1340768"/>
            <a:ext cx="1810155" cy="10709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2" idx="2"/>
            <a:endCxn id="13" idx="0"/>
          </p:cNvCxnSpPr>
          <p:nvPr/>
        </p:nvCxnSpPr>
        <p:spPr>
          <a:xfrm>
            <a:off x="4572000" y="1417638"/>
            <a:ext cx="0" cy="2803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14" idx="0"/>
          </p:cNvCxnSpPr>
          <p:nvPr/>
        </p:nvCxnSpPr>
        <p:spPr>
          <a:xfrm>
            <a:off x="5652120" y="1349896"/>
            <a:ext cx="1853952" cy="10709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-10463" y="2411760"/>
            <a:ext cx="3384376" cy="1641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Гироскопические</a:t>
            </a:r>
            <a:endParaRPr lang="ru-RU" sz="3200" dirty="0"/>
          </a:p>
        </p:txBody>
      </p:sp>
      <p:sp>
        <p:nvSpPr>
          <p:cNvPr id="13" name="Объект 12"/>
          <p:cNvSpPr>
            <a:spLocks noGrp="1"/>
          </p:cNvSpPr>
          <p:nvPr>
            <p:ph idx="1"/>
          </p:nvPr>
        </p:nvSpPr>
        <p:spPr>
          <a:xfrm>
            <a:off x="3059832" y="4221088"/>
            <a:ext cx="3024336" cy="1641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ru-RU" dirty="0" smtClean="0"/>
              <a:t>Диссипативные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868144" y="2420888"/>
            <a:ext cx="3275856" cy="1641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Консервативные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0934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3" grpId="0" uiExpand="1" build="p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ГИРОСКОПИЧЕСКИЕ СИЛЫ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400" b="1" dirty="0" smtClean="0"/>
              <a:t>Силы, зависящие от скоростей и обладающие тем свойством, что сумма их работ (или мощностей) при любом перемещении системы, на которую действуют эти силы, равна нулю.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65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Неконсервативные (диссипативные)</a:t>
            </a:r>
            <a:r>
              <a:rPr lang="ru-RU" b="1" dirty="0" smtClean="0">
                <a:solidFill>
                  <a:srgbClr val="FF0000"/>
                </a:solidFill>
              </a:rPr>
              <a:t> силы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Силы</a:t>
            </a:r>
            <a:r>
              <a:rPr lang="ru-RU" sz="4400" b="1" dirty="0"/>
              <a:t>, работа которых зависит от пути перехода тела или системы из начального положения в конечное. Работа этих сил на замкнутой траектории отлична от нуля.</a:t>
            </a:r>
          </a:p>
        </p:txBody>
      </p:sp>
    </p:spTree>
    <p:extLst>
      <p:ext uri="{BB962C8B-B14F-4D97-AF65-F5344CB8AC3E}">
        <p14:creationId xmlns:p14="http://schemas.microsoft.com/office/powerpoint/2010/main" val="192970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Консервативные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(потенциальные силы)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Силы, работа которых зависит только от начального и конечного положения точек их приложения и не зависит ни от вида траекторий, ни от закона движения этих точек.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84097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4 типа  сил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268760"/>
            <a:ext cx="439248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Гравитационные</a:t>
            </a:r>
            <a:endParaRPr lang="ru-RU" sz="4400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899592" y="4221088"/>
            <a:ext cx="3034680" cy="9178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ru-RU" sz="4400" dirty="0" smtClean="0"/>
              <a:t>Ядерные </a:t>
            </a:r>
            <a:endParaRPr lang="ru-RU" sz="4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70176" y="2636912"/>
            <a:ext cx="5040560" cy="1173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Электромагнитные </a:t>
            </a:r>
            <a:endParaRPr lang="ru-RU" sz="4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80112" y="5370206"/>
            <a:ext cx="228255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Слабые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78935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uiExpand="1" build="p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Типы  сил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3285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/>
              <a:t>Гравитационные </a:t>
            </a:r>
            <a:r>
              <a:rPr lang="ru-RU" b="1" dirty="0"/>
              <a:t>силы,</a:t>
            </a:r>
            <a:r>
              <a:rPr lang="ru-RU" dirty="0"/>
              <a:t> или </a:t>
            </a:r>
            <a:r>
              <a:rPr lang="ru-RU" b="1" dirty="0"/>
              <a:t>силы тяготения,</a:t>
            </a:r>
            <a:r>
              <a:rPr lang="ru-RU" dirty="0"/>
              <a:t> действуют между всеми телами. Но эти силы заметны, если хотя бы одно из тел имеет размеры, соизмеримые с размерами планет. Силы притяжения между обычными телами настолько малы, что ими можно пренебречь. Поэтому гравитационными можно считать силы взаимодействия между планетами, а также между планетами и Солнцем или другими телами, имеющими очень большую массу. Это могут быть звёзды, спутники планет и т.п.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5978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Типы  сил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Электромагнитные силы</a:t>
            </a:r>
            <a:r>
              <a:rPr lang="ru-RU" dirty="0" smtClean="0"/>
              <a:t> действуют между телами, имеющими электрический заряд.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608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 раздела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ru-RU" b="1" dirty="0"/>
              <a:t>Масса и </a:t>
            </a:r>
            <a:r>
              <a:rPr lang="ru-RU" b="1" dirty="0" smtClean="0"/>
              <a:t>сила;</a:t>
            </a:r>
          </a:p>
          <a:p>
            <a:r>
              <a:rPr lang="ru-RU" b="1" dirty="0"/>
              <a:t>Законы Ньютона, их экспериментальное </a:t>
            </a:r>
            <a:r>
              <a:rPr lang="ru-RU" b="1" dirty="0" smtClean="0"/>
              <a:t>подтверждение;</a:t>
            </a:r>
          </a:p>
          <a:p>
            <a:r>
              <a:rPr lang="ru-RU" b="1" dirty="0"/>
              <a:t>Силы в механике. Гравитационные </a:t>
            </a:r>
            <a:r>
              <a:rPr lang="ru-RU" b="1" dirty="0" smtClean="0"/>
              <a:t>силы;</a:t>
            </a:r>
          </a:p>
          <a:p>
            <a:r>
              <a:rPr lang="ru-RU" b="1" dirty="0"/>
              <a:t>Сила тяжести и </a:t>
            </a:r>
            <a:r>
              <a:rPr lang="ru-RU" b="1" dirty="0" smtClean="0"/>
              <a:t>вес;</a:t>
            </a:r>
          </a:p>
          <a:p>
            <a:r>
              <a:rPr lang="ru-RU" b="1" dirty="0"/>
              <a:t>Силы упругости – силы электромагнитной </a:t>
            </a:r>
            <a:r>
              <a:rPr lang="ru-RU" b="1" dirty="0" smtClean="0"/>
              <a:t>природы;</a:t>
            </a:r>
          </a:p>
          <a:p>
            <a:r>
              <a:rPr lang="ru-RU" b="1" dirty="0"/>
              <a:t>Силы </a:t>
            </a:r>
            <a:r>
              <a:rPr lang="ru-RU" b="1" dirty="0" smtClean="0"/>
              <a:t>трения.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2203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Типы  сил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Ядерные силы</a:t>
            </a:r>
            <a:r>
              <a:rPr lang="ru-RU" dirty="0" smtClean="0"/>
              <a:t> (сильные) являются самыми мощными в природе. Они действуют внутри ядер атомов на расстояниях 10</a:t>
            </a:r>
            <a:r>
              <a:rPr lang="ru-RU" baseline="30000" dirty="0" smtClean="0"/>
              <a:t>-13</a:t>
            </a:r>
            <a:r>
              <a:rPr lang="ru-RU" dirty="0" smtClean="0"/>
              <a:t> см.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9364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Типы  сил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Слабые силы</a:t>
            </a:r>
            <a:r>
              <a:rPr lang="ru-RU" dirty="0" smtClean="0"/>
              <a:t>, как и ядерные, действуют на малых расстояниях порядка 10</a:t>
            </a:r>
            <a:r>
              <a:rPr lang="ru-RU" baseline="30000" dirty="0" smtClean="0"/>
              <a:t>-15</a:t>
            </a:r>
            <a:r>
              <a:rPr lang="ru-RU" dirty="0" smtClean="0"/>
              <a:t> см. В результате их действия происходят процессы внутри ядра.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918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8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Масса и сила</a:t>
            </a:r>
            <a:endParaRPr lang="ru-RU" sz="8800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948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Понятие о массе</a:t>
            </a:r>
            <a:endParaRPr lang="ru-RU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dirty="0" smtClean="0"/>
              <a:t>§ 25 с. 67 найдите определение понятия «Масса тела».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530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Понятие о массе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Масса</a:t>
            </a:r>
            <a:r>
              <a:rPr lang="ru-RU" sz="4800" dirty="0" smtClean="0"/>
              <a:t> </a:t>
            </a:r>
            <a:r>
              <a:rPr lang="ru-RU" sz="4800" b="1" dirty="0" smtClean="0"/>
              <a:t>– основная динамическая характеристика тела, количественная мера его инертности.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06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Понятие о силе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§ 23 с. 60 найдите определение силы.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97297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Понятие о силе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Сила</a:t>
            </a:r>
            <a:r>
              <a:rPr lang="ru-RU" sz="4800" dirty="0" smtClean="0"/>
              <a:t> </a:t>
            </a:r>
            <a:r>
              <a:rPr lang="ru-RU" sz="4800" b="1" dirty="0" smtClean="0"/>
              <a:t>– количественная мера действия одного тела на другое, в результате которого тела получают ускорение или испытывают деформацию.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29683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Характеристики силы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514350" indent="-514350" algn="just">
              <a:buFont typeface="+mj-lt"/>
              <a:buAutoNum type="arabicPeriod"/>
            </a:pPr>
            <a:r>
              <a:rPr lang="ru-RU" sz="5400" b="1" dirty="0"/>
              <a:t>Величина (модуль</a:t>
            </a:r>
            <a:r>
              <a:rPr lang="ru-RU" sz="5400" b="1" dirty="0" smtClean="0"/>
              <a:t>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5400" b="1" dirty="0" smtClean="0"/>
              <a:t>Направление.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5400" b="1" dirty="0" smtClean="0"/>
              <a:t>Точка </a:t>
            </a:r>
            <a:r>
              <a:rPr lang="ru-RU" sz="5400" b="1" dirty="0"/>
              <a:t>приложения.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470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Понятие о силе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Ускорения тел вызываются силами;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Силы обусловлены действиями одного тела на другое.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Сила – векторная величина.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4177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532</Words>
  <Application>Microsoft Office PowerPoint</Application>
  <PresentationFormat>Экран (4:3)</PresentationFormat>
  <Paragraphs>60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Динамика </vt:lpstr>
      <vt:lpstr>Вопросы раздела</vt:lpstr>
      <vt:lpstr>Масса и сила</vt:lpstr>
      <vt:lpstr>Понятие о массе</vt:lpstr>
      <vt:lpstr>Понятие о массе</vt:lpstr>
      <vt:lpstr>Понятие о силе</vt:lpstr>
      <vt:lpstr>Понятие о силе</vt:lpstr>
      <vt:lpstr>Характеристики силы</vt:lpstr>
      <vt:lpstr>Понятие о силе</vt:lpstr>
      <vt:lpstr>Понятие о силе</vt:lpstr>
      <vt:lpstr>Принцип суперпозиции сил</vt:lpstr>
      <vt:lpstr>Примеры:</vt:lpstr>
      <vt:lpstr>Виды сил в природе</vt:lpstr>
      <vt:lpstr>ГИРОСКОПИЧЕСКИЕ СИЛЫ </vt:lpstr>
      <vt:lpstr>Неконсервативные (диссипативные) силы</vt:lpstr>
      <vt:lpstr>Консервативные  (потенциальные силы)</vt:lpstr>
      <vt:lpstr> 4 типа  сил</vt:lpstr>
      <vt:lpstr>Типы  сил</vt:lpstr>
      <vt:lpstr>Типы  сил</vt:lpstr>
      <vt:lpstr>Типы  сил</vt:lpstr>
      <vt:lpstr>Типы  сил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Масса и сила</dc:title>
  <dc:creator>Хозяин</dc:creator>
  <cp:lastModifiedBy>Хозяин</cp:lastModifiedBy>
  <cp:revision>14</cp:revision>
  <dcterms:created xsi:type="dcterms:W3CDTF">2014-10-05T09:16:31Z</dcterms:created>
  <dcterms:modified xsi:type="dcterms:W3CDTF">2014-10-05T13:46:49Z</dcterms:modified>
</cp:coreProperties>
</file>