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6" r:id="rId4"/>
    <p:sldId id="272" r:id="rId5"/>
    <p:sldId id="258" r:id="rId6"/>
    <p:sldId id="271" r:id="rId7"/>
    <p:sldId id="261" r:id="rId8"/>
    <p:sldId id="262" r:id="rId9"/>
    <p:sldId id="274" r:id="rId10"/>
    <p:sldId id="264" r:id="rId11"/>
    <p:sldId id="265" r:id="rId12"/>
    <p:sldId id="266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B4"/>
    <a:srgbClr val="F6FC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5DB9-AAC9-4BC1-B68F-8F5687ABDAD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56FE-DA30-406D-9FD5-435282D1E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0"/>
            <a:ext cx="4355976" cy="335699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Климат Южной Америки </a:t>
            </a:r>
            <a:br>
              <a:rPr lang="ru-RU" u="sng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это самый…………………материк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0958" cy="6858000"/>
          </a:xfrm>
          <a:prstGeom prst="rect">
            <a:avLst/>
          </a:prstGeom>
        </p:spPr>
      </p:pic>
      <p:pic>
        <p:nvPicPr>
          <p:cNvPr id="6" name="Рисунок 5" descr="0001-007-Klimat-JUzhnoj-Ameri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205" y="3212976"/>
            <a:ext cx="4898795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3) </a:t>
            </a:r>
            <a:r>
              <a:rPr lang="ru-RU" b="1" dirty="0" err="1" smtClean="0">
                <a:solidFill>
                  <a:schemeClr val="tx2"/>
                </a:solidFill>
              </a:rPr>
              <a:t>Юж</a:t>
            </a:r>
            <a:r>
              <a:rPr lang="ru-RU" b="1" dirty="0" smtClean="0">
                <a:solidFill>
                  <a:schemeClr val="tx2"/>
                </a:solidFill>
              </a:rPr>
              <a:t>. И Сев. Америку разделяют:</a:t>
            </a:r>
          </a:p>
          <a:p>
            <a:pPr>
              <a:buNone/>
            </a:pPr>
            <a:r>
              <a:rPr lang="ru-RU" dirty="0" smtClean="0"/>
              <a:t>   А - пролив Ла-Манш;     Б - Суэцкий канал;</a:t>
            </a:r>
          </a:p>
          <a:p>
            <a:pPr>
              <a:buNone/>
            </a:pPr>
            <a:r>
              <a:rPr lang="ru-RU" dirty="0" smtClean="0"/>
              <a:t>   В -  Панамский канал;    Г - Магелланов пролив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4) Северную часть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Юж.Америки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пересекает:</a:t>
            </a:r>
          </a:p>
          <a:p>
            <a:pPr>
              <a:buNone/>
            </a:pPr>
            <a:r>
              <a:rPr lang="ru-RU" dirty="0" smtClean="0"/>
              <a:t>    А – экватор;                 Б – Северный тропик;</a:t>
            </a:r>
          </a:p>
          <a:p>
            <a:pPr>
              <a:buNone/>
            </a:pPr>
            <a:r>
              <a:rPr lang="ru-RU" dirty="0" smtClean="0"/>
              <a:t>    В – Южный тропик;   Г- </a:t>
            </a:r>
            <a:r>
              <a:rPr lang="ru-RU" dirty="0" err="1" smtClean="0"/>
              <a:t>Юж</a:t>
            </a:r>
            <a:r>
              <a:rPr lang="ru-RU" dirty="0" smtClean="0"/>
              <a:t>. полярный круг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Наибольшую абсолютную высоту на материке имеет:    </a:t>
            </a:r>
            <a:r>
              <a:rPr lang="ru-RU" dirty="0" smtClean="0"/>
              <a:t>А – г.Чимборасо;  Б- г. Аконкагуа.</a:t>
            </a:r>
          </a:p>
          <a:p>
            <a:pPr marL="514350" indent="-514350">
              <a:buNone/>
            </a:pPr>
            <a:r>
              <a:rPr lang="ru-RU" dirty="0" smtClean="0"/>
              <a:t>      В – </a:t>
            </a:r>
            <a:r>
              <a:rPr lang="ru-RU" dirty="0" err="1" smtClean="0"/>
              <a:t>влк</a:t>
            </a:r>
            <a:r>
              <a:rPr lang="ru-RU" dirty="0" smtClean="0"/>
              <a:t>. Катапахи;   Г- г. Килиманджаро.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6) Анды сформировались в эпоху складчатости:</a:t>
            </a:r>
          </a:p>
          <a:p>
            <a:pPr marL="514350" indent="-514350">
              <a:buNone/>
            </a:pPr>
            <a:r>
              <a:rPr lang="ru-RU" dirty="0" smtClean="0"/>
              <a:t>  </a:t>
            </a:r>
            <a:r>
              <a:rPr lang="ru-RU" sz="3000" dirty="0" smtClean="0"/>
              <a:t>А- древней (</a:t>
            </a:r>
            <a:r>
              <a:rPr lang="ru-RU" sz="3000" dirty="0" err="1" smtClean="0"/>
              <a:t>герцинской</a:t>
            </a:r>
            <a:r>
              <a:rPr lang="ru-RU" sz="3000" dirty="0" smtClean="0"/>
              <a:t>); Б- </a:t>
            </a:r>
            <a:r>
              <a:rPr lang="ru-RU" sz="3000" dirty="0" err="1" smtClean="0"/>
              <a:t>древнейше</a:t>
            </a:r>
            <a:r>
              <a:rPr lang="ru-RU" sz="3000" dirty="0" smtClean="0"/>
              <a:t>(байкальской); </a:t>
            </a:r>
          </a:p>
          <a:p>
            <a:pPr marL="514350" indent="-514350">
              <a:buNone/>
            </a:pPr>
            <a:r>
              <a:rPr lang="ru-RU" sz="3000" dirty="0" smtClean="0"/>
              <a:t>  В- средней (мезозойской); Г- новой (кайнозойской)</a:t>
            </a:r>
          </a:p>
          <a:p>
            <a:pPr marL="514350" indent="-514350">
              <a:buNone/>
            </a:pPr>
            <a:r>
              <a:rPr lang="ru-RU" dirty="0" smtClean="0"/>
              <a:t>      </a:t>
            </a:r>
          </a:p>
          <a:p>
            <a:pPr marL="514350" indent="-514350">
              <a:buAutoNum type="arabicParenR" startAt="4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7) На кристаллических поднятиях Южно-Американской платформы сформировались:</a:t>
            </a:r>
          </a:p>
          <a:p>
            <a:pPr>
              <a:buNone/>
            </a:pPr>
            <a:r>
              <a:rPr lang="ru-RU" sz="3800" dirty="0" smtClean="0"/>
              <a:t>А- Гвианское плоскогорье и </a:t>
            </a:r>
            <a:r>
              <a:rPr lang="ru-RU" sz="3800" dirty="0" err="1" smtClean="0"/>
              <a:t>Оринокская</a:t>
            </a:r>
            <a:r>
              <a:rPr lang="ru-RU" sz="3800" dirty="0" smtClean="0"/>
              <a:t> </a:t>
            </a:r>
            <a:r>
              <a:rPr lang="ru-RU" sz="3800" dirty="0" err="1" smtClean="0"/>
              <a:t>низм</a:t>
            </a:r>
            <a:r>
              <a:rPr lang="ru-RU" sz="3800" dirty="0" smtClean="0"/>
              <a:t>.;</a:t>
            </a:r>
          </a:p>
          <a:p>
            <a:pPr>
              <a:buNone/>
            </a:pPr>
            <a:r>
              <a:rPr lang="ru-RU" sz="3800" dirty="0" smtClean="0"/>
              <a:t>Б- Амазонская и </a:t>
            </a:r>
            <a:r>
              <a:rPr lang="ru-RU" sz="3800" dirty="0" err="1" smtClean="0"/>
              <a:t>Оринокская</a:t>
            </a:r>
            <a:r>
              <a:rPr lang="ru-RU" sz="3800" dirty="0" smtClean="0"/>
              <a:t> низменности;</a:t>
            </a:r>
          </a:p>
          <a:p>
            <a:pPr>
              <a:buNone/>
            </a:pPr>
            <a:r>
              <a:rPr lang="ru-RU" sz="3800" dirty="0" smtClean="0"/>
              <a:t>В- </a:t>
            </a:r>
            <a:r>
              <a:rPr lang="ru-RU" sz="3800" dirty="0" err="1" smtClean="0"/>
              <a:t>Ла-Платская</a:t>
            </a:r>
            <a:r>
              <a:rPr lang="ru-RU" sz="3800" dirty="0" smtClean="0"/>
              <a:t> </a:t>
            </a:r>
            <a:r>
              <a:rPr lang="ru-RU" sz="3800" dirty="0" err="1" smtClean="0"/>
              <a:t>низм</a:t>
            </a:r>
            <a:r>
              <a:rPr lang="ru-RU" sz="3800" dirty="0" smtClean="0"/>
              <a:t>. и Бразильское плоскогорье;</a:t>
            </a:r>
          </a:p>
          <a:p>
            <a:pPr>
              <a:buNone/>
            </a:pPr>
            <a:r>
              <a:rPr lang="ru-RU" sz="3800" dirty="0" smtClean="0"/>
              <a:t>Г- Бразильское и Гвианское плоскогорья.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8) Большая часть Бразильского плоскогорья расположена в:  </a:t>
            </a:r>
            <a:r>
              <a:rPr lang="ru-RU" sz="3800" dirty="0" smtClean="0"/>
              <a:t>А- экваториальном </a:t>
            </a:r>
            <a:r>
              <a:rPr lang="ru-RU" sz="3800" dirty="0" err="1" smtClean="0"/>
              <a:t>кл</a:t>
            </a:r>
            <a:r>
              <a:rPr lang="ru-RU" sz="3800" dirty="0" smtClean="0"/>
              <a:t>. поясе;</a:t>
            </a:r>
          </a:p>
          <a:p>
            <a:pPr>
              <a:buNone/>
            </a:pPr>
            <a:r>
              <a:rPr lang="ru-RU" sz="3800" dirty="0" smtClean="0"/>
              <a:t>Б- </a:t>
            </a:r>
            <a:r>
              <a:rPr lang="ru-RU" sz="3800" dirty="0" err="1" smtClean="0"/>
              <a:t>троппическом</a:t>
            </a:r>
            <a:r>
              <a:rPr lang="ru-RU" sz="3800" dirty="0" smtClean="0"/>
              <a:t> </a:t>
            </a:r>
            <a:r>
              <a:rPr lang="ru-RU" sz="3800" dirty="0" err="1" smtClean="0"/>
              <a:t>кл.поясе</a:t>
            </a:r>
            <a:r>
              <a:rPr lang="ru-RU" sz="3800" dirty="0" smtClean="0"/>
              <a:t>; В- умеренном поясе;</a:t>
            </a:r>
          </a:p>
          <a:p>
            <a:pPr>
              <a:buNone/>
            </a:pPr>
            <a:r>
              <a:rPr lang="ru-RU" sz="3800" dirty="0" smtClean="0"/>
              <a:t>Г- субэкваториальном.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9) В области наибольшего кол-ва осадков расположена большая часть бассейна реки: </a:t>
            </a:r>
          </a:p>
          <a:p>
            <a:pPr>
              <a:buNone/>
            </a:pPr>
            <a:r>
              <a:rPr lang="ru-RU" sz="3800" dirty="0" smtClean="0"/>
              <a:t>А- </a:t>
            </a:r>
            <a:r>
              <a:rPr lang="ru-RU" sz="3800" dirty="0" err="1" smtClean="0"/>
              <a:t>Оринокко</a:t>
            </a:r>
            <a:r>
              <a:rPr lang="ru-RU" sz="3800" dirty="0" smtClean="0"/>
              <a:t>; Б -Амазонка; В – Парана; Г- Уругвай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  <a:solidFill>
            <a:srgbClr val="F6FCD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</a:t>
            </a:r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высокий в мире водопад расположен на территории:   </a:t>
            </a:r>
            <a:r>
              <a:rPr lang="ru-RU" dirty="0" smtClean="0"/>
              <a:t>А- Бразильского плоскогорья;     Б- в Андах;       В- </a:t>
            </a:r>
            <a:r>
              <a:rPr lang="ru-RU" dirty="0" err="1" smtClean="0"/>
              <a:t>Гвианского</a:t>
            </a:r>
            <a:r>
              <a:rPr lang="ru-RU" dirty="0" smtClean="0"/>
              <a:t> плоскогорья;             Г- плато </a:t>
            </a:r>
            <a:r>
              <a:rPr lang="ru-RU" dirty="0" err="1" smtClean="0"/>
              <a:t>Патагония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Климату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южной части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материка соответствуют  утверждения:                                       </a:t>
            </a:r>
            <a:r>
              <a:rPr lang="ru-RU" dirty="0" smtClean="0"/>
              <a:t>А- зимние и летние температуры не отличаются;                                                                           Б- на западном побережье выпадает </a:t>
            </a:r>
            <a:r>
              <a:rPr lang="ru-RU" u="sng" dirty="0" smtClean="0"/>
              <a:t>намного больше </a:t>
            </a:r>
            <a:r>
              <a:rPr lang="ru-RU" dirty="0" smtClean="0"/>
              <a:t>осадков чем на восточном;                                    В- на западном побережье выпадает </a:t>
            </a:r>
            <a:r>
              <a:rPr lang="ru-RU" u="sng" dirty="0" smtClean="0"/>
              <a:t>меньше осадков</a:t>
            </a:r>
            <a:r>
              <a:rPr lang="ru-RU" dirty="0" smtClean="0"/>
              <a:t> чем на восточном;                                                      Г- в январе температура воздуха выше чем в июле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  <a:defRPr/>
            </a:pPr>
            <a:r>
              <a:rPr lang="ru-RU" sz="9000" b="1" dirty="0" smtClean="0">
                <a:solidFill>
                  <a:schemeClr val="accent2">
                    <a:lumMod val="75000"/>
                  </a:schemeClr>
                </a:solidFill>
              </a:rPr>
              <a:t>12) </a:t>
            </a: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Христофор Колумб;     2. Америго Веспуччи; </a:t>
            </a:r>
          </a:p>
          <a:p>
            <a:pPr marL="514350" indent="-514350">
              <a:buNone/>
              <a:defRPr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3. Александр Гумбольдт;   4. Н.И.Вавилов</a:t>
            </a:r>
          </a:p>
          <a:p>
            <a:pPr marL="742950" indent="-742950">
              <a:buNone/>
              <a:defRPr/>
            </a:pPr>
            <a:r>
              <a:rPr lang="ru-RU" dirty="0" smtClean="0"/>
              <a:t>       </a:t>
            </a:r>
            <a:endParaRPr lang="ru-RU" sz="7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endParaRPr lang="ru-RU" sz="600" dirty="0" smtClean="0"/>
          </a:p>
          <a:p>
            <a:pPr marL="514350" indent="-514350">
              <a:buNone/>
              <a:defRPr/>
            </a:pPr>
            <a:endParaRPr lang="ru-RU" sz="700" dirty="0" smtClean="0"/>
          </a:p>
          <a:p>
            <a:pPr marL="514350" indent="-514350">
              <a:buNone/>
              <a:defRPr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А.    Установил географические центры древних очагов земледелия и происхождения культурных растений.</a:t>
            </a:r>
          </a:p>
          <a:p>
            <a:pPr marL="514350" indent="-514350">
              <a:buNone/>
              <a:defRPr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Б.    В 1492г.  Открыл Саргассово море, совершил 4 путешествия к берегам Америки, открыл острова Вест-Индии.</a:t>
            </a:r>
          </a:p>
          <a:p>
            <a:pPr marL="514350" indent="-514350">
              <a:buNone/>
              <a:defRPr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В.   Совершил 2 путешествия и составил первое описание новых земель, названных позднее его именем.</a:t>
            </a:r>
          </a:p>
          <a:p>
            <a:pPr marL="514350" indent="-514350">
              <a:buNone/>
              <a:defRPr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Г.    На рубеже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XVIII-XIX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вв. создал первую геологическую карту материка, описал течение у западных берегов, объяснил его значение для климата прибрежных районов.</a:t>
            </a:r>
          </a:p>
          <a:p>
            <a:pPr marL="514350" indent="-514350">
              <a:buNone/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1) 1-г, </a:t>
            </a:r>
            <a:r>
              <a:rPr lang="ru-RU" sz="3600" dirty="0" smtClean="0"/>
              <a:t> 2-а,  </a:t>
            </a:r>
            <a:r>
              <a:rPr lang="ru-RU" sz="3600" dirty="0" smtClean="0"/>
              <a:t>3-в, </a:t>
            </a:r>
            <a:r>
              <a:rPr lang="ru-RU" sz="3600" dirty="0" smtClean="0"/>
              <a:t> 4-б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2) 1-г, </a:t>
            </a:r>
            <a:r>
              <a:rPr lang="ru-RU" sz="3600" dirty="0" smtClean="0"/>
              <a:t> 2-а</a:t>
            </a:r>
            <a:r>
              <a:rPr lang="ru-RU" sz="3600" dirty="0" smtClean="0"/>
              <a:t>, </a:t>
            </a:r>
            <a:r>
              <a:rPr lang="ru-RU" sz="3600" dirty="0" smtClean="0"/>
              <a:t> 3-д</a:t>
            </a:r>
            <a:r>
              <a:rPr lang="ru-RU" sz="3600" dirty="0" smtClean="0"/>
              <a:t>, </a:t>
            </a:r>
            <a:r>
              <a:rPr lang="ru-RU" sz="3600" dirty="0" smtClean="0"/>
              <a:t> 4-в</a:t>
            </a:r>
            <a:r>
              <a:rPr lang="ru-RU" sz="3600" dirty="0" smtClean="0"/>
              <a:t>, </a:t>
            </a:r>
            <a:r>
              <a:rPr lang="ru-RU" sz="3600" dirty="0" smtClean="0"/>
              <a:t> 5-б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3) </a:t>
            </a:r>
            <a:r>
              <a:rPr lang="ru-RU" sz="3600" dirty="0" smtClean="0"/>
              <a:t>в                    6)г                   9)б </a:t>
            </a:r>
            <a:endParaRPr lang="ru-RU" sz="3600" dirty="0" smtClean="0"/>
          </a:p>
          <a:p>
            <a:r>
              <a:rPr lang="ru-RU" sz="3600" dirty="0" smtClean="0"/>
              <a:t>4) а </a:t>
            </a:r>
            <a:r>
              <a:rPr lang="ru-RU" sz="3600" dirty="0" smtClean="0"/>
              <a:t>                   </a:t>
            </a:r>
            <a:r>
              <a:rPr lang="ru-RU" sz="3600" dirty="0" smtClean="0"/>
              <a:t>7</a:t>
            </a:r>
            <a:r>
              <a:rPr lang="ru-RU" sz="3600" dirty="0" smtClean="0"/>
              <a:t>) </a:t>
            </a:r>
            <a:r>
              <a:rPr lang="ru-RU" sz="3600" dirty="0" smtClean="0"/>
              <a:t>г                10)в</a:t>
            </a:r>
            <a:endParaRPr lang="ru-RU" sz="3600" dirty="0" smtClean="0"/>
          </a:p>
          <a:p>
            <a:r>
              <a:rPr lang="ru-RU" sz="3600" dirty="0" smtClean="0"/>
              <a:t>5) </a:t>
            </a:r>
            <a:r>
              <a:rPr lang="ru-RU" sz="3600" dirty="0" smtClean="0"/>
              <a:t>б                    8</a:t>
            </a:r>
            <a:r>
              <a:rPr lang="ru-RU" sz="3600" dirty="0" smtClean="0"/>
              <a:t>) г</a:t>
            </a:r>
            <a:r>
              <a:rPr lang="ru-RU" sz="3600" dirty="0" smtClean="0"/>
              <a:t>                </a:t>
            </a:r>
            <a:r>
              <a:rPr lang="ru-RU" sz="3600" dirty="0" smtClean="0"/>
              <a:t>11)б, г</a:t>
            </a:r>
          </a:p>
          <a:p>
            <a:r>
              <a:rPr lang="ru-RU" sz="3600" dirty="0" smtClean="0"/>
              <a:t>12</a:t>
            </a:r>
            <a:r>
              <a:rPr lang="ru-RU" sz="3600" dirty="0" smtClean="0"/>
              <a:t>) 1- </a:t>
            </a:r>
            <a:r>
              <a:rPr lang="ru-RU" sz="3600" dirty="0" smtClean="0"/>
              <a:t>б,  </a:t>
            </a:r>
            <a:r>
              <a:rPr lang="ru-RU" sz="3600" dirty="0" smtClean="0"/>
              <a:t>2- </a:t>
            </a:r>
            <a:r>
              <a:rPr lang="ru-RU" sz="3600" dirty="0" smtClean="0"/>
              <a:t>в,  3- </a:t>
            </a:r>
            <a:r>
              <a:rPr lang="ru-RU" sz="3600" dirty="0" smtClean="0"/>
              <a:t>г</a:t>
            </a:r>
            <a:r>
              <a:rPr lang="ru-RU" sz="3600" dirty="0" smtClean="0"/>
              <a:t>,  </a:t>
            </a:r>
            <a:r>
              <a:rPr lang="ru-RU" sz="3600" dirty="0" smtClean="0"/>
              <a:t>4- </a:t>
            </a: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1296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Klimaticheskie-pojasa-JUzhnoj-Amer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394990" cy="724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8803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стр.150-151 учебник, карты атласа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496" y="476672"/>
          <a:ext cx="9001001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1"/>
              </a:tblGrid>
              <a:tr h="626469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Климатические пояса……………………………………………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Как сменяют друг  друга……………………………………....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dirty="0" smtClean="0"/>
                        <a:t>3. Как  изменяются среднемесячные температуры от экватора на юг  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/>
                        <a:t>     зимы (июль)…………………                                                                         лета (январь)…………………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/>
                        <a:t>     самые низкие  </a:t>
                      </a:r>
                      <a:r>
                        <a:rPr lang="en-US" sz="2800" baseline="0" dirty="0" smtClean="0"/>
                        <a:t>t </a:t>
                      </a:r>
                      <a:r>
                        <a:rPr lang="ru-RU" sz="2800" baseline="0" dirty="0" smtClean="0"/>
                        <a:t>………………………………..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/>
                        <a:t> 4.Среднегодовое  кол-во осадков  - сколько  и  где выпадает   самое большое………………………………  минимальное ………………………………………………..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/>
                        <a:t>         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ru-RU" sz="2800" baseline="0" dirty="0" smtClean="0"/>
                        <a:t>Какие факторы  влияют на  климат: ……………… ..........................................................................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ru-RU" sz="2800" baseline="0" dirty="0" smtClean="0"/>
                        <a:t>Какие карты атласа использовали……………..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2132856"/>
            <a:ext cx="41044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+24    +16    +8    0(в горах)   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708920"/>
            <a:ext cx="23762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+24            +16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005064"/>
            <a:ext cx="440845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Более 3000  </a:t>
            </a:r>
            <a:r>
              <a:rPr lang="ru-RU" sz="2400" dirty="0" smtClean="0"/>
              <a:t>– Амазонская </a:t>
            </a:r>
            <a:r>
              <a:rPr lang="ru-RU" sz="2400" dirty="0" err="1" smtClean="0"/>
              <a:t>низм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17754" y="4509120"/>
            <a:ext cx="6426246" cy="461665"/>
          </a:xfrm>
          <a:prstGeom prst="rect">
            <a:avLst/>
          </a:prstGeom>
          <a:solidFill>
            <a:srgbClr val="F0FAB4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Менее 10 – </a:t>
            </a:r>
            <a:r>
              <a:rPr lang="ru-RU" sz="2400" dirty="0" err="1" smtClean="0"/>
              <a:t>побер</a:t>
            </a:r>
            <a:r>
              <a:rPr lang="ru-RU" sz="2400" dirty="0" smtClean="0"/>
              <a:t>. Тихого океана, </a:t>
            </a:r>
            <a:r>
              <a:rPr lang="ru-RU" sz="2400" dirty="0" err="1" smtClean="0"/>
              <a:t>пуст.Атакама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517232"/>
            <a:ext cx="177003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См. рисунок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akam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42391"/>
            <a:ext cx="4283968" cy="5515609"/>
          </a:xfrm>
          <a:prstGeom prst="rect">
            <a:avLst/>
          </a:prstGeom>
        </p:spPr>
      </p:pic>
      <p:pic>
        <p:nvPicPr>
          <p:cNvPr id="6" name="Рисунок 5" descr="amazoniy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67244" cy="5157192"/>
          </a:xfrm>
          <a:prstGeom prst="rect">
            <a:avLst/>
          </a:prstGeom>
        </p:spPr>
      </p:pic>
      <p:pic>
        <p:nvPicPr>
          <p:cNvPr id="5" name="Рисунок 4" descr="0001-007-Klimat-JUzhnoj-Ameri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802020" cy="3573017"/>
          </a:xfrm>
          <a:prstGeom prst="rect">
            <a:avLst/>
          </a:prstGeom>
        </p:spPr>
      </p:pic>
      <p:pic>
        <p:nvPicPr>
          <p:cNvPr id="8" name="Рисунок 7" descr="1313581108_atacama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9201" y="4221088"/>
            <a:ext cx="4694799" cy="26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5002" y="3284984"/>
            <a:ext cx="804899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Определить  к каким поясам относятся</a:t>
            </a:r>
          </a:p>
          <a:p>
            <a:r>
              <a:rPr lang="ru-RU" sz="3600" b="1" dirty="0" smtClean="0"/>
              <a:t> климатограммы на стр.173 учебника</a:t>
            </a:r>
            <a:endParaRPr lang="ru-RU" sz="3600" b="1" dirty="0"/>
          </a:p>
        </p:txBody>
      </p:sp>
      <p:sp>
        <p:nvSpPr>
          <p:cNvPr id="10" name="Овал 9"/>
          <p:cNvSpPr/>
          <p:nvPr/>
        </p:nvSpPr>
        <p:spPr>
          <a:xfrm>
            <a:off x="6804248" y="2564904"/>
            <a:ext cx="360040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esert_skin_care_po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3064" y="0"/>
            <a:ext cx="482093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131840" cy="66526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Факторы, определяющие климат материка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0012-012-Karta-vetrov-i-techenij-JUzhnoj-Amerik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620688"/>
            <a:ext cx="5275550" cy="6237312"/>
          </a:xfrm>
        </p:spPr>
      </p:pic>
      <p:sp>
        <p:nvSpPr>
          <p:cNvPr id="6" name="TextBox 5"/>
          <p:cNvSpPr txBox="1"/>
          <p:nvPr/>
        </p:nvSpPr>
        <p:spPr>
          <a:xfrm rot="16832379">
            <a:off x="4875328" y="3661132"/>
            <a:ext cx="93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Сравнительная характеристика с климатом Африки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стр.150-151 учебник, карты атласа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80728"/>
          <a:ext cx="9144000" cy="584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574"/>
                <a:gridCol w="2398426"/>
              </a:tblGrid>
              <a:tr h="3751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                    Черты различия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Черты сходства</a:t>
                      </a:r>
                      <a:endParaRPr lang="ru-RU" sz="2400" dirty="0"/>
                    </a:p>
                  </a:txBody>
                  <a:tcPr/>
                </a:tc>
              </a:tr>
              <a:tr h="538839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Климатические пояса………………………………………………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Как сменяют друг  друга…………………………………….....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Как  изменяются среднемесячные температуры: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/>
                        <a:t>   зимы (июль)……………лета (январь)…………………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/>
                        <a:t> 4.Среднегодовое  кол-во осадков  - сколько  и  где выпадает   самое большое………………………………  минимальное ………………………………………………..           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ru-RU" sz="2400" baseline="0" dirty="0" smtClean="0"/>
                        <a:t>Какие факторы  влияют на  климат:……………… ..........................................................................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ru-RU" sz="2400" baseline="0" dirty="0" smtClean="0"/>
                        <a:t>Какие карты атласа использовали……………..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…………………………</a:t>
                      </a:r>
                    </a:p>
                    <a:p>
                      <a:r>
                        <a:rPr lang="ru-RU" sz="2400" dirty="0" smtClean="0"/>
                        <a:t>…………………………</a:t>
                      </a:r>
                    </a:p>
                    <a:p>
                      <a:r>
                        <a:rPr lang="ru-RU" sz="2400" dirty="0" smtClean="0"/>
                        <a:t>………………………… …………………………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…………………………………………………… ………………………… …………………………</a:t>
                      </a:r>
                    </a:p>
                    <a:p>
                      <a:r>
                        <a:rPr lang="ru-RU" sz="2400" dirty="0" smtClean="0"/>
                        <a:t>………………………………</a:t>
                      </a:r>
                    </a:p>
                    <a:p>
                      <a:r>
                        <a:rPr lang="ru-RU" sz="2400" dirty="0" smtClean="0"/>
                        <a:t>……………………………….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Д.З.      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Реки и озера</a:t>
            </a:r>
          </a:p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Подписать на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карте -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с притоками, озеро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Титикака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водопады -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Анхель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Игуасу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характеристику по плану на стр.312: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1вар. Амазонка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2вар. Парана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3вар. Ориноко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*сообщение о реке Амазонке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*сообщение об озере Титикака 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 свои 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76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1)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Крайние точки:</a:t>
            </a:r>
          </a:p>
          <a:p>
            <a:pPr>
              <a:buNone/>
            </a:pPr>
            <a:r>
              <a:rPr lang="ru-RU" dirty="0" smtClean="0"/>
              <a:t>1. м. </a:t>
            </a:r>
            <a:r>
              <a:rPr lang="ru-RU" dirty="0" err="1" smtClean="0"/>
              <a:t>Гальинас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м. </a:t>
            </a:r>
            <a:r>
              <a:rPr lang="ru-RU" dirty="0" err="1" smtClean="0"/>
              <a:t>Фроуард</a:t>
            </a:r>
            <a:r>
              <a:rPr lang="ru-RU" dirty="0" smtClean="0"/>
              <a:t> (м. Горн)</a:t>
            </a:r>
          </a:p>
          <a:p>
            <a:pPr>
              <a:buNone/>
            </a:pPr>
            <a:r>
              <a:rPr lang="ru-RU" dirty="0" smtClean="0"/>
              <a:t>3. м. </a:t>
            </a:r>
            <a:r>
              <a:rPr lang="ru-RU" dirty="0" err="1" smtClean="0"/>
              <a:t>Кабу-Бранку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м. </a:t>
            </a:r>
            <a:r>
              <a:rPr lang="ru-RU" dirty="0" err="1" smtClean="0"/>
              <a:t>Париньяс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подобрать их координаты</a:t>
            </a:r>
          </a:p>
          <a:p>
            <a:pPr>
              <a:buNone/>
            </a:pPr>
            <a:r>
              <a:rPr lang="ru-RU" dirty="0" smtClean="0"/>
              <a:t>А.  54 </a:t>
            </a:r>
            <a:r>
              <a:rPr lang="ru-RU" dirty="0" err="1" smtClean="0"/>
              <a:t>ю.ш</a:t>
            </a:r>
            <a:r>
              <a:rPr lang="ru-RU" dirty="0" smtClean="0"/>
              <a:t>.   71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Б.   5 </a:t>
            </a:r>
            <a:r>
              <a:rPr lang="ru-RU" dirty="0" err="1" smtClean="0"/>
              <a:t>ю.ш</a:t>
            </a:r>
            <a:r>
              <a:rPr lang="ru-RU" dirty="0" smtClean="0"/>
              <a:t>.   81 в.д.</a:t>
            </a:r>
          </a:p>
          <a:p>
            <a:pPr>
              <a:buNone/>
            </a:pPr>
            <a:r>
              <a:rPr lang="ru-RU" dirty="0" smtClean="0"/>
              <a:t>В.   7 </a:t>
            </a:r>
            <a:r>
              <a:rPr lang="ru-RU" dirty="0" err="1" smtClean="0"/>
              <a:t>ю.ш</a:t>
            </a:r>
            <a:r>
              <a:rPr lang="ru-RU" dirty="0" smtClean="0"/>
              <a:t>.   35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Г.   12 </a:t>
            </a:r>
            <a:r>
              <a:rPr lang="ru-RU" dirty="0" err="1" smtClean="0"/>
              <a:t>с.ш</a:t>
            </a:r>
            <a:r>
              <a:rPr lang="ru-RU" dirty="0" smtClean="0"/>
              <a:t>.  72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  <a:defRPr/>
            </a:pPr>
            <a:r>
              <a:rPr lang="ru-RU" sz="12800" b="1" dirty="0" smtClean="0"/>
              <a:t>2)  </a:t>
            </a:r>
            <a:r>
              <a:rPr lang="ru-RU" sz="12800" dirty="0" smtClean="0">
                <a:solidFill>
                  <a:srgbClr val="7030A0"/>
                </a:solidFill>
              </a:rPr>
              <a:t>1.Экваториальный пояс     2.Субэкваториальный пояс                       3.Тропический пояс    4.Субтропический пояс</a:t>
            </a:r>
          </a:p>
          <a:p>
            <a:pPr marL="514350" indent="-514350">
              <a:buNone/>
              <a:defRPr/>
            </a:pPr>
            <a:r>
              <a:rPr lang="ru-RU" sz="12800" dirty="0" smtClean="0">
                <a:solidFill>
                  <a:srgbClr val="7030A0"/>
                </a:solidFill>
              </a:rPr>
              <a:t>      5.Умеренный пояс</a:t>
            </a:r>
          </a:p>
          <a:p>
            <a:pPr>
              <a:buNone/>
              <a:defRPr/>
            </a:pPr>
            <a:r>
              <a:rPr lang="ru-RU" sz="11200" dirty="0" smtClean="0"/>
              <a:t> А. 2 сезона года – влажный с обильными ливнями и сухой, когда в течение нескольких месяцев может не выпасть ни капли влаги.</a:t>
            </a:r>
          </a:p>
          <a:p>
            <a:pPr>
              <a:buNone/>
              <a:defRPr/>
            </a:pPr>
            <a:r>
              <a:rPr lang="ru-RU" sz="11200" dirty="0" smtClean="0"/>
              <a:t> Б.  Климат здесь особенно контрастен: на западном побережье он морской, в восточной части – прохладная зима и сухое теплое лето. Однако даже летом здесь случаются снежные метели – сказывается близость  Антарктиды.</a:t>
            </a:r>
          </a:p>
          <a:p>
            <a:pPr>
              <a:buNone/>
              <a:defRPr/>
            </a:pPr>
            <a:r>
              <a:rPr lang="ru-RU" sz="11200" dirty="0" smtClean="0"/>
              <a:t> В.  Две воздушные по сезонам массы: ТВМ и УВМ.</a:t>
            </a:r>
          </a:p>
          <a:p>
            <a:pPr>
              <a:buNone/>
              <a:defRPr/>
            </a:pPr>
            <a:r>
              <a:rPr lang="ru-RU" sz="11200" dirty="0" smtClean="0"/>
              <a:t> Г.  Выпадает наибольшее количество осадков: 3000 мм и более.</a:t>
            </a:r>
          </a:p>
          <a:p>
            <a:pPr>
              <a:buNone/>
              <a:defRPr/>
            </a:pPr>
            <a:r>
              <a:rPr lang="ru-RU" sz="11200" dirty="0" smtClean="0"/>
              <a:t> Д.  Расположен между 2 переходными поясами.</a:t>
            </a:r>
          </a:p>
          <a:p>
            <a:pPr marL="514350" indent="-514350">
              <a:buNone/>
              <a:defRPr/>
            </a:pPr>
            <a:endParaRPr lang="ru-RU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852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Климат Южной Америки  это самый…………………материк</vt:lpstr>
      <vt:lpstr>Слайд 2</vt:lpstr>
      <vt:lpstr>стр.150-151 учебник, карты атласа </vt:lpstr>
      <vt:lpstr>Слайд 4</vt:lpstr>
      <vt:lpstr>Факторы, определяющие климат материка</vt:lpstr>
      <vt:lpstr>Сравнительная характеристика с климатом Африки стр.150-151 учебник, карты атласа </vt:lpstr>
      <vt:lpstr>Слайд 7</vt:lpstr>
      <vt:lpstr>Проверьте  свои  знания</vt:lpstr>
      <vt:lpstr>Слайд 9</vt:lpstr>
      <vt:lpstr>Слайд 10</vt:lpstr>
      <vt:lpstr>Слайд 11</vt:lpstr>
      <vt:lpstr>Слайд 12</vt:lpstr>
      <vt:lpstr>Слайд 13</vt:lpstr>
      <vt:lpstr>ответы</vt:lpstr>
    </vt:vector>
  </TitlesOfParts>
  <Company>Школа №332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Южной Америки  это самый…………………материк</dc:title>
  <dc:creator>Савина</dc:creator>
  <cp:lastModifiedBy>1</cp:lastModifiedBy>
  <cp:revision>52</cp:revision>
  <dcterms:created xsi:type="dcterms:W3CDTF">2012-04-12T11:54:19Z</dcterms:created>
  <dcterms:modified xsi:type="dcterms:W3CDTF">2014-04-08T15:19:11Z</dcterms:modified>
</cp:coreProperties>
</file>