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63" r:id="rId4"/>
    <p:sldId id="264" r:id="rId5"/>
    <p:sldId id="273" r:id="rId6"/>
    <p:sldId id="272" r:id="rId7"/>
    <p:sldId id="274" r:id="rId8"/>
    <p:sldId id="261" r:id="rId9"/>
    <p:sldId id="259" r:id="rId10"/>
    <p:sldId id="260" r:id="rId11"/>
    <p:sldId id="265" r:id="rId12"/>
    <p:sldId id="257" r:id="rId13"/>
    <p:sldId id="258" r:id="rId14"/>
    <p:sldId id="278" r:id="rId15"/>
    <p:sldId id="267" r:id="rId16"/>
    <p:sldId id="269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FBF-83F9-4507-8A84-ABE73F6FEB04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A66A-FE24-447E-BDBB-F8050CBA8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44;&#1072;&#1074;&#1080;&#1076;%20&#1051;&#1080;&#1074;&#1080;&#1085;&#1075;&#1089;&#1090;&#1086;&#1085;_0002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36815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ГЕОГРАФИЧЕСКОЕ  ПОЛОЖЕНИЕ АФРИКИ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4" descr="98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257441" cy="5301208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r>
              <a:rPr lang="ru-RU" sz="6000" dirty="0" smtClean="0">
                <a:solidFill>
                  <a:srgbClr val="00B050"/>
                </a:solidFill>
              </a:rPr>
              <a:t>континент  коротких  теней – 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???</a:t>
            </a:r>
            <a:endParaRPr lang="ru-RU" sz="6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025" y="2905125"/>
            <a:ext cx="3990975" cy="3952875"/>
          </a:xfrm>
          <a:prstGeom prst="rect">
            <a:avLst/>
          </a:prstGeom>
        </p:spPr>
      </p:pic>
      <p:pic>
        <p:nvPicPr>
          <p:cNvPr id="7" name="Рисунок 6" descr="d37495382c0382a98940aeff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86216"/>
            <a:ext cx="3563888" cy="4271784"/>
          </a:xfrm>
          <a:prstGeom prst="rect">
            <a:avLst/>
          </a:prstGeom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86834" cy="28529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635896" y="836712"/>
            <a:ext cx="5050904" cy="54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Есть сведения о том, что финикийцы, служившие у египтян, совершили первое в истории плавание вокруг Африки. Было это при фараоне </a:t>
            </a:r>
            <a:r>
              <a:rPr lang="ru-RU" sz="2800" dirty="0" err="1" smtClean="0"/>
              <a:t>Нехо</a:t>
            </a:r>
            <a:r>
              <a:rPr lang="ru-RU" sz="2800" dirty="0" smtClean="0"/>
              <a:t> II, правившем в 610-595 гг. до н. э</a:t>
            </a:r>
            <a:endParaRPr lang="ru-RU" sz="28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финикийцы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2002234"/>
          </a:xfrm>
        </p:spPr>
        <p:txBody>
          <a:bodyPr>
            <a:noAutofit/>
          </a:bodyPr>
          <a:lstStyle/>
          <a:p>
            <a:r>
              <a:rPr lang="ru-RU" dirty="0" err="1" smtClean="0"/>
              <a:t>Бартоломеу</a:t>
            </a:r>
            <a:r>
              <a:rPr lang="ru-RU" dirty="0" smtClean="0"/>
              <a:t> </a:t>
            </a:r>
            <a:r>
              <a:rPr lang="ru-RU" dirty="0" err="1" smtClean="0"/>
              <a:t>Диаш</a:t>
            </a:r>
            <a:r>
              <a:rPr lang="ru-RU" dirty="0" smtClean="0"/>
              <a:t> – Португалия 15 век. </a:t>
            </a:r>
            <a:r>
              <a:rPr lang="ru-RU" dirty="0" smtClean="0">
                <a:solidFill>
                  <a:srgbClr val="0070C0"/>
                </a:solidFill>
              </a:rPr>
              <a:t>Искал путь в Индию…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bartolomeud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43150" cy="2705100"/>
          </a:xfrm>
        </p:spPr>
      </p:pic>
      <p:pic>
        <p:nvPicPr>
          <p:cNvPr id="5" name="Рисунок 4" descr="d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3283883" cy="4581128"/>
          </a:xfrm>
          <a:prstGeom prst="rect">
            <a:avLst/>
          </a:prstGeom>
        </p:spPr>
      </p:pic>
      <p:pic>
        <p:nvPicPr>
          <p:cNvPr id="6" name="Рисунок 5" descr="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259" y="3789040"/>
            <a:ext cx="3762741" cy="3068960"/>
          </a:xfrm>
          <a:prstGeom prst="rect">
            <a:avLst/>
          </a:prstGeom>
        </p:spPr>
      </p:pic>
      <p:pic>
        <p:nvPicPr>
          <p:cNvPr id="7" name="Рисунок 6" descr="1726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571750"/>
            <a:ext cx="28575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Васко</a:t>
            </a:r>
            <a:r>
              <a:rPr lang="ru-RU" sz="3600" dirty="0" smtClean="0"/>
              <a:t> да Гама – Португалия – 15-16 вв.</a:t>
            </a:r>
            <a:endParaRPr lang="ru-RU" sz="3600" dirty="0"/>
          </a:p>
        </p:txBody>
      </p:sp>
      <p:pic>
        <p:nvPicPr>
          <p:cNvPr id="4" name="Содержимое 3" descr="vasko_da_gam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6541402" cy="5018189"/>
          </a:xfrm>
        </p:spPr>
      </p:pic>
      <p:pic>
        <p:nvPicPr>
          <p:cNvPr id="5" name="Рисунок 4" descr="806711328_to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2857500" cy="3810000"/>
          </a:xfrm>
          <a:prstGeom prst="rect">
            <a:avLst/>
          </a:prstGeom>
        </p:spPr>
      </p:pic>
      <p:pic>
        <p:nvPicPr>
          <p:cNvPr id="6" name="Рисунок 5" descr="307px-Vasco_da_Gama's_sh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416799"/>
            <a:ext cx="1763688" cy="344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Давид Ливингстон </a:t>
            </a:r>
            <a:r>
              <a:rPr lang="ru-RU" i="1" dirty="0" smtClean="0">
                <a:solidFill>
                  <a:srgbClr val="C00000"/>
                </a:solidFill>
              </a:rPr>
              <a:t>– великий англ. исследователь     19 века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livingstone-pic-from-british-archi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332037"/>
            <a:ext cx="3725640" cy="4525963"/>
          </a:xfrm>
        </p:spPr>
      </p:pic>
      <p:pic>
        <p:nvPicPr>
          <p:cNvPr id="5" name="Рисунок 4" descr="226386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882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40871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</a:rPr>
              <a:t>«Они видели его только с большого расстояния и были так потрясены пятью столбами испарения и вечным гулом, что назвали его "Там гремит дым"». </a:t>
            </a:r>
            <a:r>
              <a:rPr lang="ru-RU" sz="3600" dirty="0" smtClean="0"/>
              <a:t>Отрывок из романа </a:t>
            </a:r>
            <a:r>
              <a:rPr lang="ru-RU" sz="3600" dirty="0" err="1" smtClean="0"/>
              <a:t>Буссенара</a:t>
            </a:r>
            <a:r>
              <a:rPr lang="ru-RU" sz="3600" dirty="0" smtClean="0"/>
              <a:t> «Похитители бриллиантов».</a:t>
            </a:r>
          </a:p>
          <a:p>
            <a:r>
              <a:rPr lang="ru-RU" sz="3600" dirty="0" smtClean="0"/>
              <a:t> координаты этого объекта  </a:t>
            </a:r>
            <a:r>
              <a:rPr lang="ru-RU" sz="3600" b="1" dirty="0" smtClean="0"/>
              <a:t>17° </a:t>
            </a:r>
            <a:r>
              <a:rPr lang="ru-RU" sz="3600" b="1" dirty="0" err="1" smtClean="0"/>
              <a:t>ю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ш</a:t>
            </a:r>
            <a:r>
              <a:rPr lang="ru-RU" sz="3600" b="1" dirty="0" smtClean="0"/>
              <a:t>., 25° в. д. </a:t>
            </a:r>
            <a:r>
              <a:rPr lang="ru-RU" sz="3600" dirty="0" smtClean="0"/>
              <a:t>– что это? 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4000" b="1" dirty="0" smtClean="0">
                <a:solidFill>
                  <a:srgbClr val="7030A0"/>
                </a:solidFill>
              </a:rPr>
              <a:t>Водопад Виктория на реке Замбези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3" descr="Victoria_Falls_Zambe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Фильм о </a:t>
            </a:r>
            <a:r>
              <a:rPr lang="ru-RU" dirty="0" err="1" smtClean="0"/>
              <a:t>Д.Лвивингстоне</a:t>
            </a:r>
            <a:endParaRPr lang="ru-RU" dirty="0"/>
          </a:p>
        </p:txBody>
      </p:sp>
      <p:pic>
        <p:nvPicPr>
          <p:cNvPr id="4" name="Содержимое 3" descr="livingstone_1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77241"/>
            <a:ext cx="9144000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g-34-bottom-left-g_40386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620200" cy="5373216"/>
          </a:xfrm>
          <a:prstGeom prst="rect">
            <a:avLst/>
          </a:prstGeom>
        </p:spPr>
      </p:pic>
      <p:pic>
        <p:nvPicPr>
          <p:cNvPr id="4" name="Содержимое 3" descr="im48m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4813" y="1412776"/>
            <a:ext cx="8689187" cy="54452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Генри Стэнли – </a:t>
            </a:r>
            <a:r>
              <a:rPr lang="ru-RU" i="1" dirty="0" err="1" smtClean="0"/>
              <a:t>амер</a:t>
            </a:r>
            <a:r>
              <a:rPr lang="ru-RU" i="1" dirty="0" smtClean="0"/>
              <a:t>.  журналист; 1871г.- </a:t>
            </a:r>
            <a:r>
              <a:rPr lang="ru-RU" i="1" dirty="0" err="1" smtClean="0"/>
              <a:t>экспед</a:t>
            </a:r>
            <a:r>
              <a:rPr lang="ru-RU" i="1" dirty="0" smtClean="0"/>
              <a:t>. В </a:t>
            </a:r>
            <a:r>
              <a:rPr lang="ru-RU" i="1" dirty="0" err="1" smtClean="0"/>
              <a:t>Центр.Африку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6" name="Рисунок 5" descr="25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5883" y="2636912"/>
            <a:ext cx="5628117" cy="4221088"/>
          </a:xfrm>
          <a:prstGeom prst="rect">
            <a:avLst/>
          </a:prstGeom>
        </p:spPr>
      </p:pic>
      <p:pic>
        <p:nvPicPr>
          <p:cNvPr id="7" name="Рисунок 6" descr="1001705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5006331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Русские исследователи в Африке</a:t>
            </a:r>
            <a:endParaRPr lang="ru-RU" dirty="0"/>
          </a:p>
        </p:txBody>
      </p:sp>
      <p:pic>
        <p:nvPicPr>
          <p:cNvPr id="4" name="Содержимое 3" descr="126391872827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9624" y="2332037"/>
            <a:ext cx="3384376" cy="4525963"/>
          </a:xfrm>
        </p:spPr>
      </p:pic>
      <p:pic>
        <p:nvPicPr>
          <p:cNvPr id="5" name="Рисунок 4" descr="713904243_tonn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500" cy="3810000"/>
          </a:xfrm>
          <a:prstGeom prst="rect">
            <a:avLst/>
          </a:prstGeom>
        </p:spPr>
      </p:pic>
      <p:pic>
        <p:nvPicPr>
          <p:cNvPr id="6" name="Рисунок 5" descr="0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700808"/>
            <a:ext cx="3276600" cy="4286250"/>
          </a:xfrm>
          <a:prstGeom prst="rect">
            <a:avLst/>
          </a:prstGeom>
        </p:spPr>
      </p:pic>
      <p:pic>
        <p:nvPicPr>
          <p:cNvPr id="7" name="Рисунок 6" descr="2418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55150"/>
            <a:ext cx="2699792" cy="380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Егор Петрович Ковалевский – северо-восточная Африка; 19 век</a:t>
            </a:r>
          </a:p>
          <a:p>
            <a:r>
              <a:rPr lang="ru-RU" sz="3600" dirty="0" smtClean="0"/>
              <a:t>2. Василий Васильевич Юнкер - хирург; путешествовал по Центральной и Восточной Африке; конец 19 века</a:t>
            </a:r>
          </a:p>
          <a:p>
            <a:r>
              <a:rPr lang="ru-RU" sz="3600" dirty="0" smtClean="0"/>
              <a:t>3. Николай Иванович Вавилов – селекционер – открыл в Эфиопии центр происхождения пшеницы; </a:t>
            </a:r>
            <a:r>
              <a:rPr lang="ru-RU" sz="3600" dirty="0" err="1" smtClean="0"/>
              <a:t>нач</a:t>
            </a:r>
            <a:r>
              <a:rPr lang="ru-RU" sz="3600" dirty="0" smtClean="0"/>
              <a:t>. 20 века.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Географическое положение материка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25658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Относительно экватора, тропиков, полярных кругов, Гринвичского меридиана.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Найти крайние точки и их координаты; </a:t>
            </a: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dirty="0" smtClean="0">
                <a:solidFill>
                  <a:schemeClr val="tx1"/>
                </a:solidFill>
              </a:rPr>
              <a:t>вычислить протяженность материка.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каких климатических поясах расположен.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Какие океаны и моря омывают.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Как расположен материк относительно других материков.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dirty="0" smtClean="0">
                <a:solidFill>
                  <a:schemeClr val="tx1"/>
                </a:solidFill>
              </a:rPr>
              <a:t>элементы береговой линии (п-ова, о-ва)</a:t>
            </a:r>
          </a:p>
          <a:p>
            <a:pPr marL="514350" indent="-514350" algn="l">
              <a:buAutoNum type="arabicPeriod"/>
            </a:pPr>
            <a:endParaRPr lang="ru-RU" dirty="0" smtClean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 </a:t>
            </a:r>
            <a:r>
              <a:rPr lang="ru-RU" sz="3600" dirty="0" smtClean="0"/>
              <a:t>Протяженность в градусах и км</a:t>
            </a:r>
            <a:endParaRPr lang="ru-RU" sz="3600" dirty="0"/>
          </a:p>
        </p:txBody>
      </p:sp>
      <p:pic>
        <p:nvPicPr>
          <p:cNvPr id="4" name="Содержимое 3" descr="Афр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823119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sz="4000" dirty="0" smtClean="0">
                <a:solidFill>
                  <a:srgbClr val="C00000"/>
                </a:solidFill>
              </a:rPr>
              <a:t>вычислить координаты крайних точек.</a:t>
            </a:r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chemeClr val="tx2"/>
                </a:solidFill>
              </a:rPr>
              <a:t>на контурной карте подписать:                                </a:t>
            </a:r>
            <a:r>
              <a:rPr lang="ru-RU" sz="4400" i="1" dirty="0" smtClean="0"/>
              <a:t>- крайние точки; -моря, заливы, проливы; Суэцкий канал; </a:t>
            </a:r>
          </a:p>
          <a:p>
            <a:r>
              <a:rPr lang="ru-RU" sz="4400" i="1" dirty="0" smtClean="0"/>
              <a:t>Остров Мадагаскар, полуостров Сомали.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3326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Bookman Old Style" pitchFamily="18" charset="0"/>
              </a:rPr>
              <a:t>Устный опрос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928992" cy="5832648"/>
          </a:xfrm>
          <a:ln>
            <a:solidFill>
              <a:srgbClr val="008080"/>
            </a:solidFill>
          </a:ln>
        </p:spPr>
        <p:txBody>
          <a:bodyPr>
            <a:normAutofit fontScale="3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1.Африка посередине пересекается ….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2.Нулевой меридиан пересекает Африку с ….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3.Африку омывают океаны ……………………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 севера материк омывается…………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5.Восточной крайней точкой материка 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считается…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6.Эта точка находится на полуострове………..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 востока материк омывает…………море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8.Гвинейский залив расположен с …………..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9.Самый большой остров близ берегов Африки...</a:t>
            </a:r>
          </a:p>
          <a:p>
            <a:pPr marL="457200" indent="-457200">
              <a:buNone/>
              <a:defRPr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Почему Африку называют «континентом коротких теней»? 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(подумайте)</a:t>
            </a:r>
            <a:endParaRPr lang="ru-RU" sz="8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Крайние точки Африки                  </a:t>
            </a:r>
            <a:r>
              <a:rPr lang="ru-RU" sz="3100" dirty="0" smtClean="0">
                <a:latin typeface="Bookman Old Style" pitchFamily="18" charset="0"/>
              </a:rPr>
              <a:t>найдите их на карте и подберите координаты </a:t>
            </a:r>
            <a:endParaRPr lang="ru-RU" sz="3100" b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340766"/>
          <a:ext cx="8186766" cy="541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89759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man Old Style" pitchFamily="18" charset="0"/>
                        </a:rPr>
                        <a:t>Крайняя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точка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man Old Style" pitchFamily="18" charset="0"/>
                        </a:rPr>
                        <a:t>Название крайних точек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man Old Style" pitchFamily="18" charset="0"/>
                        </a:rPr>
                        <a:t>Координаты крайних точек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Bookman Old Style" pitchFamily="18" charset="0"/>
                        </a:rPr>
                        <a:t>Северная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Bookman Old Style" pitchFamily="18" charset="0"/>
                        </a:rPr>
                        <a:t>Южная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Bookman Old Style" pitchFamily="18" charset="0"/>
                        </a:rPr>
                        <a:t>Западная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Bookman Old Style" pitchFamily="18" charset="0"/>
                        </a:rPr>
                        <a:t>Восточная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40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kern="1200" dirty="0" smtClean="0">
                        <a:solidFill>
                          <a:schemeClr val="dk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37º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с.ш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 11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ºв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.д.;     34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ºю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.ш.20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ºв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.д.;         15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ºс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ш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17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ºз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.д.;     12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ºс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ш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51 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ºв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2800" b="1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Крайние точки Африки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51521" y="1428750"/>
          <a:ext cx="8712968" cy="423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288400"/>
                <a:gridCol w="3192320"/>
              </a:tblGrid>
              <a:tr h="7858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man Old Style" pitchFamily="18" charset="0"/>
                        </a:rPr>
                        <a:t>Крайняя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точка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man Old Style" pitchFamily="18" charset="0"/>
                        </a:rPr>
                        <a:t>Название крайних точек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Bookman Old Style" pitchFamily="18" charset="0"/>
                        </a:rPr>
                        <a:t>Координаты крайних точек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Bookman Old Style" pitchFamily="18" charset="0"/>
                        </a:rPr>
                        <a:t>Северная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Bookman Old Style" pitchFamily="18" charset="0"/>
                        </a:rPr>
                        <a:t>мыс </a:t>
                      </a:r>
                      <a:r>
                        <a:rPr lang="ru-RU" sz="2600" b="1" dirty="0" smtClean="0">
                          <a:latin typeface="Bookman Old Style" pitchFamily="18" charset="0"/>
                        </a:rPr>
                        <a:t>Бен - </a:t>
                      </a:r>
                      <a:r>
                        <a:rPr lang="ru-RU" sz="2600" b="1" dirty="0" err="1" smtClean="0">
                          <a:latin typeface="Bookman Old Style" pitchFamily="18" charset="0"/>
                        </a:rPr>
                        <a:t>Секка</a:t>
                      </a:r>
                      <a:endParaRPr lang="ru-RU" sz="2600" b="1" dirty="0" smtClean="0">
                        <a:latin typeface="Bookman Old Style" pitchFamily="18" charset="0"/>
                      </a:endParaRPr>
                    </a:p>
                    <a:p>
                      <a:endParaRPr lang="ru-RU" sz="26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37º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с.ш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 11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в.д.</a:t>
                      </a:r>
                      <a:endParaRPr lang="ru-RU" sz="2400" b="0" dirty="0" smtClean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Bookman Old Style" pitchFamily="18" charset="0"/>
                        </a:rPr>
                        <a:t>Южная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Bookman Old Style" pitchFamily="18" charset="0"/>
                        </a:rPr>
                        <a:t>мыс </a:t>
                      </a:r>
                      <a:r>
                        <a:rPr lang="ru-RU" sz="2600" b="1" dirty="0" smtClean="0">
                          <a:latin typeface="Bookman Old Style" pitchFamily="18" charset="0"/>
                        </a:rPr>
                        <a:t>Игольный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34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ю.ш.20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в.д.</a:t>
                      </a:r>
                      <a:endParaRPr lang="ru-RU" sz="2400" b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Bookman Old Style" pitchFamily="18" charset="0"/>
                        </a:rPr>
                        <a:t>Западная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Bookman Old Style" pitchFamily="18" charset="0"/>
                        </a:rPr>
                        <a:t>мыс </a:t>
                      </a:r>
                      <a:r>
                        <a:rPr lang="ru-RU" sz="2600" b="1" dirty="0" err="1" smtClean="0">
                          <a:latin typeface="Bookman Old Style" pitchFamily="18" charset="0"/>
                        </a:rPr>
                        <a:t>Альмади</a:t>
                      </a:r>
                      <a:endParaRPr lang="ru-RU" sz="2600" b="1" dirty="0" smtClean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с.ш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17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з.д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2400" b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Bookman Old Style" pitchFamily="18" charset="0"/>
                        </a:rPr>
                        <a:t>Восточная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Bookman Old Style" pitchFamily="18" charset="0"/>
                        </a:rPr>
                        <a:t>мыс </a:t>
                      </a:r>
                      <a:r>
                        <a:rPr lang="ru-RU" sz="2600" b="1" dirty="0" smtClean="0">
                          <a:latin typeface="Bookman Old Style" pitchFamily="18" charset="0"/>
                        </a:rPr>
                        <a:t>Рас</a:t>
                      </a:r>
                      <a:r>
                        <a:rPr lang="ru-RU" sz="2600" b="1" baseline="0" dirty="0" smtClean="0">
                          <a:latin typeface="Bookman Old Style" pitchFamily="18" charset="0"/>
                        </a:rPr>
                        <a:t> - </a:t>
                      </a:r>
                      <a:r>
                        <a:rPr lang="ru-RU" sz="2600" b="1" baseline="0" dirty="0" err="1" smtClean="0">
                          <a:latin typeface="Bookman Old Style" pitchFamily="18" charset="0"/>
                        </a:rPr>
                        <a:t>Хафун</a:t>
                      </a:r>
                      <a:endParaRPr lang="ru-RU" sz="2600" b="1" dirty="0" smtClean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12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с.ш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51 </a:t>
                      </a:r>
                      <a:r>
                        <a:rPr kumimoji="0" lang="ru-RU" sz="2400" b="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º 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в.д.</a:t>
                      </a:r>
                    </a:p>
                    <a:p>
                      <a:endParaRPr lang="ru-RU" sz="2000" b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2204864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068960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933056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797152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204864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068960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933056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797152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766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Исследования Африки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064896" cy="532859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6672"/>
          <a:ext cx="8640960" cy="635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00200"/>
                <a:gridCol w="468052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путешественник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вклад в исследования</a:t>
                      </a:r>
                      <a:endParaRPr lang="ru-RU" dirty="0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Древние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греки Геродот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Финикийцы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Бертоломеу</a:t>
                      </a:r>
                      <a:r>
                        <a:rPr lang="ru-RU" sz="2800" dirty="0" smtClean="0"/>
                        <a:t>  </a:t>
                      </a:r>
                      <a:r>
                        <a:rPr lang="ru-RU" sz="2800" dirty="0" err="1" smtClean="0"/>
                        <a:t>Диаш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Васко</a:t>
                      </a:r>
                      <a:r>
                        <a:rPr lang="ru-RU" sz="2800" dirty="0" smtClean="0"/>
                        <a:t> да Гама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Давид Ливингстон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Генри Стэнли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66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Русские исследователи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2434282"/>
          </a:xfrm>
        </p:spPr>
        <p:txBody>
          <a:bodyPr>
            <a:normAutofit/>
          </a:bodyPr>
          <a:lstStyle/>
          <a:p>
            <a:r>
              <a:rPr lang="ru-RU" dirty="0" smtClean="0"/>
              <a:t>Геродот – древний грек – путешествие на север Африки. </a:t>
            </a:r>
            <a:endParaRPr lang="ru-RU" dirty="0"/>
          </a:p>
        </p:txBody>
      </p:sp>
      <p:pic>
        <p:nvPicPr>
          <p:cNvPr id="4" name="Содержимое 3" descr="47141001_Gerod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328166" cy="4525963"/>
          </a:xfrm>
        </p:spPr>
      </p:pic>
      <p:pic>
        <p:nvPicPr>
          <p:cNvPr id="5" name="Рисунок 4" descr="herodo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708920"/>
            <a:ext cx="571500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497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ГЕОГРАФИЧЕСКОЕ  ПОЛОЖЕНИЕ АФРИКИ </vt:lpstr>
      <vt:lpstr>Географическое положение материка</vt:lpstr>
      <vt:lpstr>* Протяженность в градусах и км</vt:lpstr>
      <vt:lpstr>Домашнее задание:</vt:lpstr>
      <vt:lpstr>Устный опрос</vt:lpstr>
      <vt:lpstr>Крайние точки Африки                  найдите их на карте и подберите координаты </vt:lpstr>
      <vt:lpstr>   Крайние точки Африки</vt:lpstr>
      <vt:lpstr>Исследования Африки</vt:lpstr>
      <vt:lpstr>Геродот – древний грек – путешествие на север Африки. </vt:lpstr>
      <vt:lpstr>финикийцы</vt:lpstr>
      <vt:lpstr>Бартоломеу Диаш – Португалия 15 век. Искал путь в Индию…</vt:lpstr>
      <vt:lpstr>Васко да Гама – Португалия – 15-16 вв.</vt:lpstr>
      <vt:lpstr>Давид Ливингстон – великий англ. исследователь     19 века</vt:lpstr>
      <vt:lpstr>Слайд 14</vt:lpstr>
      <vt:lpstr>Фильм о Д.Лвивингстоне</vt:lpstr>
      <vt:lpstr>Генри Стэнли – амер.  журналист; 1871г.- экспед. В Центр.Африку </vt:lpstr>
      <vt:lpstr>Русские исследователи в Африке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Африки</dc:title>
  <dc:creator>1</dc:creator>
  <cp:lastModifiedBy>Савина</cp:lastModifiedBy>
  <cp:revision>38</cp:revision>
  <dcterms:created xsi:type="dcterms:W3CDTF">2010-12-06T19:43:29Z</dcterms:created>
  <dcterms:modified xsi:type="dcterms:W3CDTF">2013-11-29T10:35:15Z</dcterms:modified>
</cp:coreProperties>
</file>