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2" autoAdjust="0"/>
  </p:normalViewPr>
  <p:slideViewPr>
    <p:cSldViewPr>
      <p:cViewPr>
        <p:scale>
          <a:sx n="96" d="100"/>
          <a:sy n="96" d="100"/>
        </p:scale>
        <p:origin x="-4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150572"/>
          </a:xfrm>
        </p:spPr>
        <p:txBody>
          <a:bodyPr/>
          <a:lstStyle/>
          <a:p>
            <a:pPr algn="ctr"/>
            <a:r>
              <a:rPr lang="ru-RU" sz="2800" dirty="0" smtClean="0"/>
              <a:t>Тема: </a:t>
            </a:r>
            <a:r>
              <a:rPr lang="ru-RU" sz="3600" b="1" dirty="0" smtClean="0"/>
              <a:t>« Определение плотности твёрдого тела»</a:t>
            </a:r>
          </a:p>
          <a:p>
            <a:r>
              <a:rPr lang="ru-RU" sz="3600" dirty="0" smtClean="0"/>
              <a:t>Цель работы:</a:t>
            </a:r>
            <a:r>
              <a:rPr lang="ru-RU" sz="3600" b="1" dirty="0" smtClean="0"/>
              <a:t> </a:t>
            </a:r>
            <a:r>
              <a:rPr lang="ru-RU" sz="3600" b="1" i="1" dirty="0" smtClean="0">
                <a:solidFill>
                  <a:schemeClr val="accent3"/>
                </a:solidFill>
              </a:rPr>
              <a:t>научиться определять плотность твёрдого тела с помощью весов и мензурки</a:t>
            </a:r>
            <a:r>
              <a:rPr lang="ru-RU" sz="3600" i="1" dirty="0" smtClean="0">
                <a:solidFill>
                  <a:schemeClr val="accent3"/>
                </a:solidFill>
              </a:rPr>
              <a:t>. </a:t>
            </a:r>
            <a:endParaRPr lang="ru-RU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365472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« Опыт ценнее тысячи мнений, рождённых воображением»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М.В.Ломоносов    </a:t>
            </a:r>
            <a:endParaRPr lang="ru-RU" dirty="0"/>
          </a:p>
        </p:txBody>
      </p:sp>
    </p:spTree>
  </p:cSld>
  <p:clrMapOvr>
    <a:masterClrMapping/>
  </p:clrMapOvr>
  <p:transition spd="slow">
    <p:pull dir="ru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Тренировочные задания и вопросы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/>
          </a:bodyPr>
          <a:lstStyle/>
          <a:p>
            <a:r>
              <a:rPr lang="ru-RU" dirty="0" smtClean="0"/>
              <a:t>1. Плотность вещества—это…</a:t>
            </a:r>
          </a:p>
          <a:p>
            <a:r>
              <a:rPr lang="ru-RU" dirty="0" smtClean="0"/>
              <a:t>2.Формула плотности…</a:t>
            </a:r>
          </a:p>
          <a:p>
            <a:r>
              <a:rPr lang="ru-RU" sz="2800" dirty="0" smtClean="0"/>
              <a:t>3. Единицы плотности…</a:t>
            </a:r>
          </a:p>
          <a:p>
            <a:r>
              <a:rPr lang="ru-RU" sz="2800" dirty="0" smtClean="0"/>
              <a:t>4.   </a:t>
            </a:r>
            <a:r>
              <a:rPr lang="ru-RU" sz="3600" dirty="0" smtClean="0"/>
              <a:t>1</a:t>
            </a:r>
            <a:r>
              <a:rPr lang="ru-RU" sz="2800" dirty="0" smtClean="0"/>
              <a:t>г/см</a:t>
            </a:r>
            <a:r>
              <a:rPr lang="ru-RU" sz="2800" baseline="30000" dirty="0" smtClean="0"/>
              <a:t>3</a:t>
            </a:r>
            <a:r>
              <a:rPr lang="ru-RU" sz="2800" dirty="0" smtClean="0"/>
              <a:t> = …..кг/м</a:t>
            </a:r>
            <a:r>
              <a:rPr lang="ru-RU" sz="2800" baseline="30000" dirty="0" smtClean="0"/>
              <a:t>3.</a:t>
            </a:r>
          </a:p>
          <a:p>
            <a:r>
              <a:rPr lang="ru-RU" sz="3600" baseline="30000" dirty="0" smtClean="0"/>
              <a:t>5.                сахар                        лёд                          пробка </a:t>
            </a:r>
            <a:endParaRPr lang="ru-RU" sz="2800" baseline="30000" dirty="0" smtClean="0"/>
          </a:p>
          <a:p>
            <a:pPr>
              <a:buNone/>
            </a:pPr>
            <a:r>
              <a:rPr lang="ru-RU" sz="2800" baseline="30000" dirty="0" smtClean="0"/>
              <a:t>                           </a:t>
            </a:r>
          </a:p>
          <a:p>
            <a:pPr>
              <a:buNone/>
            </a:pPr>
            <a:r>
              <a:rPr lang="ru-RU" sz="2800" baseline="30000" dirty="0" smtClean="0"/>
              <a:t>                      </a:t>
            </a:r>
          </a:p>
          <a:p>
            <a:pPr>
              <a:buNone/>
            </a:pPr>
            <a:r>
              <a:rPr lang="ru-RU" sz="2800" baseline="30000" dirty="0" smtClean="0"/>
              <a:t>        </a:t>
            </a:r>
            <a:r>
              <a:rPr lang="ru-RU" sz="2800" dirty="0" smtClean="0"/>
              <a:t>1см</a:t>
            </a:r>
            <a:r>
              <a:rPr lang="ru-RU" sz="2800" baseline="30000" dirty="0" smtClean="0"/>
              <a:t>3 </a:t>
            </a:r>
            <a:r>
              <a:rPr lang="ru-RU" sz="2800" dirty="0" smtClean="0"/>
              <a:t>1                  1см</a:t>
            </a:r>
            <a:r>
              <a:rPr lang="ru-RU" sz="2800" baseline="30000" dirty="0" smtClean="0"/>
              <a:t>3 </a:t>
            </a:r>
            <a:r>
              <a:rPr lang="ru-RU" sz="2800" dirty="0" err="1" smtClean="0"/>
              <a:t>1см</a:t>
            </a:r>
            <a:r>
              <a:rPr lang="ru-RU" sz="2800" baseline="30000" dirty="0" err="1" smtClean="0"/>
              <a:t>3</a:t>
            </a:r>
            <a:r>
              <a:rPr lang="ru-RU" sz="2800" baseline="30000" dirty="0" smtClean="0"/>
              <a:t>                 </a:t>
            </a:r>
            <a:r>
              <a:rPr lang="ru-RU" sz="2800" dirty="0" smtClean="0"/>
              <a:t> </a:t>
            </a:r>
            <a:r>
              <a:rPr lang="ru-RU" sz="2800" dirty="0" err="1" smtClean="0"/>
              <a:t>1см</a:t>
            </a:r>
            <a:r>
              <a:rPr lang="ru-RU" sz="2800" baseline="30000" dirty="0" err="1" smtClean="0"/>
              <a:t>3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Самый тяжёлый кубик из…., так как его плотность….. .</a:t>
            </a:r>
            <a:endParaRPr lang="ru-RU" sz="2800" baseline="30000" dirty="0" smtClean="0"/>
          </a:p>
        </p:txBody>
      </p:sp>
      <p:sp>
        <p:nvSpPr>
          <p:cNvPr id="5" name="Куб 4"/>
          <p:cNvSpPr/>
          <p:nvPr/>
        </p:nvSpPr>
        <p:spPr>
          <a:xfrm>
            <a:off x="7072330" y="3929066"/>
            <a:ext cx="1357322" cy="1357322"/>
          </a:xfrm>
          <a:prstGeom prst="cub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2643174" y="4071942"/>
            <a:ext cx="1357322" cy="1357322"/>
          </a:xfrm>
          <a:prstGeom prst="cub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" name="Куб 7"/>
          <p:cNvSpPr/>
          <p:nvPr/>
        </p:nvSpPr>
        <p:spPr>
          <a:xfrm>
            <a:off x="4786314" y="4000504"/>
            <a:ext cx="1357322" cy="135732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6888" y="288925"/>
          <a:ext cx="8418512" cy="5614988"/>
        </p:xfrm>
        <a:graphic>
          <a:graphicData uri="http://schemas.openxmlformats.org/presentationml/2006/ole">
            <p:oleObj spid="_x0000_s1026" name="Document" r:id="rId3" imgW="8867300" imgH="5901251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12776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1.Измерьте массу тела на весах.</a:t>
            </a:r>
          </a:p>
          <a:p>
            <a:r>
              <a:rPr lang="ru-RU" sz="3400" dirty="0" smtClean="0"/>
              <a:t>2.Измерьте объём тела с помощью мензурки.</a:t>
            </a:r>
          </a:p>
          <a:p>
            <a:r>
              <a:rPr lang="ru-RU" sz="3300" dirty="0" smtClean="0"/>
              <a:t>3.Рассчитайте по формуле плотность вещества </a:t>
            </a:r>
          </a:p>
          <a:p>
            <a:pPr>
              <a:buNone/>
            </a:pPr>
            <a:endParaRPr lang="ru-RU" sz="3300" dirty="0" smtClean="0"/>
          </a:p>
          <a:p>
            <a:pPr>
              <a:buNone/>
            </a:pPr>
            <a:r>
              <a:rPr lang="el-GR" sz="5700" dirty="0" smtClean="0"/>
              <a:t>ρ</a:t>
            </a:r>
            <a:r>
              <a:rPr lang="ru-RU" sz="5700" dirty="0" smtClean="0"/>
              <a:t>=</a:t>
            </a:r>
            <a:r>
              <a:rPr lang="ru-RU" sz="3600" dirty="0" smtClean="0"/>
              <a:t> </a:t>
            </a:r>
            <a:r>
              <a:rPr lang="ru-RU" sz="3300" dirty="0" smtClean="0"/>
              <a:t>                  </a:t>
            </a:r>
          </a:p>
          <a:p>
            <a:pPr>
              <a:buNone/>
            </a:pPr>
            <a:r>
              <a:rPr lang="ru-RU" sz="3300" dirty="0" smtClean="0"/>
              <a:t>            </a:t>
            </a:r>
            <a:endParaRPr lang="ru-RU" sz="3300" b="1" dirty="0" smtClean="0"/>
          </a:p>
          <a:p>
            <a:r>
              <a:rPr lang="ru-RU" sz="3100" dirty="0" smtClean="0"/>
              <a:t>4. Переведите г/см</a:t>
            </a:r>
            <a:r>
              <a:rPr lang="ru-RU" sz="3100" baseline="30000" dirty="0" smtClean="0"/>
              <a:t>3</a:t>
            </a:r>
            <a:r>
              <a:rPr lang="ru-RU" sz="3100" dirty="0" smtClean="0"/>
              <a:t> в кг/см</a:t>
            </a:r>
            <a:r>
              <a:rPr lang="ru-RU" sz="3100" baseline="30000" dirty="0" smtClean="0"/>
              <a:t>3</a:t>
            </a:r>
          </a:p>
          <a:p>
            <a:pPr>
              <a:buNone/>
            </a:pPr>
            <a:r>
              <a:rPr lang="ru-RU" dirty="0" smtClean="0"/>
              <a:t> (см. тренировочное </a:t>
            </a:r>
            <a:r>
              <a:rPr lang="ru-RU" sz="3300" dirty="0" smtClean="0"/>
              <a:t>задание №5</a:t>
            </a:r>
            <a:r>
              <a:rPr lang="ru-RU" sz="2100" dirty="0" smtClean="0"/>
              <a:t>)</a:t>
            </a:r>
            <a:r>
              <a:rPr lang="ru-RU" sz="7100" dirty="0" smtClean="0">
                <a:solidFill>
                  <a:schemeClr val="accent3"/>
                </a:solidFill>
              </a:rPr>
              <a:t>  </a:t>
            </a:r>
            <a:endParaRPr lang="ru-RU" sz="2100" dirty="0" smtClean="0"/>
          </a:p>
          <a:p>
            <a:pPr>
              <a:buNone/>
            </a:pPr>
            <a:endParaRPr lang="ru-RU" sz="24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ru-RU" sz="3400" dirty="0" smtClean="0"/>
              <a:t>5. Сверьте полученный результат с табличным (табл.№2 в учебнике) и сделайте вывод.</a:t>
            </a:r>
            <a:endParaRPr lang="ru-RU" sz="4000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67744" y="2852936"/>
          <a:ext cx="504056" cy="1116124"/>
        </p:xfrm>
        <a:graphic>
          <a:graphicData uri="http://schemas.openxmlformats.org/presentationml/2006/ole">
            <p:oleObj spid="_x0000_s17410" name="Equation" r:id="rId3" imgW="1774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11912"/>
          </a:xfrm>
        </p:spPr>
        <p:txBody>
          <a:bodyPr/>
          <a:lstStyle/>
          <a:p>
            <a:r>
              <a:rPr lang="ru-RU" sz="6000" dirty="0" smtClean="0"/>
              <a:t>Домашнее задание: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7406640" cy="350046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                                                                :</a:t>
            </a:r>
          </a:p>
          <a:p>
            <a:r>
              <a:rPr lang="ru-RU" sz="4800" b="1" dirty="0" smtClean="0"/>
              <a:t>                §</a:t>
            </a:r>
            <a:r>
              <a:rPr lang="ru-RU" sz="4800" dirty="0" smtClean="0"/>
              <a:t> </a:t>
            </a:r>
            <a:r>
              <a:rPr lang="ru-RU" sz="4800" b="1" dirty="0" smtClean="0"/>
              <a:t>22, упр.8 (до конца),</a:t>
            </a:r>
          </a:p>
          <a:p>
            <a:r>
              <a:rPr lang="ru-RU" sz="4800" b="1" dirty="0" smtClean="0"/>
              <a:t>        задание 5</a:t>
            </a: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ZA102780881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286124"/>
            <a:ext cx="3143272" cy="29289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369258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sz="72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  <a:t>Спасибо за урок! </a:t>
            </a:r>
            <a:r>
              <a:rPr lang="ru-RU" sz="54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5400" b="1" dirty="0" smtClean="0">
                <a:ln w="19050">
                  <a:solidFill>
                    <a:srgbClr val="4F271C">
                      <a:tint val="1000"/>
                    </a:srgbClr>
                  </a:solidFill>
                  <a:prstDash val="solid"/>
                </a:ln>
                <a:solidFill>
                  <a:srgbClr val="C32D2E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163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Солнцестояние</vt:lpstr>
      <vt:lpstr>Document</vt:lpstr>
      <vt:lpstr>Equation</vt:lpstr>
      <vt:lpstr>Лабораторная работа №5</vt:lpstr>
      <vt:lpstr>« Опыт ценнее тысячи мнений, рождённых воображением»   М.В.Ломоносов    </vt:lpstr>
      <vt:lpstr>Тренировочные задания и вопросы</vt:lpstr>
      <vt:lpstr>Слайд 4</vt:lpstr>
      <vt:lpstr>Ход работы:</vt:lpstr>
      <vt:lpstr>Домашнее задание:       </vt:lpstr>
      <vt:lpstr>Спасибо за урок!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№5</dc:title>
  <cp:lastModifiedBy>Мама</cp:lastModifiedBy>
  <cp:revision>16</cp:revision>
  <dcterms:modified xsi:type="dcterms:W3CDTF">2014-09-17T08:31:10Z</dcterms:modified>
</cp:coreProperties>
</file>