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F26AF-51DC-42B8-A2DC-381F53D088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5C088-A639-44E3-B896-8431FFDB0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4572008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Подготовила ученица  МКОУ СОШ </a:t>
            </a:r>
            <a:r>
              <a:rPr lang="en-US" sz="2800" b="1" i="1" dirty="0" smtClean="0">
                <a:solidFill>
                  <a:schemeClr val="bg1"/>
                </a:solidFill>
                <a:latin typeface="Monotype Corsiva" pitchFamily="66" charset="0"/>
              </a:rPr>
              <a:t>№</a:t>
            </a:r>
            <a:r>
              <a:rPr lang="ru-RU" sz="2800" b="1" i="1" dirty="0" smtClean="0">
                <a:solidFill>
                  <a:schemeClr val="bg1"/>
                </a:solidFill>
                <a:latin typeface="Monotype Corsiva" pitchFamily="66" charset="0"/>
              </a:rPr>
              <a:t> 20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11 класса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Пережогина Ирина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57166"/>
            <a:ext cx="79295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itchFamily="66" charset="0"/>
                <a:ea typeface="MS Gothic" pitchFamily="49" charset="-128"/>
              </a:rPr>
              <a:t>Презентация по физике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itchFamily="66" charset="0"/>
                <a:ea typeface="MS Gothic" pitchFamily="49" charset="-128"/>
              </a:rPr>
              <a:t> на тему</a:t>
            </a: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itchFamily="66" charset="0"/>
                <a:ea typeface="MS Gothic" pitchFamily="49" charset="-128"/>
              </a:rPr>
              <a:t>: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onotype Corsiva" pitchFamily="66" charset="0"/>
              <a:ea typeface="MS Gothic" pitchFamily="49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643182"/>
            <a:ext cx="70723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Радиоволны</a:t>
            </a:r>
            <a:endParaRPr lang="ru-RU" sz="80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Нейтральный атомарный водород – возможно, самый распространенный элемент в межзвездном пространстве. Он способен излучать радиолинию с длиной волны 21 см, которая была предсказана в 1944 нидерландским теоретиком Х. ван де Хюлстом и обнаружена в 1951 Х.Юэном и Э.Парселом из Гарвардского университета (США).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images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071942"/>
            <a:ext cx="3500462" cy="2588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696" y="4214818"/>
            <a:ext cx="481058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   В</a:t>
            </a:r>
            <a:r>
              <a:rPr lang="en-US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1899 году была обнаружена возможность приёма сигналов с помощью телефона. В начале 1900 года радиосвязь была успешно использована во время спасательных   работ в Финском заливе. При участии Попова началось внедрение радиосвязи на флоте и в армии России.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  <a:latin typeface="Monotype Corsiva" pitchFamily="66" charset="0"/>
              </a:rPr>
              <a:t>  </a:t>
            </a:r>
          </a:p>
          <a:p>
            <a:pPr>
              <a:buNone/>
            </a:pPr>
            <a:endParaRPr lang="ru-RU" b="1" i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b="1" i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latin typeface="Monotype Corsiva" pitchFamily="66" charset="0"/>
              </a:rPr>
              <a:t>   </a:t>
            </a:r>
            <a:r>
              <a:rPr lang="ru-RU" b="1" i="1" dirty="0" smtClean="0">
                <a:solidFill>
                  <a:srgbClr val="FFFF00"/>
                </a:solidFill>
                <a:latin typeface="Monotype Corsiva" pitchFamily="66" charset="0"/>
              </a:rPr>
              <a:t>Важнейшим </a:t>
            </a:r>
            <a:r>
              <a:rPr lang="ru-RU" b="1" i="1" dirty="0" smtClean="0">
                <a:solidFill>
                  <a:srgbClr val="FFFF00"/>
                </a:solidFill>
                <a:latin typeface="Monotype Corsiva" pitchFamily="66" charset="0"/>
              </a:rPr>
              <a:t>этапом развития радиосвязи было создание в 1913 году генератора незатухающих электромагнитных колебаний</a:t>
            </a:r>
            <a:r>
              <a:rPr lang="en-US" b="1" i="1" dirty="0" smtClean="0">
                <a:solidFill>
                  <a:srgbClr val="FFFF00"/>
                </a:solidFill>
                <a:latin typeface="Monotype Corsiva" pitchFamily="66" charset="0"/>
              </a:rPr>
              <a:t>.</a:t>
            </a:r>
            <a:endParaRPr lang="ru-RU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1504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0"/>
            <a:ext cx="6809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Области применения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428660" y="928670"/>
            <a:ext cx="1000132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 algn="ctr">
              <a:buAutoNum type="arabicParenR"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Медицина( косметология, хирургия)</a:t>
            </a:r>
          </a:p>
          <a:p>
            <a:pPr marL="914400" indent="-914400" algn="ctr">
              <a:buAutoNum type="arabicParenR"/>
            </a:pP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Радиометеорология</a:t>
            </a:r>
          </a:p>
          <a:p>
            <a:pPr marL="914400" indent="-914400" algn="ctr">
              <a:buAutoNum type="arabicParenR"/>
            </a:pP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Радиолокация</a:t>
            </a:r>
          </a:p>
          <a:p>
            <a:pPr marL="914400" indent="-914400" algn="ctr">
              <a:buAutoNum type="arabicParenR"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Беспроводная связь</a:t>
            </a:r>
          </a:p>
          <a:p>
            <a:pPr marL="914400" indent="-914400" algn="ctr">
              <a:buAutoNum type="arabicParenR"/>
            </a:pP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Научные (космические) исследования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76154" cy="3786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786190"/>
            <a:ext cx="4714908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аппарат радиоволновой хирурги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285728"/>
            <a:ext cx="4024332" cy="2678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929190" y="357166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Сургитрон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1" name="Рисунок 10" descr="загруженное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3143247"/>
            <a:ext cx="3357586" cy="3525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21212121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3636" y="214290"/>
            <a:ext cx="2814680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480" y="3500438"/>
            <a:ext cx="2684337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0" y="214290"/>
            <a:ext cx="6251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Влияние радиоволн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35729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071546"/>
            <a:ext cx="58578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В жилых помещениях достаточно грамотно расположить бытовые приборы: в их поле не должны попадать кровать и диваны, обеденный стол, то есть те места, где мы проводим много времени. Это самый простой способ свести к минимуму воздействие излучения.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Мобильные телефоны – источник излучения, которого нам никак не избежать. Мы держим их возле головы и позволяем излучению воздействовать на мозг. В качестве мер предосторожности можно предложить носить телефон в сумке, а не в кармане. А при долгих разговорах не держать телефон около уха, а положить его на стол, подключив гарнитуру – микрофон и наушники.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загруженное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929066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 descr="загруженное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94862">
            <a:off x="2311299" y="4183795"/>
            <a:ext cx="2390775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7216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Значение радиоволн для физики и человечества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 Распространение  радиоволн, диапазон длин и частот</a:t>
            </a:r>
            <a:r>
              <a:rPr lang="en-US" sz="4000" b="1" dirty="0" smtClean="0">
                <a:solidFill>
                  <a:srgbClr val="FFFF00"/>
                </a:solidFill>
                <a:latin typeface="Monotype Corsiva" pitchFamily="66" charset="0"/>
              </a:rPr>
              <a:t>;</a:t>
            </a:r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 динамический диапазон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 Источники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 Области применения радиоволн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Monotype Corsiva" pitchFamily="66" charset="0"/>
              </a:rPr>
              <a:t> Влияние радиоволн на организм человека</a:t>
            </a:r>
          </a:p>
          <a:p>
            <a:pPr marL="514350" indent="-514350">
              <a:buAutoNum type="arabicPeriod"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14290"/>
            <a:ext cx="1713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План.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857752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Открытие радиоволн дало человечеству массу возможностей , среди  которых  радио, телевидение, радары, радиотелескопы и беспроводные средства связи. С помощью радио люди всегда могут попросить помощи у спасателей, корабли и самолёты подать сигнал бедствия, и можно узнать происходящие события в мире.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загруженное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286124"/>
            <a:ext cx="4309372" cy="3281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морфлот = 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57166"/>
            <a:ext cx="4214842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428628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Monotype Corsiva" pitchFamily="66" charset="0"/>
              </a:rPr>
              <a:t>   Радиоволны переносят через пространство энергию, излучаемую генератором электромагнитных колебаний. А рождаются они при изменении электрического поля, например, когда через проводник проходит переменный электрический ток   или когда через пространство проскакивают искры.</a:t>
            </a:r>
            <a:endParaRPr lang="ru-RU" sz="28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radiovolni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0"/>
            <a:ext cx="4214842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125" y="4357670"/>
            <a:ext cx="4464875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73ffd88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160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6429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otype Corsiva" pitchFamily="66" charset="0"/>
                        </a:rPr>
                        <a:t>ДИАПАЗОН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Monotype Corsiva" pitchFamily="66" charset="0"/>
                        </a:rPr>
                        <a:t>ДЛИНА</a:t>
                      </a:r>
                      <a:r>
                        <a:rPr lang="ru-RU" sz="2000" baseline="0" dirty="0" smtClean="0">
                          <a:latin typeface="Monotype Corsiva" pitchFamily="66" charset="0"/>
                        </a:rPr>
                        <a:t> ВОЛНЫ В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Monotype Corsiva" pitchFamily="66" charset="0"/>
                        </a:rPr>
                        <a:t>ВАКУУМЕ</a:t>
                      </a:r>
                      <a:endParaRPr lang="ru-RU" sz="20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Monotype Corsiva" pitchFamily="66" charset="0"/>
                        </a:rPr>
                        <a:t>ЧАСТОТА</a:t>
                      </a:r>
                      <a:r>
                        <a:rPr lang="ru-RU" sz="2000" baseline="0" dirty="0" smtClean="0">
                          <a:latin typeface="Monotype Corsiva" pitchFamily="66" charset="0"/>
                        </a:rPr>
                        <a:t> </a:t>
                      </a:r>
                    </a:p>
                    <a:p>
                      <a:r>
                        <a:rPr lang="ru-RU" sz="2000" baseline="0" dirty="0" smtClean="0">
                          <a:latin typeface="Monotype Corsiva" pitchFamily="66" charset="0"/>
                        </a:rPr>
                        <a:t>КОЛЕБАНИЙ</a:t>
                      </a:r>
                      <a:endParaRPr lang="ru-RU" sz="20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СВЕРХДЛИННЫЕ</a:t>
                      </a:r>
                      <a:r>
                        <a:rPr lang="ru-RU" sz="2400" baseline="0" dirty="0" smtClean="0">
                          <a:latin typeface="+mj-lt"/>
                        </a:rPr>
                        <a:t> ВОЛНЫ (СДВ)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100-10</a:t>
                      </a:r>
                      <a:r>
                        <a:rPr lang="ru-RU" sz="2400" baseline="0" dirty="0" smtClean="0"/>
                        <a:t> КМ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3-30 кГц</a:t>
                      </a:r>
                      <a:endParaRPr lang="ru-RU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ДЛИННЫЕ</a:t>
                      </a:r>
                      <a:r>
                        <a:rPr lang="ru-RU" sz="2400" baseline="0" dirty="0" smtClean="0"/>
                        <a:t> ВОЛНЫ (ДВ)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r>
                        <a:rPr lang="ru-RU" sz="2400" baseline="0" dirty="0" smtClean="0"/>
                        <a:t>  - 1 КМ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30-300</a:t>
                      </a:r>
                      <a:r>
                        <a:rPr lang="ru-RU" sz="2400" baseline="0" dirty="0" smtClean="0"/>
                        <a:t> кГц</a:t>
                      </a:r>
                      <a:endParaRPr lang="ru-RU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СРЕДНИЕ</a:t>
                      </a:r>
                      <a:r>
                        <a:rPr lang="ru-RU" sz="2400" baseline="0" dirty="0" smtClean="0"/>
                        <a:t> ВОЛНЫ (СВ)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</a:t>
                      </a:r>
                      <a:r>
                        <a:rPr lang="ru-RU" sz="2400" baseline="0" dirty="0" smtClean="0"/>
                        <a:t> – 100 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300</a:t>
                      </a:r>
                      <a:r>
                        <a:rPr lang="ru-RU" sz="2400" baseline="0" dirty="0" smtClean="0"/>
                        <a:t> – 3000 кГц</a:t>
                      </a:r>
                      <a:endParaRPr lang="ru-RU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КОРОТКИЕ</a:t>
                      </a:r>
                      <a:r>
                        <a:rPr lang="ru-RU" sz="2400" baseline="0" dirty="0" smtClean="0"/>
                        <a:t> ВОЛНЫ (КВ)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</a:t>
                      </a:r>
                      <a:r>
                        <a:rPr lang="ru-RU" sz="2400" baseline="0" dirty="0" smtClean="0"/>
                        <a:t> – 10 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r>
                        <a:rPr lang="ru-RU" sz="2400" baseline="0" dirty="0" smtClean="0"/>
                        <a:t> – 30 МГц</a:t>
                      </a:r>
                      <a:endParaRPr lang="ru-RU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УЛЬТРАКОРОТКИЕ</a:t>
                      </a:r>
                      <a:r>
                        <a:rPr lang="ru-RU" sz="2400" baseline="0" dirty="0" smtClean="0"/>
                        <a:t> ВОЛНЫ (УКВ)</a:t>
                      </a:r>
                      <a:r>
                        <a:rPr lang="en-US" sz="2400" baseline="0" dirty="0" smtClean="0"/>
                        <a:t>: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МЕТРОВЫЕ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</a:t>
                      </a:r>
                      <a:r>
                        <a:rPr lang="ru-RU" b="1" baseline="0" dirty="0" smtClean="0"/>
                        <a:t> – 1 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</a:t>
                      </a:r>
                      <a:r>
                        <a:rPr lang="ru-RU" b="1" baseline="0" dirty="0" smtClean="0"/>
                        <a:t> – 300 МГц</a:t>
                      </a:r>
                      <a:endParaRPr lang="ru-RU" b="1" dirty="0"/>
                    </a:p>
                  </a:txBody>
                  <a:tcPr/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ru-RU" dirty="0" smtClean="0"/>
                        <a:t>ДЕЦИМЕТРОВЫЕ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 – 1 ДМ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300</a:t>
                      </a:r>
                      <a:r>
                        <a:rPr lang="ru-RU" b="1" baseline="0" dirty="0" smtClean="0"/>
                        <a:t> – 3000 МГц</a:t>
                      </a:r>
                      <a:endParaRPr lang="ru-RU" b="1" dirty="0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ru-RU" dirty="0" smtClean="0"/>
                        <a:t>САНТИМЕТРОВЫЕ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</a:t>
                      </a:r>
                      <a:r>
                        <a:rPr lang="ru-RU" b="1" baseline="0" dirty="0" smtClean="0"/>
                        <a:t> – 1 СМ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3-30</a:t>
                      </a:r>
                      <a:r>
                        <a:rPr lang="ru-RU" b="1" baseline="0" dirty="0" smtClean="0"/>
                        <a:t> ГГц</a:t>
                      </a:r>
                      <a:endParaRPr lang="ru-RU" b="1" dirty="0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ru-RU" dirty="0" smtClean="0"/>
                        <a:t>МИЛЛИМЕТРОВЫЕ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</a:t>
                      </a:r>
                      <a:r>
                        <a:rPr lang="ru-RU" b="1" baseline="0" dirty="0" smtClean="0"/>
                        <a:t> – 1 ММ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</a:t>
                      </a:r>
                      <a:r>
                        <a:rPr lang="ru-RU" b="1" baseline="0" dirty="0" smtClean="0"/>
                        <a:t> – 300 ГГц</a:t>
                      </a:r>
                      <a:endParaRPr lang="ru-RU" b="1" dirty="0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СУБМИЛЛИМЕТРОВЫЕ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r>
                        <a:rPr lang="ru-RU" b="1" baseline="0" dirty="0" smtClean="0"/>
                        <a:t> – 0,05 ММ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300</a:t>
                      </a:r>
                      <a:r>
                        <a:rPr lang="ru-RU" b="1" baseline="0" dirty="0" smtClean="0"/>
                        <a:t> – 6000 ГГц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i="1" u="sng" dirty="0" smtClean="0">
                <a:solidFill>
                  <a:srgbClr val="FFFF00"/>
                </a:solidFill>
              </a:rPr>
              <a:t>Динамический диапазон</a:t>
            </a:r>
            <a:r>
              <a:rPr lang="en-US" b="1" i="1" u="sng" dirty="0" smtClean="0">
                <a:solidFill>
                  <a:srgbClr val="FFFF00"/>
                </a:solidFill>
              </a:rPr>
              <a:t>*</a:t>
            </a:r>
            <a:r>
              <a:rPr lang="ru-RU" b="1" i="1" u="sng" dirty="0" smtClean="0">
                <a:solidFill>
                  <a:srgbClr val="FFFF00"/>
                </a:solidFill>
              </a:rPr>
              <a:t> - </a:t>
            </a:r>
            <a:r>
              <a:rPr lang="ru-RU" sz="2800" b="1" i="1" dirty="0" smtClean="0">
                <a:solidFill>
                  <a:srgbClr val="FFFF00"/>
                </a:solidFill>
              </a:rPr>
              <a:t>разность между максимальным и минимальным значениями уровней сигналов, при которых еще не наблюдается искажений (из-за нелинейности усилительного тракта рассматриваемого устройства). Чем шире ДД, тем более сильные сигналы способно принимать устройство без искажений. </a:t>
            </a:r>
          </a:p>
          <a:p>
            <a:pPr>
              <a:buNone/>
            </a:pPr>
            <a:endParaRPr lang="ru-RU" sz="2800" b="1" i="1" u="sng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3380"/>
            <a:ext cx="9144000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Источники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: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071546"/>
            <a:ext cx="792961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arenR"/>
            </a:pPr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Радиоизлучение Солнца</a:t>
            </a:r>
          </a:p>
          <a:p>
            <a:pPr marL="914400" indent="-914400">
              <a:buAutoNum type="arabicParenR"/>
            </a:pP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Галактические </a:t>
            </a:r>
          </a:p>
          <a:p>
            <a:pPr marL="914400" indent="-914400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радиоисточники</a:t>
            </a:r>
          </a:p>
          <a:p>
            <a:pPr marL="914400" indent="-914400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3) Фоновое излучение</a:t>
            </a:r>
          </a:p>
          <a:p>
            <a:pPr marL="914400" indent="-914400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4) Радиоизлучение планет</a:t>
            </a:r>
          </a:p>
          <a:p>
            <a:pPr marL="914400" indent="-914400"/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5) Излучение водорода</a:t>
            </a:r>
          </a:p>
          <a:p>
            <a:pPr marL="914400" indent="-914400" algn="ctr">
              <a:buAutoNum type="arabicParenR"/>
            </a:pPr>
            <a:endParaRPr lang="ru-RU" sz="48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radiovolna-300x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698" y="4786322"/>
            <a:ext cx="2418301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В 1956  К.Мейер из Военно-морской лаборатории США открыл излучение Венеры на волне 3 см. В 1955  Б.Бурке и К.Франклин из института Карнеги в Вашингтоне обнаружили короткие всплески радиоизлучения от Юпитера на волне 13,5 м.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dtyth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4620"/>
            <a:ext cx="4482550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агруженное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2714620"/>
            <a:ext cx="4786314" cy="3374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563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Источники: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</dc:creator>
  <cp:lastModifiedBy>ira</cp:lastModifiedBy>
  <cp:revision>39</cp:revision>
  <dcterms:created xsi:type="dcterms:W3CDTF">2014-01-19T12:17:16Z</dcterms:created>
  <dcterms:modified xsi:type="dcterms:W3CDTF">2014-01-20T18:18:18Z</dcterms:modified>
</cp:coreProperties>
</file>