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7" r:id="rId3"/>
    <p:sldId id="258" r:id="rId4"/>
    <p:sldId id="267" r:id="rId5"/>
    <p:sldId id="268" r:id="rId6"/>
    <p:sldId id="278" r:id="rId7"/>
    <p:sldId id="279" r:id="rId8"/>
    <p:sldId id="280" r:id="rId9"/>
    <p:sldId id="272" r:id="rId10"/>
    <p:sldId id="281" r:id="rId11"/>
    <p:sldId id="264" r:id="rId12"/>
    <p:sldId id="291" r:id="rId13"/>
    <p:sldId id="266" r:id="rId14"/>
    <p:sldId id="288" r:id="rId15"/>
    <p:sldId id="282" r:id="rId16"/>
    <p:sldId id="263" r:id="rId17"/>
    <p:sldId id="293" r:id="rId18"/>
    <p:sldId id="274" r:id="rId19"/>
    <p:sldId id="260" r:id="rId20"/>
    <p:sldId id="275" r:id="rId21"/>
    <p:sldId id="294" r:id="rId22"/>
    <p:sldId id="283" r:id="rId23"/>
    <p:sldId id="289" r:id="rId24"/>
    <p:sldId id="290" r:id="rId25"/>
    <p:sldId id="284" r:id="rId26"/>
    <p:sldId id="265" r:id="rId2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8CB0E-7B20-48F6-B588-4A35A479B3C4}" type="datetimeFigureOut">
              <a:rPr lang="ru-RU" smtClean="0"/>
              <a:pPr/>
              <a:t>15.06.2014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DCAEC-AAF4-4723-A005-7CD40806F08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8CB0E-7B20-48F6-B588-4A35A479B3C4}" type="datetimeFigureOut">
              <a:rPr lang="ru-RU" smtClean="0"/>
              <a:pPr/>
              <a:t>15.06.2014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DCAEC-AAF4-4723-A005-7CD40806F08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8CB0E-7B20-48F6-B588-4A35A479B3C4}" type="datetimeFigureOut">
              <a:rPr lang="ru-RU" smtClean="0"/>
              <a:pPr/>
              <a:t>15.06.2014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DCAEC-AAF4-4723-A005-7CD40806F08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8CB0E-7B20-48F6-B588-4A35A479B3C4}" type="datetimeFigureOut">
              <a:rPr lang="ru-RU" smtClean="0"/>
              <a:pPr/>
              <a:t>15.06.2014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DCAEC-AAF4-4723-A005-7CD40806F08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8CB0E-7B20-48F6-B588-4A35A479B3C4}" type="datetimeFigureOut">
              <a:rPr lang="ru-RU" smtClean="0"/>
              <a:pPr/>
              <a:t>15.06.2014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DCAEC-AAF4-4723-A005-7CD40806F08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8CB0E-7B20-48F6-B588-4A35A479B3C4}" type="datetimeFigureOut">
              <a:rPr lang="ru-RU" smtClean="0"/>
              <a:pPr/>
              <a:t>15.06.2014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DCAEC-AAF4-4723-A005-7CD40806F08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8CB0E-7B20-48F6-B588-4A35A479B3C4}" type="datetimeFigureOut">
              <a:rPr lang="ru-RU" smtClean="0"/>
              <a:pPr/>
              <a:t>15.06.2014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DCAEC-AAF4-4723-A005-7CD40806F08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8CB0E-7B20-48F6-B588-4A35A479B3C4}" type="datetimeFigureOut">
              <a:rPr lang="ru-RU" smtClean="0"/>
              <a:pPr/>
              <a:t>15.06.2014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DCAEC-AAF4-4723-A005-7CD40806F08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8CB0E-7B20-48F6-B588-4A35A479B3C4}" type="datetimeFigureOut">
              <a:rPr lang="ru-RU" smtClean="0"/>
              <a:pPr/>
              <a:t>15.06.2014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DCAEC-AAF4-4723-A005-7CD40806F08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8CB0E-7B20-48F6-B588-4A35A479B3C4}" type="datetimeFigureOut">
              <a:rPr lang="ru-RU" smtClean="0"/>
              <a:pPr/>
              <a:t>15.06.2014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DCAEC-AAF4-4723-A005-7CD40806F08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8CB0E-7B20-48F6-B588-4A35A479B3C4}" type="datetimeFigureOut">
              <a:rPr lang="ru-RU" smtClean="0"/>
              <a:pPr/>
              <a:t>15.06.2014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DCAEC-AAF4-4723-A005-7CD40806F08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18CB0E-7B20-48F6-B588-4A35A479B3C4}" type="datetimeFigureOut">
              <a:rPr lang="ru-RU" smtClean="0"/>
              <a:pPr/>
              <a:t>15.06.2014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0DCAEC-AAF4-4723-A005-7CD40806F08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hysbook.ru/index.php/%D0%A2" TargetMode="External"/><Relationship Id="rId2" Type="http://schemas.openxmlformats.org/officeDocument/2006/relationships/hyperlink" Target="http://fizika-doma.ru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class-fizika.narod.ru/8_16.htm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C:\Users\Галина\Pictures\imagesгш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47817"/>
            <a:ext cx="8424936" cy="6600635"/>
          </a:xfrm>
          <a:prstGeom prst="rect">
            <a:avLst/>
          </a:prstGeom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63888" y="404664"/>
            <a:ext cx="4748064" cy="2088232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Тема:«Влажность </a:t>
            </a: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воздуха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Для подготовки учащихся 11 классов при сдаче ЕГЭ </a:t>
            </a:r>
            <a:r>
              <a:rPr lang="ru-RU" sz="31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1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635896" y="3789040"/>
            <a:ext cx="5040560" cy="2304256"/>
          </a:xfrm>
        </p:spPr>
        <p:txBody>
          <a:bodyPr>
            <a:normAutofit fontScale="85000" lnSpcReduction="20000"/>
          </a:bodyPr>
          <a:lstStyle/>
          <a:p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Цель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повторение основных понятий, графиков и формул, связанных с влажностью воздуха и рассмотрение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примеров решения задач, взятых из материалов по подготовке к ЕГЭ и из вариантов ЕГЭ.</a:t>
            </a:r>
          </a:p>
          <a:p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6-конечная звезда 3"/>
          <p:cNvSpPr/>
          <p:nvPr/>
        </p:nvSpPr>
        <p:spPr>
          <a:xfrm>
            <a:off x="1763688" y="0"/>
            <a:ext cx="5832648" cy="1340768"/>
          </a:xfrm>
          <a:prstGeom prst="star16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ТОЧКА РОСЫ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484784"/>
            <a:ext cx="8784976" cy="4641379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Температура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при которой пар, находящийся в воздухе,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становится насыщенным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называется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точкой росы,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потому что, если водяной пар охладить ниже точки росы, то выпадет роса, то есть насыщенный водяной пар начнет конденсироваться. По плотности насыщенного водяного пара, приведенного в таблице, можно найти соответствующую этой плотности точку росы.</a:t>
            </a:r>
            <a:endParaRPr lang="ru-RU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выпадение росы под утро, </a:t>
            </a:r>
          </a:p>
          <a:p>
            <a:pPr>
              <a:defRPr/>
            </a:pP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запотевание холодного стекла, если на него подышать, </a:t>
            </a:r>
          </a:p>
          <a:p>
            <a:pPr>
              <a:defRPr/>
            </a:pP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образование капли воды на холодной водопроводной трубе, </a:t>
            </a:r>
          </a:p>
          <a:p>
            <a:pPr>
              <a:defRPr/>
            </a:pP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сырость в подвалах домов.</a:t>
            </a:r>
          </a:p>
          <a:p>
            <a:endParaRPr lang="ru-RU" sz="24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Приборы для измерения влажности воздуха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6779096" cy="5328592"/>
          </a:xfrm>
        </p:spPr>
        <p:txBody>
          <a:bodyPr>
            <a:normAutofit fontScale="55000" lnSpcReduction="20000"/>
          </a:bodyPr>
          <a:lstStyle/>
          <a:p>
            <a:pPr marL="742950" indent="-742950">
              <a:buAutoNum type="arabicPeriod"/>
            </a:pPr>
            <a:r>
              <a:rPr lang="ru-RU" sz="4400" b="1" i="1" dirty="0" smtClean="0">
                <a:latin typeface="Times New Roman" pitchFamily="18" charset="0"/>
                <a:cs typeface="Times New Roman" pitchFamily="18" charset="0"/>
              </a:rPr>
              <a:t>Конденсационный гигрометр </a:t>
            </a:r>
          </a:p>
          <a:p>
            <a:pPr marL="742950" indent="-742950">
              <a:buNone/>
            </a:pP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представляет собой металлическую коробку </a:t>
            </a:r>
            <a:r>
              <a:rPr lang="ru-RU" sz="3800" i="1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, передняя  стенка </a:t>
            </a:r>
            <a:r>
              <a:rPr lang="ru-RU" sz="3800" i="1" dirty="0" smtClean="0"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 которой хорошо отполирована (рис. ) Внутрь коробки наливают легко испаряющуюся жидкость — эфир — и вставляют термометр. Пропуская через коробку воздух с помощью резиновой груши </a:t>
            </a:r>
            <a:r>
              <a:rPr lang="ru-RU" sz="3800" i="1" dirty="0" smtClean="0"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, вызывают сильное испарение эфира и быстрое охлаждение коробки. По термометру замечают температуру, при которой появляются капельки росы на полированной поверхности стенки </a:t>
            </a:r>
            <a:r>
              <a:rPr lang="ru-RU" sz="3800" i="1" dirty="0" smtClean="0"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. Давление в области, прилегающей к стенке, можно считать постоянным, так как эта область сообщается с атмосферой и понижение давления за счет охлаждения компенсируется увеличением концентрации пара. Появление росы указывает, что водяной пар стал насыщенным. Зная температуру воздуха и точку росы, можно найти парциальное давление водяного пара и относительную влажность.</a:t>
            </a:r>
            <a:endParaRPr lang="ru-RU" sz="3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 descr="C:\Users\Галина\Pictures\Img_T-61-00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48264" y="1988840"/>
            <a:ext cx="1872208" cy="37444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5" name="Picture 6" descr="http://sinoptik-nsk.ru/images/PRIBORY/gigrometrkondensazionni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57875" y="785813"/>
            <a:ext cx="22860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46" name="Picture 4" descr="http://www.edgetech.com/images/dewmaster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7250" y="785813"/>
            <a:ext cx="3698875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47" name="Заголовок 15"/>
          <p:cNvSpPr>
            <a:spLocks noGrp="1"/>
          </p:cNvSpPr>
          <p:nvPr>
            <p:ph type="title"/>
          </p:nvPr>
        </p:nvSpPr>
        <p:spPr>
          <a:xfrm>
            <a:off x="428625" y="0"/>
            <a:ext cx="8229600" cy="857250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Конденсационный гигрометр</a:t>
            </a:r>
          </a:p>
        </p:txBody>
      </p:sp>
      <p:sp>
        <p:nvSpPr>
          <p:cNvPr id="31748" name="Содержимое 16"/>
          <p:cNvSpPr>
            <a:spLocks noGrp="1"/>
          </p:cNvSpPr>
          <p:nvPr>
            <p:ph idx="1"/>
          </p:nvPr>
        </p:nvSpPr>
        <p:spPr>
          <a:xfrm>
            <a:off x="0" y="3071813"/>
            <a:ext cx="9144000" cy="3786187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конденсационном гигрометре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М. И. </a:t>
            </a:r>
            <a:r>
              <a:rPr lang="ru-RU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Гольцмана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температура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металлического зеркала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измеряемая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электрически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может быть понижена до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—150°С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 помощью обтекающего его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жидкого кислорода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или жидкого воздуха.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Воздух просасывается через прибор и проходит мимо зеркала, где и происходит конденсация.</a:t>
            </a:r>
          </a:p>
          <a:p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24744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Относительную влажность определяют с помощью психрометра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 descr="C:\Users\Галина\Pictures\Img_T-61-003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6296" y="4437112"/>
            <a:ext cx="1665365" cy="2232298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323528" y="1124744"/>
            <a:ext cx="5328592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.Психрометр состоит из двух термометров, шарик одного из них обмотан тканью, нижние концы которой опущены в сосуд с дистиллированной водой (рис. 3). Сухой термометр регистрирует температуру воздуха, а влажный — температуру испаряющейся воды. Но при испарении жидкости ее температура понижается. Чем суше воздух (меньше его относительная влажность), тем интенсивнее испаряется вода из влажной ткани и тем ниже ее температура. Следовательно, разность показаний сухого и влажного термометров (так называемая психрометрическая разность) зависит от относительной влажности воздуха. Зная эту разность температур, определяют относительную влажность воздуха по специальным психрометрическим таблицам.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Содержимое 3"/>
          <p:cNvPicPr>
            <a:picLocks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52120" y="1412776"/>
            <a:ext cx="1842427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Заголовок 1"/>
          <p:cNvSpPr>
            <a:spLocks noGrp="1"/>
          </p:cNvSpPr>
          <p:nvPr>
            <p:ph type="title"/>
          </p:nvPr>
        </p:nvSpPr>
        <p:spPr>
          <a:xfrm>
            <a:off x="428625" y="0"/>
            <a:ext cx="8229600" cy="836712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Волосной гигрометр</a:t>
            </a:r>
          </a:p>
        </p:txBody>
      </p:sp>
      <p:pic>
        <p:nvPicPr>
          <p:cNvPr id="27650" name="Picture 2" descr="http://green-kedr.ucoz.ru/_si/0/65211339.jpg"/>
          <p:cNvPicPr>
            <a:picLocks noChangeAspect="1" noChangeArrowheads="1"/>
          </p:cNvPicPr>
          <p:nvPr/>
        </p:nvPicPr>
        <p:blipFill>
          <a:blip r:embed="rId2" cstate="print">
            <a:lum bright="30000" contrast="30000"/>
          </a:blip>
          <a:srcRect/>
          <a:stretch>
            <a:fillRect/>
          </a:stretch>
        </p:blipFill>
        <p:spPr bwMode="auto">
          <a:xfrm>
            <a:off x="467544" y="922338"/>
            <a:ext cx="4449763" cy="5935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139953" y="928688"/>
            <a:ext cx="5004048" cy="2143125"/>
          </a:xfrm>
        </p:spPr>
        <p:txBody>
          <a:bodyPr rtlCol="0">
            <a:normAutofit fontScale="70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Принцип действия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волосного гигрометра основан на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свойстве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обезжиренного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волоса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(человека или животного)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изменять свою длину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 зависимости от влажности воздуха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в котором он находится</a:t>
            </a:r>
            <a:r>
              <a:rPr lang="ru-RU" dirty="0" smtClean="0"/>
              <a:t>.</a:t>
            </a:r>
          </a:p>
        </p:txBody>
      </p:sp>
      <p:sp>
        <p:nvSpPr>
          <p:cNvPr id="5" name="Прямоугольная выноска 4"/>
          <p:cNvSpPr/>
          <p:nvPr/>
        </p:nvSpPr>
        <p:spPr>
          <a:xfrm>
            <a:off x="0" y="928688"/>
            <a:ext cx="1643063" cy="500062"/>
          </a:xfrm>
          <a:prstGeom prst="wedgeRectCallout">
            <a:avLst>
              <a:gd name="adj1" fmla="val 84833"/>
              <a:gd name="adj2" fmla="val 71231"/>
            </a:avLst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bg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FF0000"/>
                </a:solidFill>
              </a:rPr>
              <a:t>Рама</a:t>
            </a:r>
          </a:p>
        </p:txBody>
      </p:sp>
      <p:sp>
        <p:nvSpPr>
          <p:cNvPr id="6" name="Прямоугольная выноска 5"/>
          <p:cNvSpPr/>
          <p:nvPr/>
        </p:nvSpPr>
        <p:spPr>
          <a:xfrm>
            <a:off x="0" y="2357438"/>
            <a:ext cx="1643063" cy="500062"/>
          </a:xfrm>
          <a:prstGeom prst="wedgeRectCallout">
            <a:avLst>
              <a:gd name="adj1" fmla="val 92784"/>
              <a:gd name="adj2" fmla="val 69054"/>
            </a:avLst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bg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FF0000"/>
                </a:solidFill>
              </a:rPr>
              <a:t>Волос</a:t>
            </a: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rot="5400000">
            <a:off x="1570038" y="2857500"/>
            <a:ext cx="157321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5400000">
            <a:off x="1715294" y="4856957"/>
            <a:ext cx="1285875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ая выноска 10"/>
          <p:cNvSpPr/>
          <p:nvPr/>
        </p:nvSpPr>
        <p:spPr>
          <a:xfrm>
            <a:off x="0" y="4572000"/>
            <a:ext cx="1643063" cy="500063"/>
          </a:xfrm>
          <a:prstGeom prst="wedgeRectCallout">
            <a:avLst>
              <a:gd name="adj1" fmla="val 84833"/>
              <a:gd name="adj2" fmla="val -83326"/>
            </a:avLst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bg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FF0000"/>
                </a:solidFill>
              </a:rPr>
              <a:t>Стрелка</a:t>
            </a:r>
          </a:p>
        </p:txBody>
      </p:sp>
      <p:sp>
        <p:nvSpPr>
          <p:cNvPr id="13" name="Прямоугольная выноска 12"/>
          <p:cNvSpPr/>
          <p:nvPr/>
        </p:nvSpPr>
        <p:spPr>
          <a:xfrm>
            <a:off x="0" y="5572125"/>
            <a:ext cx="1643063" cy="500063"/>
          </a:xfrm>
          <a:prstGeom prst="wedgeRectCallout">
            <a:avLst>
              <a:gd name="adj1" fmla="val 91458"/>
              <a:gd name="adj2" fmla="val 103884"/>
            </a:avLst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bg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FF0000"/>
                </a:solidFill>
              </a:rPr>
              <a:t>Ролик</a:t>
            </a:r>
          </a:p>
        </p:txBody>
      </p:sp>
      <p:sp>
        <p:nvSpPr>
          <p:cNvPr id="14" name="Прямоугольная выноска 13"/>
          <p:cNvSpPr/>
          <p:nvPr/>
        </p:nvSpPr>
        <p:spPr>
          <a:xfrm>
            <a:off x="0" y="6357938"/>
            <a:ext cx="1643063" cy="500062"/>
          </a:xfrm>
          <a:prstGeom prst="wedgeRectCallout">
            <a:avLst>
              <a:gd name="adj1" fmla="val 94770"/>
              <a:gd name="adj2" fmla="val -20197"/>
            </a:avLst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bg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FF0000"/>
                </a:solidFill>
              </a:rPr>
              <a:t>Груз</a:t>
            </a:r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4355976" y="2857500"/>
            <a:ext cx="4788024" cy="3786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Arial" charset="0"/>
              <a:buChar char="•"/>
            </a:pP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Волос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натянут на </a:t>
            </a: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металлическую рамку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Font typeface="Arial" charset="0"/>
              <a:buChar char="•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Изменение длины </a:t>
            </a: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волоса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передаётся </a:t>
            </a: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стрелке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перемещающейся вдоль шкалы.</a:t>
            </a:r>
          </a:p>
          <a:p>
            <a:pPr>
              <a:buFont typeface="Arial" charset="0"/>
              <a:buChar char="•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Волосной гигрометр </a:t>
            </a: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 зимнее время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являются </a:t>
            </a: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основным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прибором для измерения влажности воздуха </a:t>
            </a: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вне помещения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11" grpId="0" animBg="1"/>
      <p:bldP spid="13" grpId="0" animBg="1"/>
      <p:bldP spid="1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трелка вниз 3"/>
          <p:cNvSpPr/>
          <p:nvPr/>
        </p:nvSpPr>
        <p:spPr>
          <a:xfrm>
            <a:off x="2915816" y="404664"/>
            <a:ext cx="2664296" cy="1224136"/>
          </a:xfrm>
          <a:prstGeom prst="downArrow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 решении задач следует помнить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600200"/>
            <a:ext cx="8640960" cy="5257800"/>
          </a:xfrm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>
            <a:normAutofit fontScale="85000" lnSpcReduction="1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законы идеального газа для изопроцессов можно применять лишь к парам, далеким от насыщения.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Уравнение Менделеева - Клапейрона для насыщенного пара можно применить лишь в конкретном случае – например, по известной плотности насыщенного пара определить давление насыщенного пара.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Если задана температура, то по таблице можно найти его давление и плотность.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Если известна температура ненасыщенного пара Т и его точка росы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ru-RU" baseline="-25000" dirty="0" err="1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то с помощью таблиц можно определить абсолютную и относительную влажность при температуре Т, так как при температуре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ru-RU" baseline="-25000" dirty="0" err="1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пар станет насыщенным.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изобарное охлаждение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544616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 </a:t>
            </a:r>
            <a:r>
              <a:rPr lang="ru-RU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изобарном охлаждении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 температуры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baseline="-25000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пар становится насыщенным. При охлаждении ниже точки росы начинается конденсация паров: появляется туман, выпадает роса, запотевают окна. Точка росы позволяет определить упругость водяного пара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ru-RU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находящегося в воздухе при температуре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Точку росы определяют с помощью гигрометров.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Формулы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1.Уравнение Ван-дер-Ваальса (реальный газ)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2.Влажность воздуха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 Уравнение Менделеева-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Клапейрона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5" descr="C:\Users\Галина\Pictures\a38d4e0819b9e513155fb90d05bd8391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1840" y="2276872"/>
            <a:ext cx="4265177" cy="917823"/>
          </a:xfrm>
          <a:prstGeom prst="rect">
            <a:avLst/>
          </a:prstGeom>
          <a:noFill/>
        </p:spPr>
      </p:pic>
      <p:pic>
        <p:nvPicPr>
          <p:cNvPr id="6" name="Picture 7" descr="C:\Users\Галина\Pictures\vl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27983" y="3284984"/>
            <a:ext cx="3262707" cy="985610"/>
          </a:xfrm>
          <a:prstGeom prst="rect">
            <a:avLst/>
          </a:prstGeom>
          <a:noFill/>
        </p:spPr>
      </p:pic>
      <p:pic>
        <p:nvPicPr>
          <p:cNvPr id="1026" name="Picture 2" descr="C:\Users\Галина\Desktop\17321312d102eb0074e5f9f42aa9577d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881528" y="5386123"/>
            <a:ext cx="3842600" cy="99520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434282"/>
          </a:xfrm>
        </p:spPr>
        <p:txBody>
          <a:bodyPr>
            <a:normAutofit fontScale="90000"/>
          </a:bodyPr>
          <a:lstStyle/>
          <a:p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1.Парциальное давление водяного пара в воздухе при 19</a:t>
            </a:r>
            <a:r>
              <a:rPr lang="ru-RU" sz="2700" baseline="30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С было 1,1кПа. Найти относительную влажность воздуха.</a:t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2.Относительная влажность воздуха при температуре 20</a:t>
            </a:r>
            <a:r>
              <a:rPr lang="ru-RU" sz="2700" baseline="30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С составляет 60%. Найти парциальное давление водяного пара, содержащегося в воздухе.</a:t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4248472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Обобщенный алгоритм решения задачи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1.Используя, таблицу «Зависимость давления насыщенного пара от температуры», запишите давление насыщенного пара при данной температуре. 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2.Выразите все единицы в системе СИ. 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3.Запишите формулу влажности воздуха.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4.При необходимости выразите из нее неизвестную величину.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5.Подставьте числовые данные в формулу, получите числовой результат.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6. Проанализируйте полученный результат.</a:t>
            </a: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98178"/>
          </a:xfrm>
        </p:spPr>
        <p:txBody>
          <a:bodyPr>
            <a:normAutofit fontScale="90000"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1.В комнате объемом 40м</a:t>
            </a:r>
            <a:r>
              <a:rPr lang="ru-RU" sz="2800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температура воздуха равна 20</a:t>
            </a:r>
            <a:r>
              <a:rPr lang="ru-RU" sz="2800" baseline="30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С, его относительная влажность составляет 20%. Сколько надо испарить воды, чтобы влажность достигла 50%?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968552"/>
          </a:xfrm>
        </p:spPr>
        <p:txBody>
          <a:bodyPr>
            <a:normAutofit fontScale="92500" lnSpcReduction="20000"/>
          </a:bodyPr>
          <a:lstStyle/>
          <a:p>
            <a:r>
              <a:rPr lang="ru-RU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Обобщенный алгоритм решения задач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1.Запишите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уравнение Менделеева- Клапейрона и выразите из него массу пара.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Используя формулу влажности, найдите парциальное давление в первом случае и определите начальную массу пара.</a:t>
            </a: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3. Используя формулу влажности, найдите парциальное давление во втором случае и определите конечную массу пара.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4.Сделайте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вычисления.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Проанализируйте результат.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0" y="260648"/>
            <a:ext cx="9144000" cy="720080"/>
          </a:xfrm>
          <a:prstGeom prst="ellips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Основные понятия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трелка вниз 4"/>
          <p:cNvSpPr/>
          <p:nvPr/>
        </p:nvSpPr>
        <p:spPr>
          <a:xfrm>
            <a:off x="0" y="980728"/>
            <a:ext cx="9144000" cy="5877272"/>
          </a:xfrm>
          <a:prstGeom prst="downArrow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Динамическое равновесие 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Насыщенный  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Ненасыщенный пар 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Парциальное давление водяного пара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Абсолютная влажность 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Относительная влажность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Точка росы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98178"/>
          </a:xfrm>
        </p:spPr>
        <p:txBody>
          <a:bodyPr>
            <a:normAutofit fontScale="90000"/>
          </a:bodyPr>
          <a:lstStyle/>
          <a:p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1.В помещении объемом 60м</a:t>
            </a:r>
            <a:r>
              <a:rPr lang="ru-RU" sz="3100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при температуре 20</a:t>
            </a:r>
            <a:r>
              <a:rPr lang="ru-RU" sz="3100" baseline="30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С относительная влажность воздуха составляет 30%. Какова будет влажность воздуха, если испарить 200г воды? </a:t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4464496"/>
          </a:xfrm>
        </p:spPr>
        <p:txBody>
          <a:bodyPr>
            <a:normAutofit fontScale="77500" lnSpcReduction="20000"/>
          </a:bodyPr>
          <a:lstStyle/>
          <a:p>
            <a:r>
              <a:rPr lang="ru-RU" sz="36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Обобщенный алгоритм решения задач.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1.Запишите формулу влажности.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2.Выразите парциальное давление для первого значения влажности. </a:t>
            </a: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.Используя уравнение Менделеева- Клапейрона определите первоначальную массу водяного пара в воздухе. </a:t>
            </a: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Изменив массу, снова примените уравнение Менделеева -Клапейрона для нахождения парциального давления во втором случае.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5. Определите влажность.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6. Проанализируйте результат.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трелка вниз 3"/>
          <p:cNvSpPr/>
          <p:nvPr/>
        </p:nvSpPr>
        <p:spPr>
          <a:xfrm>
            <a:off x="0" y="620688"/>
            <a:ext cx="9144000" cy="3312368"/>
          </a:xfrm>
          <a:prstGeom prst="down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794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Рассмотрим задачи: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1.ГИА-2010-15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В двух комнатах квартиры показания сухих термометров психрометра одинаковы, а показания влажных — отличаются от показаний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сухого и различаются между собой. Если показания влажного термометра выше в первой комнате, то влажный платок1) высохнет быстрее в первой комнате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2) высохнет быстрее во второй комнате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3) высохнет за одно и то же время в обеих комнатах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4) не высохнет в первой комнате, если показания психрометра в ней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не изменятся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ru-RU" sz="2800" spc="150" dirty="0" smtClean="0">
                <a:ln w="11430"/>
                <a:solidFill>
                  <a:srgbClr val="FF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№ 2.ЕГЭ 2005 г., ДЕМО) А13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 № 3.ЕГЭ 2006 г., ДЕМО) А10. 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328592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spc="150" dirty="0" smtClean="0">
                <a:ln w="11430"/>
                <a:solidFill>
                  <a:srgbClr val="FF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Парциальное давление водяного пара в воздухе при 20</a:t>
            </a:r>
            <a:r>
              <a:rPr lang="ru-RU" dirty="0" smtClean="0">
                <a:latin typeface="Times New Roman" pitchFamily="18" charset="0"/>
                <a:cs typeface="Times New Roman" pitchFamily="18" charset="0"/>
                <a:sym typeface="Symbol"/>
              </a:rPr>
              <a:t>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 равно 0,466 кПа, давление насыщенных водяных паров при этой температуре 2,33 кПа. Относительная влажность воздуха равна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1.10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%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2.20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%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3.30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%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4.40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%</a:t>
            </a:r>
          </a:p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 какой влажности воздуха человек легче переносит высокую температуру воздуха и почему?</a:t>
            </a:r>
          </a:p>
          <a:p>
            <a:pPr marL="650875" indent="-514350">
              <a:buFont typeface="Arial" charset="0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 низкой, так как при этом пот испаряется быстро </a:t>
            </a:r>
          </a:p>
          <a:p>
            <a:pPr marL="650875" indent="-514350">
              <a:buFont typeface="Arial" charset="0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 низкой, так как при этом пот испаряется медленно</a:t>
            </a:r>
          </a:p>
          <a:p>
            <a:pPr marL="650875" indent="-514350">
              <a:buFont typeface="Arial" charset="0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 высокой, так как при этом пот испаряется быстро</a:t>
            </a:r>
          </a:p>
          <a:p>
            <a:pPr marL="650875" indent="-514350">
              <a:buFont typeface="Arial" charset="0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 высокой, так как при этом пот испаряется медленно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4.ЕГЭ 2007 г., ДЕМО) А12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544616"/>
          </a:xfrm>
        </p:spPr>
        <p:txBody>
          <a:bodyPr>
            <a:normAutofit lnSpcReduction="10000"/>
          </a:bodyPr>
          <a:lstStyle/>
          <a:p>
            <a:pPr marL="650875" indent="-514350">
              <a:buNone/>
            </a:pP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 одинаковой температуре 100</a:t>
            </a:r>
            <a:r>
              <a:rPr lang="ru-RU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  давление насыщенных паров воды равно 10</a:t>
            </a:r>
            <a:r>
              <a:rPr lang="ru-RU" baseline="30000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Па, аммиака — 59</a:t>
            </a:r>
            <a:r>
              <a:rPr lang="ru-RU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ru-RU" baseline="30000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Па и ртути — 37 Па. В каком из вариантов ответа эти вещества расположены в порядке 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убывания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температуры их кипения в открытом сосуде?</a:t>
            </a:r>
          </a:p>
          <a:p>
            <a:pPr marL="623888" indent="-514350">
              <a:buFont typeface="Arial" charset="0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вода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аммиак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ртуть	</a:t>
            </a:r>
          </a:p>
          <a:p>
            <a:pPr marL="623888" indent="-514350">
              <a:buFont typeface="Arial" charset="0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аммиак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ртуть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вода	</a:t>
            </a:r>
          </a:p>
          <a:p>
            <a:pPr marL="623888" indent="-514350">
              <a:buFont typeface="Arial" charset="0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вода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ртуть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аммиак</a:t>
            </a:r>
          </a:p>
          <a:p>
            <a:pPr marL="623888" indent="-514350">
              <a:buFont typeface="Arial" charset="0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ртуть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вода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аммиак	</a:t>
            </a:r>
          </a:p>
          <a:p>
            <a:pPr marL="650875" indent="-514350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5. ЕГЭ 2008 г., ДЕМО) А11.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 фотографии представлены два термометра, используемые для определения относительной влажности воздуха. Ниже приведена психрометрическая таблица, в которой влажность указана в процентах.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5013176"/>
            <a:ext cx="7596336" cy="158417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Относительная влажность воздуха в помещении, в котором проводилась съемка, равна </a:t>
            </a:r>
            <a:endParaRPr lang="ru-RU" sz="2000" b="1" dirty="0" smtClean="0">
              <a:ln w="6350">
                <a:noFill/>
              </a:ln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628800"/>
            <a:ext cx="4104456" cy="3356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88224" y="1412776"/>
            <a:ext cx="2123728" cy="5029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1835696" y="5657671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0" indent="-457200">
              <a:buFont typeface="Arial" charset="0"/>
              <a:buAutoNum type="arabicPeriod"/>
            </a:pPr>
            <a:r>
              <a:rPr lang="ru-RU" dirty="0" smtClean="0">
                <a:latin typeface="Times New Roman" pitchFamily="18" charset="0"/>
              </a:rPr>
              <a:t>37% </a:t>
            </a:r>
          </a:p>
          <a:p>
            <a:pPr marL="457200" indent="-457200">
              <a:buFont typeface="Arial" charset="0"/>
              <a:buAutoNum type="arabicPeriod"/>
            </a:pPr>
            <a:r>
              <a:rPr lang="ru-RU" dirty="0" smtClean="0">
                <a:latin typeface="Times New Roman" pitchFamily="18" charset="0"/>
              </a:rPr>
              <a:t>40% </a:t>
            </a:r>
          </a:p>
          <a:p>
            <a:pPr marL="457200" indent="-457200">
              <a:buFont typeface="Arial" charset="0"/>
              <a:buAutoNum type="arabicPeriod"/>
            </a:pPr>
            <a:r>
              <a:rPr lang="ru-RU" dirty="0" smtClean="0">
                <a:latin typeface="Times New Roman" pitchFamily="18" charset="0"/>
              </a:rPr>
              <a:t>48% </a:t>
            </a:r>
          </a:p>
          <a:p>
            <a:pPr marL="457200" indent="-457200">
              <a:buFont typeface="Arial" charset="0"/>
              <a:buAutoNum type="arabicPeriod"/>
            </a:pPr>
            <a:r>
              <a:rPr lang="ru-RU" dirty="0" smtClean="0">
                <a:latin typeface="Times New Roman" pitchFamily="18" charset="0"/>
              </a:rPr>
              <a:t>59%</a:t>
            </a:r>
            <a:endParaRPr lang="ru-RU" dirty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трелка вниз 3"/>
          <p:cNvSpPr/>
          <p:nvPr/>
        </p:nvSpPr>
        <p:spPr>
          <a:xfrm>
            <a:off x="1115616" y="260648"/>
            <a:ext cx="7020272" cy="2304256"/>
          </a:xfrm>
          <a:prstGeom prst="downArrow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Источники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36912"/>
            <a:ext cx="8229600" cy="403244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http://fizika-doma.ru/</a:t>
            </a:r>
            <a:r>
              <a:rPr lang="en-US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http://fizika.hut.ru/designation.php </a:t>
            </a:r>
            <a:r>
              <a:rPr lang="en-US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http://www.physbook.ru/index.php/</a:t>
            </a:r>
            <a:endParaRPr lang="ru-RU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ВЛАЖНОСТЬ ВОЗДУХА.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Класс!ная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физика для любознательных //[Электронный ресурс]// </a:t>
            </a:r>
            <a:r>
              <a:rPr lang="ru-RU" sz="2400" u="sng" dirty="0" smtClean="0">
                <a:latin typeface="Times New Roman" pitchFamily="18" charset="0"/>
                <a:cs typeface="Times New Roman" pitchFamily="18" charset="0"/>
                <a:hlinkClick r:id="rId4"/>
              </a:rPr>
              <a:t>http://class-fizika.narod.ru/8_16.htm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endParaRPr lang="ru-RU" u="sng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трелка вниз 3"/>
          <p:cNvSpPr/>
          <p:nvPr/>
        </p:nvSpPr>
        <p:spPr>
          <a:xfrm>
            <a:off x="683568" y="0"/>
            <a:ext cx="7776864" cy="936104"/>
          </a:xfrm>
          <a:prstGeom prst="down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Водяной пар в воздухе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980728"/>
            <a:ext cx="8712968" cy="5616624"/>
          </a:xfrm>
          <a:ln>
            <a:solidFill>
              <a:schemeClr val="tx2">
                <a:lumMod val="40000"/>
                <a:lumOff val="60000"/>
              </a:schemeClr>
            </a:solidFill>
          </a:ln>
        </p:spPr>
        <p:txBody>
          <a:bodyPr>
            <a:normAutofit fontScale="625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результате испарения воды с многочисленных водоемов (морей, озер, рек и др.), а также с растительных покровов в атмосферном воздухе всегда содержится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водяной пар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От количества водяного пара, содержащегося в воздухе, зависит погода, самочувствие человека, функционирование многих его органов, жизнь растений, а также сохранность технических объектов, архитектурных сооружений, произведений искусств. Поэтому очень важно следить за влажностью воздуха, уметь измерять ее.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Водяной пар в воздухе обычно является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ненасыщенным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dirty="0" smtClean="0"/>
              <a:t> </a:t>
            </a: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Ненасыщенный пар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это пар, который не находится в состоянии динамического равновесия со своей жидкостью.</a:t>
            </a:r>
          </a:p>
          <a:p>
            <a:r>
              <a:rPr lang="ru-RU" b="1" u="sng" dirty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инамическое равновесие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число молекул, вылетающих из жидкости за 1 с равно числу молекул, возвращающихся обратно, т.е. плотность пара над жидкостью становится постоянной. </a:t>
            </a:r>
          </a:p>
          <a:p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Насыщенный пар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пар, находящийся в состоянии динамического равновесия со своей жидкостью.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Воздух, содержащий водяные пары, называют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влажным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Для характеристики содержания водяного пара в воздухе вводят ряд величин: абсолютную влажность, упругость водяного пара и относительную влажность.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Лента лицом вниз 3"/>
          <p:cNvSpPr/>
          <p:nvPr/>
        </p:nvSpPr>
        <p:spPr>
          <a:xfrm>
            <a:off x="323528" y="188640"/>
            <a:ext cx="8640960" cy="1872208"/>
          </a:xfrm>
          <a:prstGeom prst="ribbon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3768" y="274638"/>
            <a:ext cx="4176464" cy="1786210"/>
          </a:xfrm>
        </p:spPr>
        <p:txBody>
          <a:bodyPr>
            <a:no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Давление и плотность насыщенного пара быстро возрастают с увеличением температуры (рис. 1, а, б)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70" name="Picture 2" descr="C:\Users\Галина\Pictures\Img_T-59-00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270" y="2132856"/>
            <a:ext cx="8524934" cy="38884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44824"/>
            <a:ext cx="8363272" cy="4752528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Опыт показывает, что 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при нагревании жидкости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уровень жидкости в закрытом сосуде понижается. Следовательно, масса и плотность пара возрастают. </a:t>
            </a:r>
            <a:r>
              <a:rPr lang="ru-RU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Более сильное увеличение давления насыщенного пара по сравнению с идеальным газом (закон Гей-Люссака не применим к насыщенному пару) объясняется тем, что здесь происходит </a:t>
            </a:r>
            <a:r>
              <a:rPr lang="ru-RU" b="1" i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рост давления не только за счет роста средней кинетической энергии молекул (как у идеального газа), но и за счет увеличения концентрации молекул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b="1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 постоянной температуре </a:t>
            </a: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давление и плотность насыщенного пара не зависят от объема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На рисунке 2 для сравнения приведены изотермы идеального газа (а) и насыщенного пара (б).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Опыт показывает, что при </a:t>
            </a: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изотермическом расширении уровень жидкости в сосуде понижается, при сжатии — повышается, т.е. изменяется число молекул пара так, </a:t>
            </a:r>
            <a:r>
              <a:rPr lang="ru-RU" b="1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что плотность пара остается постоянной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194" name="Picture 2" descr="C:\Users\Галина\Pictures\Img_T-59-00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144169"/>
            <a:ext cx="4608512" cy="16560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блако 8"/>
          <p:cNvSpPr/>
          <p:nvPr/>
        </p:nvSpPr>
        <p:spPr>
          <a:xfrm>
            <a:off x="1691680" y="4365104"/>
            <a:ext cx="6777257" cy="2492896"/>
          </a:xfrm>
          <a:prstGeom prst="cloud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None/>
            </a:pPr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 V= (m /M )RT  ⇒  p= (ρ/M)RT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692696"/>
            <a:ext cx="8229600" cy="5904656"/>
          </a:xfrm>
          <a:ln>
            <a:solidFill>
              <a:srgbClr val="C00000"/>
            </a:solidFill>
          </a:ln>
        </p:spPr>
        <p:txBody>
          <a:bodyPr>
            <a:normAutofit fontScale="625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воздуха называют величину, численно равную массе водяного пара, содержащегося в 1 м</a:t>
            </a:r>
            <a:r>
              <a:rPr lang="ru-RU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воздуха (т.е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плотность водяного пара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воздухе при данных условиях).</a:t>
            </a:r>
          </a:p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Упругость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водяного пара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— это парциальное давление водяного пара, содержащегося в воздухе. </a:t>
            </a:r>
          </a:p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Парциальное давление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СИ единицами абсолютной влажности и упругости являются соответственно килограмм на кубический метр (</a:t>
            </a:r>
            <a:r>
              <a:rPr lang="ru-RU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кг/м</a:t>
            </a:r>
            <a:r>
              <a:rPr lang="ru-RU" b="1" i="1" baseline="30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и паскаль (Па).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Иногда используются внесистемные единицы грамм на кубический метр (г/м</a:t>
            </a:r>
            <a:r>
              <a:rPr lang="ru-RU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и миллиметр ртутного столба (мм рт. ст.).                               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1 г/м³ = 0,001 кг/м³.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По величине абсолютной влажности нельзя судить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о степени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влажности воздуха, так как при одинаковой в нем массе водяного пара, но большей температуре, воздух будет суше, а при меньшей температуре будет влажнее. </a:t>
            </a:r>
            <a:endParaRPr lang="ru-RU" u="sng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Абсолютная влажность и упругость водяного пара связаны между собой уравнением состояния( уравнением Менделеева-Клапейрона)</a:t>
            </a:r>
          </a:p>
          <a:p>
            <a:pPr>
              <a:buNone/>
            </a:pP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2034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Абсолютной влажностью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600" i="1" dirty="0" smtClean="0">
                <a:latin typeface="Times New Roman" pitchFamily="18" charset="0"/>
                <a:cs typeface="Times New Roman" pitchFamily="18" charset="0"/>
              </a:rPr>
              <a:t>ρ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Относительной влажностью воздуха </a:t>
            </a:r>
            <a:r>
              <a:rPr lang="el-GR" sz="4000" b="1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φ</a:t>
            </a:r>
            <a:r>
              <a:rPr lang="ru-RU" sz="4000" b="1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620688"/>
            <a:ext cx="8784976" cy="5505475"/>
          </a:xfrm>
        </p:spPr>
        <p:txBody>
          <a:bodyPr/>
          <a:lstStyle/>
          <a:p>
            <a:pPr marL="324000" indent="-324000">
              <a:spcBef>
                <a:spcPts val="0"/>
              </a:spcBef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называют отношение абсолютной влажности воздуха </a:t>
            </a:r>
            <a:r>
              <a:rPr lang="el-GR" sz="2400" b="1" dirty="0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ρ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к плотности </a:t>
            </a:r>
            <a:r>
              <a:rPr lang="el-GR" sz="2400" b="1" dirty="0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ρ</a:t>
            </a:r>
            <a:r>
              <a:rPr lang="ru-RU" sz="2400" b="1" dirty="0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насыщенного водяного пара при той же температуре, выраженное в </a:t>
            </a:r>
            <a:r>
              <a:rPr lang="ru-RU" sz="2400" b="1" dirty="0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%.</a:t>
            </a:r>
          </a:p>
          <a:p>
            <a:endParaRPr lang="ru-RU" dirty="0"/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1520" y="1844824"/>
            <a:ext cx="4000500" cy="149542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</p:pic>
      <p:sp>
        <p:nvSpPr>
          <p:cNvPr id="5" name="Прямоугольник 4"/>
          <p:cNvSpPr/>
          <p:nvPr/>
        </p:nvSpPr>
        <p:spPr>
          <a:xfrm>
            <a:off x="359024" y="6150114"/>
            <a:ext cx="878497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ct val="20000"/>
              </a:spcBef>
            </a:pPr>
            <a:r>
              <a:rPr lang="ru-RU" sz="2000" dirty="0" smtClean="0">
                <a:latin typeface="Times New Roman" pitchFamily="18" charset="0"/>
              </a:rPr>
              <a:t>  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3501009"/>
            <a:ext cx="9144000" cy="2954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Здесь </a:t>
            </a:r>
            <a:r>
              <a:rPr lang="ru-RU" sz="20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ρ </a:t>
            </a:r>
            <a:r>
              <a:rPr lang="ru-RU" sz="2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– абсолютная влажность при некоторой температуре, </a:t>
            </a:r>
          </a:p>
          <a:p>
            <a:r>
              <a:rPr lang="ru-RU" sz="20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ρ₀ </a:t>
            </a:r>
            <a:r>
              <a:rPr lang="ru-RU" sz="2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 плотность насыщенного водяного пара при той же температуре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0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2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 давление водяного пара в воздухе при данной температуре (его также называют абсолютной влажностью, или парциальным давлением водяного пара в воздухе), </a:t>
            </a:r>
            <a:r>
              <a:rPr lang="ru-RU" sz="20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ru-RU" sz="2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₀ - давление насыщенного водяного пара при той же температуре. </a:t>
            </a:r>
            <a:r>
              <a:rPr lang="ru-RU" sz="20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ρ₀ </a:t>
            </a:r>
            <a:r>
              <a:rPr lang="ru-RU" sz="2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0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ru-RU" sz="2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₀  -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можно найти для каждой температуры по таблице( слайд 7 и 8).</a:t>
            </a:r>
            <a:endParaRPr lang="ru-RU" sz="9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    Если при данной температуре абсолютная влажность воздуха будет равна плотности насыщенных водяных паров, то воздух очень сырой, т.е. его влажность будет равна 100%. Влажность воздуха не может быть больше 100%.</a:t>
            </a:r>
          </a:p>
          <a:p>
            <a:endParaRPr lang="ru-RU" dirty="0"/>
          </a:p>
        </p:txBody>
      </p:sp>
      <p:pic>
        <p:nvPicPr>
          <p:cNvPr id="7" name="Picture 7" descr="C:\Users\Галина\Pictures\vl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1844824"/>
            <a:ext cx="4212514" cy="1512168"/>
          </a:xfrm>
          <a:prstGeom prst="rect">
            <a:avLst/>
          </a:prstGeom>
          <a:noFill/>
          <a:ln>
            <a:solidFill>
              <a:srgbClr val="C0000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</a:rPr>
              <a:t>Значение плотности насыщенного пара </a:t>
            </a:r>
            <a:r>
              <a:rPr lang="el-GR" sz="3200" b="1" i="1" dirty="0" smtClean="0">
                <a:solidFill>
                  <a:srgbClr val="FF0000"/>
                </a:solidFill>
                <a:latin typeface="Times New Roman" pitchFamily="18" charset="0"/>
              </a:rPr>
              <a:t>ρ</a:t>
            </a:r>
            <a:r>
              <a:rPr lang="ru-RU" sz="3200" b="1" i="1" baseline="-25000" dirty="0" smtClean="0">
                <a:solidFill>
                  <a:srgbClr val="FF0000"/>
                </a:solidFill>
                <a:latin typeface="Times New Roman" pitchFamily="18" charset="0"/>
              </a:rPr>
              <a:t>0</a:t>
            </a:r>
            <a:r>
              <a:rPr lang="ru-RU" sz="3200" b="1" i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ru-RU" sz="3200" dirty="0" smtClean="0">
                <a:latin typeface="Times New Roman" pitchFamily="18" charset="0"/>
              </a:rPr>
              <a:t>при данном давлении и температуре</a:t>
            </a:r>
            <a:endParaRPr lang="ru-RU" sz="32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91265" cy="48999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63755"/>
                <a:gridCol w="2763755"/>
                <a:gridCol w="2763755"/>
              </a:tblGrid>
              <a:tr h="820688">
                <a:tc>
                  <a:txBody>
                    <a:bodyPr/>
                    <a:lstStyle/>
                    <a:p>
                      <a:pPr algn="ctr"/>
                      <a:r>
                        <a:rPr lang="ru-RU" sz="1800" b="1" i="1" dirty="0">
                          <a:latin typeface="Times New Roman" pitchFamily="18" charset="0"/>
                          <a:cs typeface="Times New Roman" pitchFamily="18" charset="0"/>
                        </a:rPr>
                        <a:t>Температура,</a:t>
                      </a:r>
                      <a:br>
                        <a:rPr lang="ru-RU" sz="1800" b="1" i="1" dirty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1800" b="1" i="1" dirty="0">
                          <a:latin typeface="Times New Roman" pitchFamily="18" charset="0"/>
                          <a:cs typeface="Times New Roman" pitchFamily="18" charset="0"/>
                        </a:rPr>
                        <a:t>°С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i="1" dirty="0">
                          <a:latin typeface="Times New Roman" pitchFamily="18" charset="0"/>
                          <a:cs typeface="Times New Roman" pitchFamily="18" charset="0"/>
                        </a:rPr>
                        <a:t>Давление (абсолютное)</a:t>
                      </a:r>
                      <a:br>
                        <a:rPr lang="ru-RU" sz="1800" b="1" i="1" dirty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18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Па</a:t>
                      </a:r>
                      <a:endParaRPr lang="ru-RU" sz="18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i="1" dirty="0">
                          <a:latin typeface="Times New Roman" pitchFamily="18" charset="0"/>
                          <a:cs typeface="Times New Roman" pitchFamily="18" charset="0"/>
                        </a:rPr>
                        <a:t>Плотность </a:t>
                      </a:r>
                      <a:br>
                        <a:rPr lang="ru-RU" sz="1800" b="1" i="1" dirty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1800" b="1" i="1" dirty="0">
                          <a:latin typeface="Times New Roman" pitchFamily="18" charset="0"/>
                          <a:cs typeface="Times New Roman" pitchFamily="18" charset="0"/>
                        </a:rPr>
                        <a:t>кг/м</a:t>
                      </a:r>
                      <a:r>
                        <a:rPr lang="ru-RU" sz="1800" b="1" i="1" baseline="30000" dirty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8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588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latin typeface="Times New Roman" pitchFamily="18" charset="0"/>
                          <a:cs typeface="Times New Roman" pitchFamily="18" charset="0"/>
                        </a:rPr>
                        <a:t>0,00484</a:t>
                      </a: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873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latin typeface="Times New Roman" pitchFamily="18" charset="0"/>
                          <a:cs typeface="Times New Roman" pitchFamily="18" charset="0"/>
                        </a:rPr>
                        <a:t>0,00680</a:t>
                      </a: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1226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latin typeface="Times New Roman" pitchFamily="18" charset="0"/>
                          <a:cs typeface="Times New Roman" pitchFamily="18" charset="0"/>
                        </a:rPr>
                        <a:t>0,00940</a:t>
                      </a: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1707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latin typeface="Times New Roman" pitchFamily="18" charset="0"/>
                          <a:cs typeface="Times New Roman" pitchFamily="18" charset="0"/>
                        </a:rPr>
                        <a:t>0,01283</a:t>
                      </a: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2335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latin typeface="Times New Roman" pitchFamily="18" charset="0"/>
                          <a:cs typeface="Times New Roman" pitchFamily="18" charset="0"/>
                        </a:rPr>
                        <a:t>0,01729</a:t>
                      </a: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3169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latin typeface="Times New Roman" pitchFamily="18" charset="0"/>
                          <a:cs typeface="Times New Roman" pitchFamily="18" charset="0"/>
                        </a:rPr>
                        <a:t>0,02304</a:t>
                      </a: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4248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latin typeface="Times New Roman" pitchFamily="18" charset="0"/>
                          <a:cs typeface="Times New Roman" pitchFamily="18" charset="0"/>
                        </a:rPr>
                        <a:t>0,03036</a:t>
                      </a: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latin typeface="Times New Roman" pitchFamily="18" charset="0"/>
                          <a:cs typeface="Times New Roman" pitchFamily="18" charset="0"/>
                        </a:rPr>
                        <a:t>35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5621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latin typeface="Times New Roman" pitchFamily="18" charset="0"/>
                          <a:cs typeface="Times New Roman" pitchFamily="18" charset="0"/>
                        </a:rPr>
                        <a:t>0,03960</a:t>
                      </a: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7377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latin typeface="Times New Roman" pitchFamily="18" charset="0"/>
                          <a:cs typeface="Times New Roman" pitchFamily="18" charset="0"/>
                        </a:rPr>
                        <a:t>0,05114</a:t>
                      </a: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latin typeface="Times New Roman" pitchFamily="18" charset="0"/>
                          <a:cs typeface="Times New Roman" pitchFamily="18" charset="0"/>
                        </a:rPr>
                        <a:t>45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9584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latin typeface="Times New Roman" pitchFamily="18" charset="0"/>
                          <a:cs typeface="Times New Roman" pitchFamily="18" charset="0"/>
                        </a:rPr>
                        <a:t>0,06543</a:t>
                      </a: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Галина\Downloads\nas-par2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240531"/>
            <a:ext cx="8270173" cy="642882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1235</TotalTime>
  <Words>1712</Words>
  <Application>Microsoft Office PowerPoint</Application>
  <PresentationFormat>Экран (4:3)</PresentationFormat>
  <Paragraphs>165</Paragraphs>
  <Slides>26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Тема Office</vt:lpstr>
      <vt:lpstr> Тема:«Влажность воздуха»  Для подготовки учащихся 11 классов при сдаче ЕГЭ  </vt:lpstr>
      <vt:lpstr>Основные понятия</vt:lpstr>
      <vt:lpstr>Водяной пар в воздухе</vt:lpstr>
      <vt:lpstr>Давление и плотность насыщенного пара быстро возрастают с увеличением температуры (рис. 1, а, б)</vt:lpstr>
      <vt:lpstr>Слайд 5</vt:lpstr>
      <vt:lpstr>Абсолютной влажностью ρ</vt:lpstr>
      <vt:lpstr>Относительной влажностью воздуха φ  </vt:lpstr>
      <vt:lpstr>Значение плотности насыщенного пара ρ0 при данном давлении и температуре</vt:lpstr>
      <vt:lpstr>Слайд 9</vt:lpstr>
      <vt:lpstr>ТОЧКА РОСЫ</vt:lpstr>
      <vt:lpstr>Приборы для измерения влажности воздуха</vt:lpstr>
      <vt:lpstr>Конденсационный гигрометр</vt:lpstr>
      <vt:lpstr>Относительную влажность определяют с помощью психрометра</vt:lpstr>
      <vt:lpstr>Волосной гигрометр</vt:lpstr>
      <vt:lpstr>При решении задач следует помнить</vt:lpstr>
      <vt:lpstr>изобарное охлаждение</vt:lpstr>
      <vt:lpstr>Формулы</vt:lpstr>
      <vt:lpstr>  1.Парциальное давление водяного пара в воздухе при 190С было 1,1кПа. Найти относительную влажность воздуха. 2.Относительная влажность воздуха при температуре 200С составляет 60%. Найти парциальное давление водяного пара, содержащегося в воздухе.  </vt:lpstr>
      <vt:lpstr>1.В комнате объемом 40м3температура воздуха равна 200С, его относительная влажность составляет 20%. Сколько надо испарить воды, чтобы влажность достигла 50%? </vt:lpstr>
      <vt:lpstr>   1.В помещении объемом 60м3при температуре 200С относительная влажность воздуха составляет 30%. Какова будет влажность воздуха, если испарить 200г воды?   </vt:lpstr>
      <vt:lpstr>Рассмотрим задачи: </vt:lpstr>
      <vt:lpstr>1.ГИА-2010-15</vt:lpstr>
      <vt:lpstr>№ 2.ЕГЭ 2005 г., ДЕМО) А13  и № 3.ЕГЭ 2006 г., ДЕМО) А10. </vt:lpstr>
      <vt:lpstr>4.ЕГЭ 2007 г., ДЕМО) А12</vt:lpstr>
      <vt:lpstr>5. ЕГЭ 2008 г., ДЕМО) А11. На фотографии представлены два термометра, используемые для определения относительной влажности воздуха. Ниже приведена психрометрическая таблица, в которой влажность указана в процентах. </vt:lpstr>
      <vt:lpstr>Источники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Тема:«Влажность воздуха»  Для подготовки учащихся 11 классов при сдаче ЕГЭ  </dc:title>
  <dc:creator>Галина</dc:creator>
  <cp:lastModifiedBy>Галина</cp:lastModifiedBy>
  <cp:revision>12</cp:revision>
  <dcterms:created xsi:type="dcterms:W3CDTF">2014-01-25T15:29:42Z</dcterms:created>
  <dcterms:modified xsi:type="dcterms:W3CDTF">2014-06-15T05:58:54Z</dcterms:modified>
</cp:coreProperties>
</file>