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8" r:id="rId3"/>
    <p:sldId id="271" r:id="rId4"/>
    <p:sldId id="277" r:id="rId5"/>
    <p:sldId id="278" r:id="rId6"/>
    <p:sldId id="279" r:id="rId7"/>
    <p:sldId id="280" r:id="rId8"/>
    <p:sldId id="259" r:id="rId9"/>
    <p:sldId id="276" r:id="rId10"/>
    <p:sldId id="272" r:id="rId11"/>
    <p:sldId id="273" r:id="rId12"/>
    <p:sldId id="274" r:id="rId13"/>
    <p:sldId id="262" r:id="rId14"/>
    <p:sldId id="266" r:id="rId15"/>
    <p:sldId id="281" r:id="rId16"/>
    <p:sldId id="275" r:id="rId17"/>
    <p:sldId id="284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E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93122" autoAdjust="0"/>
  </p:normalViewPr>
  <p:slideViewPr>
    <p:cSldViewPr>
      <p:cViewPr varScale="1">
        <p:scale>
          <a:sx n="98" d="100"/>
          <a:sy n="98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9E4D7-D33C-4184-8F5D-7944037D30BC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844C-4E67-4EF4-9963-022D6AF0F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844C-4E67-4EF4-9963-022D6AF0FD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844C-4E67-4EF4-9963-022D6AF0FD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08D384-3FE8-444D-A8BA-55952936451B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417A6C-EDEA-4AF7-AC30-84228726E3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Ford_Motor_Compan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Ford_Motor_Compan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851648" cy="5572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Тема раздела:</a:t>
            </a:r>
            <a:br>
              <a:rPr lang="ru-RU" sz="49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 </a:t>
            </a:r>
            <a:r>
              <a:rPr lang="ru-RU" sz="4900" b="1" dirty="0" smtClean="0"/>
              <a:t>«</a:t>
            </a:r>
            <a:r>
              <a:rPr lang="ru-RU" sz="6600" b="1" dirty="0" smtClean="0"/>
              <a:t>Как оптовая торговля помогает производству»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Конвейер по сборке техники в 40-е годы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H:\!!!Школа № 16\Для Татьяны Гариевны\Фото\!!!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214422"/>
            <a:ext cx="7286676" cy="500351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28794" y="621508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Конвейерная сборка автомобилей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Конвейер по сборке техники в 80-е годы</a:t>
            </a:r>
            <a:endParaRPr lang="ru-RU" dirty="0"/>
          </a:p>
        </p:txBody>
      </p:sp>
      <p:pic>
        <p:nvPicPr>
          <p:cNvPr id="4" name="Picture 4" descr="H:\!!!Школа № 16\Для Татьяны Гариевны\Фото\080157.jpg"/>
          <p:cNvPicPr>
            <a:picLocks noChangeAspect="1" noChangeArrowheads="1"/>
          </p:cNvPicPr>
          <p:nvPr/>
        </p:nvPicPr>
        <p:blipFill>
          <a:blip r:embed="rId2" cstate="print"/>
          <a:srcRect b="7534"/>
          <a:stretch>
            <a:fillRect/>
          </a:stretch>
        </p:blipFill>
        <p:spPr bwMode="auto">
          <a:xfrm>
            <a:off x="428596" y="1214422"/>
            <a:ext cx="8450094" cy="49292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21508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Конвейерная сборка автомобилей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Конвейер в наше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:\!!!Школа № 16\Для Татьяны Гариевны\Фото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8072494" cy="53676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6429396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Современный автомобиль состоит из более чем 12 тыс. деталей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14290"/>
            <a:ext cx="5114964" cy="1643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Работа конвейера в наше время</a:t>
            </a:r>
            <a:endParaRPr lang="ru-RU" dirty="0"/>
          </a:p>
        </p:txBody>
      </p:sp>
      <p:pic>
        <p:nvPicPr>
          <p:cNvPr id="3074" name="Picture 2" descr="H:\!!!Школа № 16\Для Татьяны Гариевны\Фото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256"/>
            <a:ext cx="3571900" cy="2348334"/>
          </a:xfrm>
          <a:prstGeom prst="rect">
            <a:avLst/>
          </a:prstGeom>
          <a:noFill/>
        </p:spPr>
      </p:pic>
      <p:pic>
        <p:nvPicPr>
          <p:cNvPr id="3076" name="Picture 4" descr="H:\!!!Школа № 16\Для Татьяны Гариевны\Фото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1480"/>
            <a:ext cx="3000396" cy="2480327"/>
          </a:xfrm>
          <a:prstGeom prst="rect">
            <a:avLst/>
          </a:prstGeom>
          <a:noFill/>
        </p:spPr>
      </p:pic>
      <p:pic>
        <p:nvPicPr>
          <p:cNvPr id="3077" name="Picture 5" descr="H:\!!!Школа № 16\Для Татьяны Гариевны\Фото\3.jpg"/>
          <p:cNvPicPr>
            <a:picLocks noChangeAspect="1" noChangeArrowheads="1"/>
          </p:cNvPicPr>
          <p:nvPr/>
        </p:nvPicPr>
        <p:blipFill>
          <a:blip r:embed="rId4" cstate="print"/>
          <a:srcRect t="11594"/>
          <a:stretch>
            <a:fillRect/>
          </a:stretch>
        </p:blipFill>
        <p:spPr bwMode="auto">
          <a:xfrm>
            <a:off x="1071538" y="3357561"/>
            <a:ext cx="3929090" cy="260515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57224" y="14285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Ручная сборка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00430" y="2786058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А</a:t>
            </a:r>
            <a:r>
              <a:rPr lang="ru-RU" sz="2000" b="1" dirty="0" smtClean="0"/>
              <a:t>втоматизированная сборка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371475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Готовая продукция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!!!Школа № 16\Для Татьяны Гариевны\Фото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28604"/>
            <a:ext cx="2931963" cy="1927610"/>
          </a:xfrm>
          <a:prstGeom prst="rect">
            <a:avLst/>
          </a:prstGeom>
          <a:noFill/>
        </p:spPr>
      </p:pic>
      <p:pic>
        <p:nvPicPr>
          <p:cNvPr id="5" name="Picture 4" descr="H:\!!!Школа № 16\Для Татьяны Гариевны\Фото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28604"/>
            <a:ext cx="2357454" cy="1948828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3000372"/>
            <a:ext cx="8686800" cy="351791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Конвейер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Это способ организации …</a:t>
            </a:r>
            <a:r>
              <a:rPr lang="ru-RU" sz="3200" baseline="30000" dirty="0">
                <a:solidFill>
                  <a:srgbClr val="FF0000"/>
                </a:solidFill>
              </a:rPr>
              <a:t>1</a:t>
            </a:r>
            <a:r>
              <a:rPr lang="ru-RU" sz="3200" baseline="30000" dirty="0">
                <a:solidFill>
                  <a:schemeClr val="tx2"/>
                </a:solidFill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при котором изделие продвигается от одного …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другому, пока не будут выполнены все операции для получения …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продукции.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1 - производства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2 - работника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3 - готовой продукции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14678" y="1214422"/>
            <a:ext cx="2428892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Конвейер – технология         </a:t>
            </a:r>
            <a:r>
              <a:rPr lang="ru-RU" sz="5300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sz="2800" dirty="0" smtClean="0"/>
              <a:t>1.Проблема организации продаж.</a:t>
            </a:r>
          </a:p>
          <a:p>
            <a:pPr marL="514350" indent="-514350">
              <a:buNone/>
            </a:pPr>
            <a:r>
              <a:rPr lang="ru-RU" sz="2800" dirty="0" smtClean="0"/>
              <a:t>2.Снизилась цена за единицу товара.</a:t>
            </a:r>
          </a:p>
          <a:p>
            <a:pPr marL="514350" indent="-514350">
              <a:buNone/>
            </a:pPr>
            <a:r>
              <a:rPr lang="ru-RU" sz="2800" dirty="0" smtClean="0"/>
              <a:t>3.Возросла производительность труда каждого работника до 60%.</a:t>
            </a:r>
          </a:p>
          <a:p>
            <a:pPr marL="514350" indent="-514350">
              <a:buNone/>
            </a:pPr>
            <a:r>
              <a:rPr lang="ru-RU" sz="2800" dirty="0" smtClean="0"/>
              <a:t>4.Проблема хранения товаров.</a:t>
            </a:r>
          </a:p>
          <a:p>
            <a:pPr marL="514350" indent="-514350">
              <a:buNone/>
            </a:pPr>
            <a:r>
              <a:rPr lang="ru-RU" sz="2800" dirty="0" smtClean="0"/>
              <a:t>5.Сократилось рабочее время(с 12 ч. до 8 ч.), появились выходные дни. </a:t>
            </a:r>
          </a:p>
          <a:p>
            <a:pPr marL="514350" indent="-514350">
              <a:buNone/>
            </a:pPr>
            <a:r>
              <a:rPr lang="ru-RU" sz="2600" dirty="0" smtClean="0"/>
              <a:t>6.Увеличилось производство товаров.</a:t>
            </a:r>
          </a:p>
          <a:p>
            <a:pPr marL="514350" indent="-514350">
              <a:buNone/>
            </a:pPr>
            <a:r>
              <a:rPr lang="ru-RU" sz="2800" dirty="0" smtClean="0"/>
              <a:t>7.Ухудшилось качество продукции.</a:t>
            </a:r>
          </a:p>
          <a:p>
            <a:pPr marL="514350" indent="-514350">
              <a:buNone/>
            </a:pPr>
            <a:r>
              <a:rPr lang="ru-RU" sz="2800" dirty="0" smtClean="0"/>
              <a:t>8.Монотонность,однообразие ,усталость работников 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00042"/>
            <a:ext cx="8686800" cy="8382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Конвейер – технология </a:t>
            </a: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массового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производства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Массовое производство и его влияние на оптовую торговлю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142984"/>
            <a:ext cx="507209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Изготовитель товара</a:t>
            </a:r>
          </a:p>
          <a:p>
            <a:r>
              <a:rPr lang="ru-RU" sz="2400" b="1" dirty="0" smtClean="0"/>
              <a:t>(предприятие)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Конвейерная сборка изделий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Массовое производство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857496"/>
            <a:ext cx="50720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Оптовая торговля</a:t>
            </a:r>
          </a:p>
          <a:p>
            <a:pPr algn="ctr"/>
            <a:r>
              <a:rPr lang="ru-RU" sz="2400" b="1" dirty="0" smtClean="0"/>
              <a:t>(оптовые склады и базы)</a:t>
            </a:r>
          </a:p>
          <a:p>
            <a:pPr algn="ctr"/>
            <a:r>
              <a:rPr lang="ru-RU" sz="2400" b="1" dirty="0" smtClean="0">
                <a:solidFill>
                  <a:srgbClr val="02AE23"/>
                </a:solidFill>
              </a:rPr>
              <a:t>Массовая реализация товаров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357694"/>
            <a:ext cx="507209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Розничная торговля</a:t>
            </a:r>
          </a:p>
          <a:p>
            <a:pPr algn="ctr"/>
            <a:r>
              <a:rPr lang="ru-RU" sz="2400" b="1" dirty="0" smtClean="0"/>
              <a:t>(магазины, ларьки)</a:t>
            </a:r>
          </a:p>
          <a:p>
            <a:pPr algn="ctr"/>
            <a:r>
              <a:rPr lang="ru-RU" sz="2400" b="1" dirty="0" smtClean="0">
                <a:solidFill>
                  <a:srgbClr val="02AE23"/>
                </a:solidFill>
              </a:rPr>
              <a:t>Большое предложение товаров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85749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2214546" y="5786454"/>
            <a:ext cx="1523953" cy="857256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57864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15272" y="12858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5715016"/>
            <a:ext cx="3857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Конечные покупатели</a:t>
            </a:r>
          </a:p>
          <a:p>
            <a:pPr algn="ctr"/>
            <a:r>
              <a:rPr lang="ru-RU" sz="2800" b="1" dirty="0" smtClean="0"/>
              <a:t>(Потребители)</a:t>
            </a:r>
            <a:endParaRPr lang="ru-RU" sz="2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215472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 rot="5400000">
            <a:off x="3286116" y="417909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3911198" y="5125653"/>
            <a:ext cx="357190" cy="1250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4" idx="3"/>
          </p:cNvCxnSpPr>
          <p:nvPr/>
        </p:nvCxnSpPr>
        <p:spPr>
          <a:xfrm>
            <a:off x="6000760" y="1857364"/>
            <a:ext cx="928694" cy="342902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43834" y="1928802"/>
            <a:ext cx="727507" cy="335758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3200" b="1" dirty="0" smtClean="0"/>
              <a:t>Дилеры</a:t>
            </a:r>
            <a:endParaRPr lang="ru-RU" sz="3200" b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H="1">
            <a:off x="2518158" y="2696761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4001290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501488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787108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1929588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1215208" y="2713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16200000" flipH="1">
            <a:off x="4822033" y="2893215"/>
            <a:ext cx="3714776" cy="1357322"/>
          </a:xfrm>
          <a:prstGeom prst="bentConnector3">
            <a:avLst>
              <a:gd name="adj1" fmla="val -89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 rot="16200000" flipH="1">
            <a:off x="4554141" y="3518297"/>
            <a:ext cx="3393305" cy="500066"/>
          </a:xfrm>
          <a:prstGeom prst="bentConnector3">
            <a:avLst>
              <a:gd name="adj1" fmla="val 673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3322629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3822695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2822563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2322497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>
            <a:off x="1822431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1393803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5400000">
            <a:off x="4251323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4751389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5322893" y="417830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480" y="6396335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  тысяч человек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428992" y="1500174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10  тысяч товаров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  <p:bldP spid="5" grpId="0" uiExpand="1" build="p" autoUpdateAnimBg="0"/>
      <p:bldP spid="6" grpId="0" uiExpand="1" build="p" autoUpdateAnimBg="0"/>
      <p:bldP spid="10" grpId="0" animBg="1"/>
      <p:bldP spid="13" grpId="0"/>
      <p:bldP spid="22" grpId="0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Прочитать главу 9 стр.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Словарь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Выполнить задания по выбору:</a:t>
            </a:r>
          </a:p>
          <a:p>
            <a:pPr marL="514350" indent="-514350">
              <a:buNone/>
            </a:pPr>
            <a:r>
              <a:rPr lang="ru-RU" dirty="0" smtClean="0"/>
              <a:t>	1. Составить 5 вопросов по главе 9 стр.</a:t>
            </a:r>
          </a:p>
          <a:p>
            <a:pPr marL="514350" indent="-514350">
              <a:buNone/>
            </a:pPr>
            <a:r>
              <a:rPr lang="ru-RU" dirty="0" smtClean="0"/>
              <a:t>	2. Найти дополнительную информацию «Форд и производство»</a:t>
            </a:r>
          </a:p>
          <a:p>
            <a:pPr marL="514350" indent="-514350">
              <a:buNone/>
            </a:pPr>
            <a:r>
              <a:rPr lang="ru-RU" dirty="0" smtClean="0"/>
              <a:t>	3. Составить чайнворд по материалу главы 9 стр.; центральное слово «КОНВЕЙЕР»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5567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6868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«Возникновение массового производства и его влияние на развитие оптовой торговли»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3500438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Проблемный вопрос: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возникновение массового производства влияет на развитие оптовой торговли?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Путь движения товара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214422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? 1</a:t>
            </a:r>
          </a:p>
          <a:p>
            <a:pPr algn="ctr"/>
            <a:r>
              <a:rPr lang="ru-RU" sz="2400" b="1" dirty="0" smtClean="0"/>
              <a:t>(?2) 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14620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?3</a:t>
            </a:r>
          </a:p>
          <a:p>
            <a:pPr algn="ctr"/>
            <a:r>
              <a:rPr lang="ru-RU" sz="2400" b="1" dirty="0" smtClean="0"/>
              <a:t>(?4)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214818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?5</a:t>
            </a:r>
          </a:p>
          <a:p>
            <a:pPr algn="ctr"/>
            <a:r>
              <a:rPr lang="ru-RU" sz="2400" b="1" dirty="0" smtClean="0"/>
              <a:t>(?6)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85749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1857356" y="5429264"/>
            <a:ext cx="1857388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57864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715272" y="12858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5715016"/>
            <a:ext cx="4143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?7</a:t>
            </a:r>
          </a:p>
          <a:p>
            <a:pPr algn="ctr"/>
            <a:r>
              <a:rPr lang="ru-RU" sz="2800" b="1" dirty="0" smtClean="0"/>
              <a:t>(?8)</a:t>
            </a:r>
            <a:endParaRPr lang="ru-RU" sz="2400" b="1" dirty="0"/>
          </a:p>
        </p:txBody>
      </p:sp>
      <p:cxnSp>
        <p:nvCxnSpPr>
          <p:cNvPr id="15" name="Прямая со стрелкой 14"/>
          <p:cNvCxnSpPr>
            <a:stCxn id="4" idx="2"/>
            <a:endCxn id="5" idx="0"/>
          </p:cNvCxnSpPr>
          <p:nvPr/>
        </p:nvCxnSpPr>
        <p:spPr>
          <a:xfrm rot="5400000">
            <a:off x="3178959" y="24288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 rot="5400000">
            <a:off x="3178959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3839760" y="4768462"/>
            <a:ext cx="500066" cy="1250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4" idx="3"/>
          </p:cNvCxnSpPr>
          <p:nvPr/>
        </p:nvCxnSpPr>
        <p:spPr>
          <a:xfrm>
            <a:off x="6000760" y="1678769"/>
            <a:ext cx="714380" cy="360761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00958" y="2000240"/>
            <a:ext cx="727507" cy="307183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3200" b="1" dirty="0" smtClean="0"/>
              <a:t>?9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  <a:noFill/>
        </p:spPr>
        <p:txBody>
          <a:bodyPr/>
          <a:lstStyle/>
          <a:p>
            <a:pPr algn="ctr"/>
            <a:r>
              <a:rPr lang="ru-RU" dirty="0" smtClean="0"/>
              <a:t>Путь движения товара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214422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Изготовитель товара</a:t>
            </a:r>
          </a:p>
          <a:p>
            <a:r>
              <a:rPr lang="ru-RU" sz="2400" b="1" dirty="0" smtClean="0"/>
              <a:t>(предприятие)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714620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Оптовая торговля</a:t>
            </a:r>
          </a:p>
          <a:p>
            <a:pPr algn="ctr"/>
            <a:r>
              <a:rPr lang="ru-RU" sz="2400" b="1" dirty="0" smtClean="0"/>
              <a:t>(оптовые склады и базы)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4214818"/>
            <a:ext cx="507209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Розничная торговля</a:t>
            </a:r>
          </a:p>
          <a:p>
            <a:pPr algn="ctr"/>
            <a:r>
              <a:rPr lang="ru-RU" sz="2400" b="1" dirty="0" smtClean="0"/>
              <a:t>(магазины ,ларьки)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135729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85749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35769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1857356" y="5429264"/>
            <a:ext cx="1857388" cy="12144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1472" y="57864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178592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5500702"/>
            <a:ext cx="3857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Конечные покупатели</a:t>
            </a:r>
          </a:p>
          <a:p>
            <a:pPr algn="ctr"/>
            <a:r>
              <a:rPr lang="ru-RU" sz="2800" b="1" dirty="0" smtClean="0"/>
              <a:t>(Потребители)</a:t>
            </a:r>
            <a:endParaRPr lang="ru-RU" sz="2400" b="1" dirty="0"/>
          </a:p>
        </p:txBody>
      </p:sp>
      <p:cxnSp>
        <p:nvCxnSpPr>
          <p:cNvPr id="15" name="Прямая со стрелкой 14"/>
          <p:cNvCxnSpPr>
            <a:stCxn id="4" idx="2"/>
            <a:endCxn id="5" idx="0"/>
          </p:cNvCxnSpPr>
          <p:nvPr/>
        </p:nvCxnSpPr>
        <p:spPr>
          <a:xfrm rot="5400000">
            <a:off x="3178959" y="24288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 rot="5400000">
            <a:off x="3178959" y="39290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 rot="16200000" flipH="1">
            <a:off x="3625446" y="4982776"/>
            <a:ext cx="500068" cy="8215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4" idx="3"/>
          </p:cNvCxnSpPr>
          <p:nvPr/>
        </p:nvCxnSpPr>
        <p:spPr>
          <a:xfrm>
            <a:off x="6000760" y="1678769"/>
            <a:ext cx="1143008" cy="360761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43636" y="2071678"/>
            <a:ext cx="727507" cy="3429024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3200" b="1" dirty="0" smtClean="0"/>
              <a:t>Дилеры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596" y="6396335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тысяча человек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14678" y="164305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 тысяча товаров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71868" y="633478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10 тысяч человек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29586" y="857232"/>
            <a:ext cx="704039" cy="132343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28" name="Стрелка вправо с вырезом 27"/>
          <p:cNvSpPr/>
          <p:nvPr/>
        </p:nvSpPr>
        <p:spPr>
          <a:xfrm>
            <a:off x="3071802" y="6429396"/>
            <a:ext cx="500066" cy="42860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Стрелка вправо с вырезом 28"/>
          <p:cNvSpPr/>
          <p:nvPr/>
        </p:nvSpPr>
        <p:spPr>
          <a:xfrm rot="21394397">
            <a:off x="4869334" y="1255085"/>
            <a:ext cx="1373451" cy="42860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58082" y="2071678"/>
            <a:ext cx="1785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Как увеличить производство товаров?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cap="all" dirty="0" smtClean="0"/>
              <a:t>Как увеличить производство товаров?</a:t>
            </a:r>
            <a:endParaRPr lang="ru-RU" sz="36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utoUpdateAnimBg="0"/>
      <p:bldP spid="5" grpId="0" build="p" autoUpdateAnimBg="0"/>
      <p:bldP spid="6" grpId="0" build="p" autoUpdateAnimBg="0"/>
      <p:bldP spid="22" grpId="0"/>
      <p:bldP spid="23" grpId="0"/>
      <p:bldP spid="24" grpId="0"/>
      <p:bldP spid="25" grpId="0"/>
      <p:bldP spid="26" grpId="0"/>
      <p:bldP spid="28" grpId="0" animBg="1"/>
      <p:bldP spid="29" grpId="0" animBg="1"/>
      <p:bldP spid="3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увеличить производство товаров?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500174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5400" dirty="0" smtClean="0">
                <a:solidFill>
                  <a:srgbClr val="FF0000"/>
                </a:solidFill>
              </a:rPr>
              <a:t>Нанять больше рабочих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400" dirty="0" smtClean="0">
                <a:solidFill>
                  <a:srgbClr val="FF0000"/>
                </a:solidFill>
              </a:rPr>
              <a:t>Нанять больше дилеров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400" dirty="0" smtClean="0">
                <a:solidFill>
                  <a:srgbClr val="FF0000"/>
                </a:solidFill>
              </a:rPr>
              <a:t>Расширить розничную сеть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5400" dirty="0" smtClean="0">
                <a:solidFill>
                  <a:srgbClr val="FF0000"/>
                </a:solidFill>
              </a:rPr>
              <a:t>Использовать новые технологии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706E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?    </a:t>
            </a:r>
            <a:r>
              <a:rPr lang="ru-RU" dirty="0" smtClean="0"/>
              <a:t>(1863-1947)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143500"/>
          </a:xfrm>
        </p:spPr>
        <p:txBody>
          <a:bodyPr>
            <a:normAutofit fontScale="85000" lnSpcReduction="10000"/>
          </a:bodyPr>
          <a:lstStyle/>
          <a:p>
            <a:pPr marL="2779713"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Американский инженер и предприниматель.</a:t>
            </a:r>
          </a:p>
          <a:p>
            <a:pPr marL="2779713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solidFill>
                  <a:srgbClr val="FF0000"/>
                </a:solidFill>
              </a:rPr>
              <a:t>1903</a:t>
            </a:r>
            <a:r>
              <a:rPr lang="ru-RU" sz="3300" dirty="0" smtClean="0"/>
              <a:t> году основал </a:t>
            </a:r>
            <a:r>
              <a:rPr lang="ru-RU" sz="3300" dirty="0" smtClean="0">
                <a:hlinkClick r:id="rId2" tooltip="Ford Motor Company"/>
              </a:rPr>
              <a:t>   </a:t>
            </a:r>
            <a:r>
              <a:rPr lang="ru-RU" sz="3300" b="1" dirty="0" smtClean="0">
                <a:hlinkClick r:id="rId2" tooltip="Ford Motor Company"/>
              </a:rPr>
              <a:t>?</a:t>
            </a:r>
            <a:r>
              <a:rPr lang="ru-RU" sz="3300" dirty="0" smtClean="0">
                <a:hlinkClick r:id="rId2" tooltip="Ford Motor Company"/>
              </a:rPr>
              <a:t>  </a:t>
            </a:r>
            <a:r>
              <a:rPr lang="ru-RU" sz="3300" dirty="0" err="1" smtClean="0">
                <a:hlinkClick r:id="rId2" tooltip="Ford Motor Company"/>
              </a:rPr>
              <a:t>Motor</a:t>
            </a:r>
            <a:r>
              <a:rPr lang="ru-RU" sz="3300" dirty="0" smtClean="0">
                <a:hlinkClick r:id="rId2" tooltip="Ford Motor Company"/>
              </a:rPr>
              <a:t> </a:t>
            </a:r>
          </a:p>
          <a:p>
            <a:pPr marL="27797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err="1" smtClean="0">
                <a:hlinkClick r:id="rId2" tooltip="Ford Motor Company"/>
              </a:rPr>
              <a:t>Company</a:t>
            </a:r>
            <a:r>
              <a:rPr lang="ru-RU" sz="3300" dirty="0" smtClean="0"/>
              <a:t> (  </a:t>
            </a:r>
            <a:r>
              <a:rPr lang="ru-RU" sz="3300" b="1" dirty="0" smtClean="0"/>
              <a:t>?</a:t>
            </a:r>
            <a:r>
              <a:rPr lang="ru-RU" sz="3300" dirty="0" smtClean="0"/>
              <a:t>   Мотор </a:t>
            </a:r>
            <a:r>
              <a:rPr lang="ru-RU" sz="3300" dirty="0" err="1" smtClean="0"/>
              <a:t>Компани</a:t>
            </a:r>
            <a:r>
              <a:rPr lang="ru-RU" sz="3300" dirty="0" smtClean="0"/>
              <a:t>),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b="1" dirty="0" smtClean="0">
                <a:solidFill>
                  <a:srgbClr val="FF0000"/>
                </a:solidFill>
              </a:rPr>
              <a:t>1913</a:t>
            </a:r>
            <a:r>
              <a:rPr lang="ru-RU" sz="3300" b="1" dirty="0" smtClean="0"/>
              <a:t> </a:t>
            </a:r>
            <a:r>
              <a:rPr lang="ru-RU" sz="3300" dirty="0" smtClean="0"/>
              <a:t>ввёл конвейерный метод сборки автомобилей, поднявший производительность труда в 1,5 раза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Уже в </a:t>
            </a:r>
            <a:r>
              <a:rPr lang="ru-RU" sz="3300" b="1" dirty="0" smtClean="0">
                <a:solidFill>
                  <a:srgbClr val="FF0000"/>
                </a:solidFill>
              </a:rPr>
              <a:t>1922</a:t>
            </a:r>
            <a:r>
              <a:rPr lang="ru-RU" sz="3300" b="1" dirty="0" smtClean="0"/>
              <a:t> </a:t>
            </a:r>
            <a:r>
              <a:rPr lang="ru-RU" sz="3300" dirty="0" smtClean="0"/>
              <a:t>году каждый второй автомобиль в Америке и каждый третий в мире имел марку “  </a:t>
            </a:r>
            <a:r>
              <a:rPr lang="ru-RU" sz="3300" b="1" dirty="0" smtClean="0"/>
              <a:t>?</a:t>
            </a:r>
            <a:r>
              <a:rPr lang="ru-RU" sz="3300" dirty="0" smtClean="0"/>
              <a:t>  ”.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К </a:t>
            </a:r>
            <a:r>
              <a:rPr lang="ru-RU" sz="3300" b="1" dirty="0" smtClean="0">
                <a:solidFill>
                  <a:srgbClr val="FF0000"/>
                </a:solidFill>
              </a:rPr>
              <a:t>1930</a:t>
            </a:r>
            <a:r>
              <a:rPr lang="ru-RU" sz="3300" dirty="0" smtClean="0"/>
              <a:t> завод   </a:t>
            </a:r>
            <a:r>
              <a:rPr lang="ru-RU" sz="3300" b="1" dirty="0" smtClean="0"/>
              <a:t>?</a:t>
            </a:r>
            <a:r>
              <a:rPr lang="ru-RU" sz="3300" dirty="0" smtClean="0"/>
              <a:t>   продал уже </a:t>
            </a:r>
            <a:r>
              <a:rPr lang="ru-RU" sz="3300" b="1" dirty="0" smtClean="0">
                <a:solidFill>
                  <a:schemeClr val="tx1"/>
                </a:solidFill>
              </a:rPr>
              <a:t>15 млн.</a:t>
            </a:r>
            <a:r>
              <a:rPr lang="ru-RU" sz="3300" dirty="0" smtClean="0">
                <a:solidFill>
                  <a:srgbClr val="02AE23"/>
                </a:solidFill>
              </a:rPr>
              <a:t> </a:t>
            </a:r>
            <a:r>
              <a:rPr lang="ru-RU" sz="3300" dirty="0" smtClean="0"/>
              <a:t>машин. Ежегодная продажа машин </a:t>
            </a:r>
            <a:r>
              <a:rPr lang="ru-RU" sz="3300" b="1" dirty="0" smtClean="0">
                <a:solidFill>
                  <a:schemeClr val="tx1"/>
                </a:solidFill>
              </a:rPr>
              <a:t>от 700 до 900 тыс. </a:t>
            </a:r>
            <a:r>
              <a:rPr lang="ru-RU" sz="3300" dirty="0" smtClean="0"/>
              <a:t>штук</a:t>
            </a:r>
            <a:endParaRPr lang="ru-RU" dirty="0" smtClean="0"/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5122" name="Рисунок 1" descr="Генри Ф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1785950" cy="25300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71563" y="5857875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Franklin Gothic Book" pitchFamily="34" charset="0"/>
              </a:rPr>
              <a:t>Его девиз: </a:t>
            </a:r>
            <a:r>
              <a:rPr lang="ru-RU" sz="3600" b="1">
                <a:solidFill>
                  <a:srgbClr val="FF0000"/>
                </a:solidFill>
                <a:latin typeface="Franklin Gothic Book" pitchFamily="34" charset="0"/>
              </a:rPr>
              <a:t>«Автомобиль для всех»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8686800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Генри</a:t>
            </a:r>
            <a:r>
              <a:rPr lang="ru-RU" b="1" dirty="0" smtClean="0"/>
              <a:t> </a:t>
            </a:r>
            <a:r>
              <a:rPr lang="ru-RU" sz="3200" b="1" dirty="0" smtClean="0"/>
              <a:t>форд </a:t>
            </a:r>
            <a:r>
              <a:rPr lang="ru-RU" dirty="0" smtClean="0"/>
              <a:t>(1863-1947)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2779713"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Американский инженер и предприниматель.</a:t>
            </a:r>
          </a:p>
          <a:p>
            <a:pPr marL="2779713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>
                <a:solidFill>
                  <a:srgbClr val="FF0000"/>
                </a:solidFill>
              </a:rPr>
              <a:t>1903</a:t>
            </a:r>
            <a:r>
              <a:rPr lang="ru-RU" sz="3300" dirty="0" smtClean="0"/>
              <a:t> году основал </a:t>
            </a:r>
            <a:r>
              <a:rPr lang="ru-RU" sz="3800" b="1" dirty="0" err="1" smtClean="0">
                <a:hlinkClick r:id="rId2" tooltip="Ford Motor Company"/>
              </a:rPr>
              <a:t>Ford</a:t>
            </a:r>
            <a:r>
              <a:rPr lang="ru-RU" sz="3300" dirty="0" smtClean="0">
                <a:hlinkClick r:id="rId2" tooltip="Ford Motor Company"/>
              </a:rPr>
              <a:t> </a:t>
            </a:r>
            <a:r>
              <a:rPr lang="ru-RU" sz="3300" dirty="0" err="1" smtClean="0">
                <a:hlinkClick r:id="rId2" tooltip="Ford Motor Company"/>
              </a:rPr>
              <a:t>Motor</a:t>
            </a:r>
            <a:r>
              <a:rPr lang="ru-RU" sz="3300" dirty="0" smtClean="0">
                <a:hlinkClick r:id="rId2" tooltip="Ford Motor Company"/>
              </a:rPr>
              <a:t> </a:t>
            </a:r>
          </a:p>
          <a:p>
            <a:pPr marL="2779713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err="1" smtClean="0">
                <a:hlinkClick r:id="rId2" tooltip="Ford Motor Company"/>
              </a:rPr>
              <a:t>Company</a:t>
            </a:r>
            <a:r>
              <a:rPr lang="ru-RU" sz="3300" dirty="0" smtClean="0"/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(</a:t>
            </a:r>
            <a:r>
              <a:rPr lang="ru-RU" sz="3800" b="1" dirty="0" smtClean="0">
                <a:solidFill>
                  <a:schemeClr val="tx1"/>
                </a:solidFill>
              </a:rPr>
              <a:t>Форд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smtClean="0"/>
              <a:t>Мотор </a:t>
            </a:r>
            <a:r>
              <a:rPr lang="ru-RU" sz="3300" dirty="0" err="1" smtClean="0"/>
              <a:t>Компани</a:t>
            </a:r>
            <a:r>
              <a:rPr lang="ru-RU" sz="3300" dirty="0" smtClean="0"/>
              <a:t>),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b="1" dirty="0" smtClean="0">
                <a:solidFill>
                  <a:srgbClr val="FF0000"/>
                </a:solidFill>
              </a:rPr>
              <a:t>1913</a:t>
            </a:r>
            <a:r>
              <a:rPr lang="ru-RU" sz="3300" b="1" dirty="0" smtClean="0"/>
              <a:t> </a:t>
            </a:r>
            <a:r>
              <a:rPr lang="ru-RU" sz="3300" dirty="0" smtClean="0"/>
              <a:t>ввёл конвейерный метод сборки автомобилей, поднявший производительность труда в 1,5 раза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Уже в </a:t>
            </a:r>
            <a:r>
              <a:rPr lang="ru-RU" sz="3300" b="1" dirty="0" smtClean="0">
                <a:solidFill>
                  <a:srgbClr val="FF0000"/>
                </a:solidFill>
              </a:rPr>
              <a:t>1922</a:t>
            </a:r>
            <a:r>
              <a:rPr lang="ru-RU" sz="3300" b="1" dirty="0" smtClean="0"/>
              <a:t> </a:t>
            </a:r>
            <a:r>
              <a:rPr lang="ru-RU" sz="3300" dirty="0" smtClean="0"/>
              <a:t>году каждый второй автомобиль в Америке и каждый третий в мире имел марку “</a:t>
            </a:r>
            <a:r>
              <a:rPr lang="ru-RU" sz="3800" b="1" dirty="0" smtClean="0">
                <a:solidFill>
                  <a:schemeClr val="tx1"/>
                </a:solidFill>
              </a:rPr>
              <a:t>Форд</a:t>
            </a:r>
            <a:r>
              <a:rPr lang="ru-RU" sz="3300" dirty="0" smtClean="0">
                <a:solidFill>
                  <a:schemeClr val="tx1"/>
                </a:solidFill>
              </a:rPr>
              <a:t>”</a:t>
            </a:r>
            <a:r>
              <a:rPr lang="ru-RU" sz="3300" dirty="0" smtClean="0"/>
              <a:t>. 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300" dirty="0" smtClean="0"/>
              <a:t>К </a:t>
            </a:r>
            <a:r>
              <a:rPr lang="ru-RU" sz="3300" b="1" dirty="0" smtClean="0">
                <a:solidFill>
                  <a:srgbClr val="FF0000"/>
                </a:solidFill>
              </a:rPr>
              <a:t>1930</a:t>
            </a:r>
            <a:r>
              <a:rPr lang="ru-RU" sz="3300" dirty="0" smtClean="0"/>
              <a:t> завод </a:t>
            </a:r>
            <a:r>
              <a:rPr lang="en-US" sz="3800" b="1" dirty="0" smtClean="0">
                <a:solidFill>
                  <a:schemeClr val="tx1"/>
                </a:solidFill>
              </a:rPr>
              <a:t>Ford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smtClean="0"/>
              <a:t>продал уже </a:t>
            </a:r>
            <a:r>
              <a:rPr lang="ru-RU" sz="3300" b="1" dirty="0" smtClean="0">
                <a:solidFill>
                  <a:srgbClr val="002060"/>
                </a:solidFill>
              </a:rPr>
              <a:t>15 млн.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smtClean="0"/>
              <a:t>машин. Ежегодная продажа машин </a:t>
            </a:r>
            <a:r>
              <a:rPr lang="ru-RU" sz="3300" b="1" dirty="0" smtClean="0">
                <a:solidFill>
                  <a:srgbClr val="002060"/>
                </a:solidFill>
              </a:rPr>
              <a:t>от 700 до 900 тыс</a:t>
            </a:r>
            <a:r>
              <a:rPr lang="ru-RU" sz="3300" b="1" dirty="0" smtClean="0">
                <a:solidFill>
                  <a:schemeClr val="tx1"/>
                </a:solidFill>
              </a:rPr>
              <a:t>. </a:t>
            </a:r>
            <a:r>
              <a:rPr lang="ru-RU" sz="3300" dirty="0" smtClean="0"/>
              <a:t>штук в год</a:t>
            </a:r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371475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5122" name="Рисунок 1" descr="Генри Ф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1785950" cy="25300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1071563" y="6211888"/>
            <a:ext cx="678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Franklin Gothic Book" pitchFamily="34" charset="0"/>
              </a:rPr>
              <a:t>Его девиз: </a:t>
            </a:r>
            <a:r>
              <a:rPr lang="ru-RU" sz="3600" b="1">
                <a:solidFill>
                  <a:srgbClr val="FF0000"/>
                </a:solidFill>
                <a:latin typeface="Franklin Gothic Book" pitchFamily="34" charset="0"/>
              </a:rPr>
              <a:t>«Автомобиль для всех»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Конвейер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14298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1) История конвейера</a:t>
            </a:r>
            <a:endParaRPr lang="ru-RU" sz="2400" b="1" dirty="0"/>
          </a:p>
        </p:txBody>
      </p:sp>
      <p:pic>
        <p:nvPicPr>
          <p:cNvPr id="1026" name="Picture 2" descr="H:\школа\картинки\ford_assembly_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3571900" cy="3775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57158" y="5715016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Сборка изделий до изобретения ленточного конвейера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Documents and Settings\210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 r="24143" b="31196"/>
          <a:stretch>
            <a:fillRect/>
          </a:stretch>
        </p:blipFill>
        <p:spPr bwMode="auto">
          <a:xfrm>
            <a:off x="4143372" y="1714488"/>
            <a:ext cx="4810839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Стрелка вправо 9"/>
          <p:cNvSpPr/>
          <p:nvPr/>
        </p:nvSpPr>
        <p:spPr>
          <a:xfrm rot="20316184">
            <a:off x="4729187" y="3807543"/>
            <a:ext cx="542882" cy="18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86314" y="6000768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Ленточный конвейер Г. Форда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3029 C 0.01007 -0.06035 0.01129 -0.09017 0.03108 -0.10035 C 0.05087 -0.11052 0.09844 -0.08231 0.12778 -0.09133 C 0.15712 -0.10035 0.19566 -0.13457 0.2073 -0.15445 C 0.21893 -0.17434 0.18143 -0.19584 0.19723 -0.21087 C 0.21303 -0.2259 0.27379 -0.23723 0.30226 -0.24486 C 0.33073 -0.25249 0.35591 -0.25318 0.36841 -0.25618 C 0.38091 -0.25919 0.37882 -0.26104 0.37691 -0.26289 " pathEditMode="relative" ptsTypes="aaaaaa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0" grpId="1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Движущий Ленточный конвейер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I:\!!!Школа № 16\Для Татьяны Гариевны\Фото\!!!!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7858180" cy="5238787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 rot="19092693">
            <a:off x="1034733" y="4825545"/>
            <a:ext cx="178595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0867E-6 L 0.44098 -0.37757 " pathEditMode="relative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623</TotalTime>
  <Words>540</Words>
  <Application>Microsoft Office PowerPoint</Application>
  <PresentationFormat>Экран (4:3)</PresentationFormat>
  <Paragraphs>122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Тема раздела:   «Как оптовая торговля помогает производству»  </vt:lpstr>
      <vt:lpstr>Тема урока:  «Возникновение массового производства и его влияние на развитие оптовой торговли»</vt:lpstr>
      <vt:lpstr>Путь движения товара</vt:lpstr>
      <vt:lpstr>Путь движения товара</vt:lpstr>
      <vt:lpstr>Как увеличить производство товаров?</vt:lpstr>
      <vt:lpstr>?    (1863-1947)</vt:lpstr>
      <vt:lpstr>Генри форд (1863-1947)</vt:lpstr>
      <vt:lpstr>Конвейер</vt:lpstr>
      <vt:lpstr>Движущий Ленточный конвейер</vt:lpstr>
      <vt:lpstr>Конвейер по сборке техники в 40-е годы  </vt:lpstr>
      <vt:lpstr>Конвейер по сборке техники в 80-е годы</vt:lpstr>
      <vt:lpstr>Конвейер в наше время</vt:lpstr>
      <vt:lpstr>Работа конвейера в наше время</vt:lpstr>
      <vt:lpstr>Слайд 14</vt:lpstr>
      <vt:lpstr>Конвейер – технология         ? производства</vt:lpstr>
      <vt:lpstr>Массовое производство и его влияние на оптовую торговлю </vt:lpstr>
      <vt:lpstr>Домашнее задание</vt:lpstr>
      <vt:lpstr>Слайд 18</vt:lpstr>
    </vt:vector>
  </TitlesOfParts>
  <Company>&lt;work&gt;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«Как оптовая торговля помогает производству» (4 урока). </dc:title>
  <dc:creator>210</dc:creator>
  <cp:lastModifiedBy>DER</cp:lastModifiedBy>
  <cp:revision>63</cp:revision>
  <dcterms:created xsi:type="dcterms:W3CDTF">2009-02-20T15:39:41Z</dcterms:created>
  <dcterms:modified xsi:type="dcterms:W3CDTF">2014-02-16T20:04:25Z</dcterms:modified>
</cp:coreProperties>
</file>