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64" r:id="rId2"/>
    <p:sldId id="257" r:id="rId3"/>
    <p:sldId id="326" r:id="rId4"/>
    <p:sldId id="328" r:id="rId5"/>
    <p:sldId id="327" r:id="rId6"/>
    <p:sldId id="340" r:id="rId7"/>
    <p:sldId id="338" r:id="rId8"/>
    <p:sldId id="333" r:id="rId9"/>
    <p:sldId id="331" r:id="rId10"/>
    <p:sldId id="330" r:id="rId11"/>
    <p:sldId id="329" r:id="rId12"/>
    <p:sldId id="337" r:id="rId13"/>
    <p:sldId id="336" r:id="rId14"/>
    <p:sldId id="335" r:id="rId15"/>
    <p:sldId id="334" r:id="rId16"/>
    <p:sldId id="332" r:id="rId17"/>
    <p:sldId id="391" r:id="rId18"/>
    <p:sldId id="344" r:id="rId19"/>
    <p:sldId id="346" r:id="rId20"/>
    <p:sldId id="347" r:id="rId21"/>
    <p:sldId id="345" r:id="rId22"/>
    <p:sldId id="348" r:id="rId23"/>
    <p:sldId id="349" r:id="rId24"/>
    <p:sldId id="350" r:id="rId25"/>
    <p:sldId id="351" r:id="rId26"/>
    <p:sldId id="352" r:id="rId27"/>
    <p:sldId id="392" r:id="rId28"/>
    <p:sldId id="354" r:id="rId29"/>
    <p:sldId id="355" r:id="rId30"/>
    <p:sldId id="356" r:id="rId31"/>
    <p:sldId id="357" r:id="rId32"/>
    <p:sldId id="358" r:id="rId33"/>
    <p:sldId id="359" r:id="rId34"/>
    <p:sldId id="360" r:id="rId35"/>
    <p:sldId id="361" r:id="rId36"/>
    <p:sldId id="362" r:id="rId37"/>
    <p:sldId id="363" r:id="rId38"/>
    <p:sldId id="364" r:id="rId39"/>
    <p:sldId id="365" r:id="rId40"/>
    <p:sldId id="366" r:id="rId41"/>
    <p:sldId id="367" r:id="rId42"/>
    <p:sldId id="393" r:id="rId43"/>
    <p:sldId id="368" r:id="rId44"/>
    <p:sldId id="370" r:id="rId45"/>
    <p:sldId id="372" r:id="rId46"/>
    <p:sldId id="373" r:id="rId47"/>
    <p:sldId id="374" r:id="rId48"/>
    <p:sldId id="375" r:id="rId49"/>
    <p:sldId id="376" r:id="rId50"/>
    <p:sldId id="377" r:id="rId51"/>
    <p:sldId id="394" r:id="rId52"/>
    <p:sldId id="378" r:id="rId53"/>
    <p:sldId id="379" r:id="rId54"/>
    <p:sldId id="380" r:id="rId55"/>
    <p:sldId id="381" r:id="rId56"/>
    <p:sldId id="371" r:id="rId57"/>
    <p:sldId id="382" r:id="rId58"/>
    <p:sldId id="383" r:id="rId59"/>
    <p:sldId id="384" r:id="rId60"/>
    <p:sldId id="385" r:id="rId61"/>
    <p:sldId id="386" r:id="rId62"/>
    <p:sldId id="387" r:id="rId63"/>
    <p:sldId id="388" r:id="rId64"/>
    <p:sldId id="389" r:id="rId65"/>
    <p:sldId id="395" r:id="rId66"/>
    <p:sldId id="396" r:id="rId67"/>
    <p:sldId id="369" r:id="rId68"/>
    <p:sldId id="353" r:id="rId69"/>
    <p:sldId id="343" r:id="rId70"/>
    <p:sldId id="341" r:id="rId71"/>
    <p:sldId id="397" r:id="rId7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28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87994E-2116-4331-BC98-DC0FE7D227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59453-A5E7-4FC9-8131-F34FDDAF47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FA238-1400-4075-B60A-07C99A5F99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6197F-8F1D-44A2-9980-2EBD8C89E1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6C03BFAE-54E5-4638-B49D-D06E271D3F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EA7A8-3A4B-4584-BDFD-BEE255607A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55155-B442-4417-8637-31DECFA3D4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5AF60-89BC-4A2B-BE68-A76E523A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08502-5D16-4DA2-A5F7-2C33DF34B5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D886DF-0CF0-4770-9DEF-B2A1108972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9CA58-B55E-416B-BAA3-C54C9A8749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1146B0E-7D23-4D65-B9D2-1EBDE9A418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571472" y="357166"/>
            <a:ext cx="7637463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3200"/>
          </a:p>
          <a:p>
            <a:pPr algn="ctr"/>
            <a:endParaRPr lang="ru-RU" sz="3200"/>
          </a:p>
          <a:p>
            <a:pPr algn="ctr"/>
            <a:endParaRPr lang="ru-RU" sz="3200"/>
          </a:p>
          <a:p>
            <a:pPr algn="ctr"/>
            <a:r>
              <a:rPr lang="ru-RU" sz="3200"/>
              <a:t> 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336867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Урок – практикум по выполнению заданий  ЕГЭ 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71472" y="428604"/>
            <a:ext cx="8186766" cy="714380"/>
          </a:xfrm>
        </p:spPr>
        <p:txBody>
          <a:bodyPr/>
          <a:lstStyle/>
          <a:p>
            <a:endParaRPr lang="ru-RU" dirty="0" smtClean="0"/>
          </a:p>
          <a:p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00430" y="3071810"/>
            <a:ext cx="2663806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Экономика.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4500570"/>
            <a:ext cx="10009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Учитель высшей </a:t>
            </a:r>
            <a:r>
              <a:rPr lang="ru-RU" sz="2000" smtClean="0">
                <a:solidFill>
                  <a:srgbClr val="FFFF00"/>
                </a:solidFill>
              </a:rPr>
              <a:t>категории МБОУ </a:t>
            </a:r>
            <a:r>
              <a:rPr lang="ru-RU" sz="2000" dirty="0" smtClean="0">
                <a:solidFill>
                  <a:srgbClr val="FFFF00"/>
                </a:solidFill>
              </a:rPr>
              <a:t>СОШ № 176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Жучкова </a:t>
            </a:r>
            <a:r>
              <a:rPr lang="ru-RU" sz="2000" dirty="0" smtClean="0">
                <a:solidFill>
                  <a:srgbClr val="FFFF00"/>
                </a:solidFill>
              </a:rPr>
              <a:t>Лариса </a:t>
            </a:r>
            <a:r>
              <a:rPr lang="ru-RU" sz="2000" dirty="0" smtClean="0">
                <a:solidFill>
                  <a:srgbClr val="FFFF00"/>
                </a:solidFill>
              </a:rPr>
              <a:t>Алексеевна</a:t>
            </a:r>
            <a:endParaRPr lang="ru-RU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Экономика прежде всего удовлетворяет:</a:t>
            </a:r>
            <a:endParaRPr lang="ru-RU" dirty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    1. материальные потребности человека;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    2.духовные потребности человека;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    3.социальные потребности человека;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    4.политические потребности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Политическая экономика изучает:</a:t>
            </a:r>
            <a:endParaRPr lang="ru-RU" dirty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    1.мировую экономику;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    2.экономику потребителя;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    3.экономику производителя;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    4.законы хозяйствования в рамках государства.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Менеджмент стремится решить проблемы:</a:t>
            </a:r>
            <a:endParaRPr lang="ru-RU" dirty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1.улучшения структуры управления;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2.внедрения эффективных форм организации и стимулирования труда;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3.дифференциации товаров в расчете на разные группы покупателей;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4.умение вести переговоры.</a:t>
            </a:r>
          </a:p>
          <a:p>
            <a:pPr eaLnBrk="1" hangingPunct="1"/>
            <a:endParaRPr lang="ru-RU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i="1" dirty="0" smtClean="0"/>
              <a:t>             Определите неверный ответ.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Маркетинговая деятельность охватывает: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1.исследование состава покупателей и их потребностей в отношении товаров и услуг;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2.изучение экономических, техническо-организационных и социальных аспектов управления производством;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3.организацию производства продукции нужного ассортимента и качества;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4.ценовую политику;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5.рекламу.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dirty="0" smtClean="0"/>
              <a:t>Определите неверный ответ. 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Структура экономики включает в себя:</a:t>
            </a:r>
            <a:endParaRPr lang="ru-RU" dirty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142844" y="1714488"/>
            <a:ext cx="8229600" cy="47085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1.производительные силы  общества;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2.производственные (экономические) отношения;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3.средства производства;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4.искусство;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5.предметы труда;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6.работников и их рабочую силу.</a:t>
            </a: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i="1" dirty="0" smtClean="0"/>
              <a:t>Определите неверный ответ.</a:t>
            </a: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Сферы общественной жизни:</a:t>
            </a:r>
            <a:endParaRPr lang="ru-RU" dirty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1.равноценно важны и необходимы для жизни общества;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2.экономика является первичной по отношению к иным сферам;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3.духовная сфера детерминирует жизнедеятельность общества.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Экономическая система современных развитых государств является:</a:t>
            </a:r>
            <a:endParaRPr lang="ru-RU" dirty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1.натуральной;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2.традиционной;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3.административно-командной;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4.рыночной;</a:t>
            </a: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Ответы к теме: «Основы экономики и её структура»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8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2" y="3143248"/>
          <a:ext cx="9144002" cy="150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</a:tblGrid>
              <a:tr h="750099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r>
                        <a:rPr lang="ru-RU" dirty="0" smtClean="0"/>
                        <a:t>2,3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372586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5400" dirty="0" smtClean="0"/>
              <a:t>Факторы производства</a:t>
            </a:r>
            <a:endParaRPr lang="ru-RU" sz="5400" dirty="0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214282" y="3714752"/>
            <a:ext cx="8401080" cy="2686056"/>
          </a:xfrm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Наиболее тягостный и долгосрочный характер носит безработица:</a:t>
            </a:r>
            <a:endParaRPr lang="ru-RU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ru-RU" dirty="0" smtClean="0"/>
          </a:p>
          <a:p>
            <a:pPr>
              <a:buFont typeface="Wingdings 2" pitchFamily="18" charset="2"/>
              <a:buNone/>
            </a:pPr>
            <a:endParaRPr lang="ru-RU" dirty="0" smtClean="0"/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   1.фрикционная;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   2.циклическая;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   3.структурная.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1428750"/>
            <a:ext cx="921067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400">
                <a:solidFill>
                  <a:srgbClr val="FFFF00"/>
                </a:solidFill>
              </a:rPr>
              <a:t>Экономика и другие сферы общественной жизни.</a:t>
            </a:r>
          </a:p>
          <a:p>
            <a:pPr algn="ctr"/>
            <a:r>
              <a:rPr lang="ru-RU" sz="4400">
                <a:solidFill>
                  <a:srgbClr val="FFFF00"/>
                </a:solidFill>
              </a:rPr>
              <a:t>Основы экономики и её структура</a:t>
            </a:r>
          </a:p>
          <a:p>
            <a:pPr algn="ctr" eaLnBrk="0" hangingPunct="0"/>
            <a:endParaRPr lang="ru-RU" sz="44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К природным факторам производства относят:</a:t>
            </a:r>
            <a:endParaRPr lang="ru-RU" dirty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dirty="0" smtClean="0"/>
              <a:t>                     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      1.сырье;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      2.полезные ископаемые;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      3.воду;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      4.леса;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      5.воздух.</a:t>
            </a:r>
          </a:p>
          <a:p>
            <a:pPr>
              <a:buFont typeface="Wingdings 2" pitchFamily="18" charset="2"/>
              <a:buNone/>
            </a:pPr>
            <a:endParaRPr lang="ru-RU" dirty="0" smtClean="0"/>
          </a:p>
          <a:p>
            <a:pPr>
              <a:buFont typeface="Wingdings 2" pitchFamily="18" charset="2"/>
              <a:buNone/>
            </a:pPr>
            <a:r>
              <a:rPr lang="ru-RU" i="1" dirty="0" smtClean="0"/>
              <a:t>        Определите  неверный ответ.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К факторам производства относят:</a:t>
            </a:r>
            <a:endParaRPr lang="ru-RU" dirty="0"/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ru-RU" dirty="0" smtClean="0"/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    1.землю;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    2.капитал;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    3.труд;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    4.предпринимательскую  деятельность;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    5.сферу услуг.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К биологическим средствам производства относят:</a:t>
            </a:r>
            <a:endParaRPr lang="ru-RU" dirty="0"/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ru-RU" dirty="0" smtClean="0"/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             1.скот;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             2.птицу;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             3.семена;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             4.органические удобрения.</a:t>
            </a:r>
          </a:p>
          <a:p>
            <a:pPr>
              <a:buFont typeface="Wingdings 2" pitchFamily="18" charset="2"/>
              <a:buNone/>
            </a:pPr>
            <a:endParaRPr lang="ru-RU" dirty="0" smtClean="0"/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А:</a:t>
            </a:r>
            <a:r>
              <a:rPr lang="ru-RU" i="1" dirty="0" smtClean="0"/>
              <a:t>все ответы верны;    </a:t>
            </a:r>
            <a:r>
              <a:rPr lang="ru-RU" dirty="0" smtClean="0"/>
              <a:t>Б:</a:t>
            </a:r>
            <a:r>
              <a:rPr lang="ru-RU" i="1" dirty="0" smtClean="0"/>
              <a:t>1, 2, 3,      </a:t>
            </a:r>
            <a:r>
              <a:rPr lang="ru-RU" dirty="0" smtClean="0"/>
              <a:t>В: </a:t>
            </a:r>
            <a:r>
              <a:rPr lang="ru-RU" i="1" dirty="0" smtClean="0"/>
              <a:t>1, 2.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Сельское хозяйство отличается от промышленности:</a:t>
            </a:r>
            <a:endParaRPr lang="ru-RU" dirty="0"/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ru-RU" dirty="0" smtClean="0"/>
          </a:p>
          <a:p>
            <a:pPr>
              <a:buFont typeface="Wingdings 2" pitchFamily="18" charset="2"/>
              <a:buNone/>
            </a:pPr>
            <a:r>
              <a:rPr lang="ru-RU" dirty="0" smtClean="0"/>
              <a:t>   1.требованием больших средств производства;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   2.энергозатратами;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   3.транспортными расходами;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   4.сезонностью производства;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   5.максимальным приложением труда и средств в сжатые сроки;</a:t>
            </a:r>
          </a:p>
          <a:p>
            <a:pPr>
              <a:buFont typeface="Wingdings 2" pitchFamily="18" charset="2"/>
              <a:buNone/>
            </a:pPr>
            <a:endParaRPr lang="ru-RU" dirty="0" smtClean="0"/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А:</a:t>
            </a:r>
            <a:r>
              <a:rPr lang="ru-RU" i="1" dirty="0" smtClean="0"/>
              <a:t> все ответы верны;   </a:t>
            </a:r>
            <a:r>
              <a:rPr lang="ru-RU" dirty="0" smtClean="0"/>
              <a:t>Б: 2, 3, 4, 5;    В: 4, 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Предпринимательская деятельность выполняет следующие функции:</a:t>
            </a:r>
            <a:endParaRPr lang="ru-RU" dirty="0"/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ru-RU" dirty="0" smtClean="0"/>
          </a:p>
          <a:p>
            <a:pPr>
              <a:buFont typeface="Wingdings 2" pitchFamily="18" charset="2"/>
              <a:buNone/>
            </a:pPr>
            <a:endParaRPr lang="ru-RU" dirty="0" smtClean="0"/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   1.фактурную(мобилизационную);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   2.организаторскую;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   3.исполнительскую;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   4.творческую.</a:t>
            </a:r>
          </a:p>
          <a:p>
            <a:pPr>
              <a:buFont typeface="Wingdings 2" pitchFamily="18" charset="2"/>
              <a:buNone/>
            </a:pPr>
            <a:endParaRPr lang="ru-RU" dirty="0" smtClean="0"/>
          </a:p>
          <a:p>
            <a:pPr>
              <a:buFont typeface="Wingdings 2" pitchFamily="18" charset="2"/>
              <a:buNone/>
            </a:pPr>
            <a:r>
              <a:rPr lang="ru-RU" i="1" dirty="0" smtClean="0"/>
              <a:t>         Определите неверный ответ.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Предпринимателем может быть:</a:t>
            </a:r>
            <a:endParaRPr lang="ru-RU" dirty="0"/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>
          <a:xfrm>
            <a:off x="357188" y="1285875"/>
            <a:ext cx="8329612" cy="5022850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pitchFamily="18" charset="2"/>
              <a:buNone/>
            </a:pPr>
            <a:endParaRPr lang="ru-RU" dirty="0" smtClean="0"/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       1.собственник;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       2.менеджер;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         3.исполнитель (работник);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         4.акционер;</a:t>
            </a:r>
          </a:p>
          <a:p>
            <a:pPr>
              <a:buFont typeface="Wingdings 2" pitchFamily="18" charset="2"/>
              <a:buNone/>
            </a:pPr>
            <a:endParaRPr lang="ru-RU" dirty="0" smtClean="0"/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  А: </a:t>
            </a:r>
            <a:r>
              <a:rPr lang="ru-RU" i="1" dirty="0" smtClean="0"/>
              <a:t>все ответы верны;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  Б: </a:t>
            </a:r>
            <a:r>
              <a:rPr lang="ru-RU" i="1" dirty="0" smtClean="0"/>
              <a:t>2, 3, 4.;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  В:</a:t>
            </a:r>
            <a:r>
              <a:rPr lang="ru-RU" i="1" dirty="0" smtClean="0"/>
              <a:t>3, 4,;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  В: </a:t>
            </a:r>
            <a:r>
              <a:rPr lang="ru-RU" i="1" dirty="0" smtClean="0"/>
              <a:t>1;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          Г: 1, 2, 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10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1000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Капитал это:</a:t>
            </a:r>
            <a:endParaRPr lang="ru-RU" dirty="0"/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1.продукт  эксплуатации;</a:t>
            </a:r>
          </a:p>
          <a:p>
            <a:pPr>
              <a:buNone/>
            </a:pPr>
            <a:r>
              <a:rPr lang="ru-RU" dirty="0" smtClean="0"/>
              <a:t>2.деньги;</a:t>
            </a:r>
          </a:p>
          <a:p>
            <a:pPr>
              <a:buNone/>
            </a:pPr>
            <a:r>
              <a:rPr lang="ru-RU" dirty="0" smtClean="0"/>
              <a:t>3.стоимость;</a:t>
            </a:r>
          </a:p>
          <a:p>
            <a:pPr>
              <a:buNone/>
            </a:pPr>
            <a:r>
              <a:rPr lang="ru-RU" dirty="0" smtClean="0"/>
              <a:t>4.источник  процента;</a:t>
            </a:r>
          </a:p>
          <a:p>
            <a:pPr>
              <a:buNone/>
            </a:pPr>
            <a:r>
              <a:rPr lang="ru-RU" dirty="0" smtClean="0"/>
              <a:t>5.время.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i="1" dirty="0" smtClean="0"/>
              <a:t>Определите  неверный ответ.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Ответы к теме:»Факторы производства.»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                              </a:t>
            </a: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500306"/>
          <a:ext cx="8572561" cy="164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1508"/>
                <a:gridCol w="1081579"/>
                <a:gridCol w="1081579"/>
                <a:gridCol w="1081579"/>
                <a:gridCol w="1081579"/>
                <a:gridCol w="1081579"/>
                <a:gridCol w="1081579"/>
                <a:gridCol w="1081579"/>
              </a:tblGrid>
              <a:tr h="82153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8</a:t>
                      </a:r>
                      <a:endParaRPr lang="ru-RU" sz="2400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1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/>
              <a:t>Экономика командно-административная и рыночная.</a:t>
            </a:r>
            <a:endParaRPr lang="ru-RU" sz="5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3500438"/>
            <a:ext cx="7929618" cy="292895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Командно-административная экономика: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1.Основывается  на частной собственности;</a:t>
            </a:r>
          </a:p>
          <a:p>
            <a:pPr>
              <a:buNone/>
            </a:pPr>
            <a:r>
              <a:rPr lang="ru-RU" dirty="0" smtClean="0"/>
              <a:t>         2.Является  централизованной;</a:t>
            </a:r>
          </a:p>
          <a:p>
            <a:pPr>
              <a:buNone/>
            </a:pPr>
            <a:r>
              <a:rPr lang="ru-RU" dirty="0" smtClean="0"/>
              <a:t>         3. плановой;</a:t>
            </a:r>
          </a:p>
          <a:p>
            <a:pPr>
              <a:buNone/>
            </a:pPr>
            <a:r>
              <a:rPr lang="ru-RU" dirty="0" smtClean="0"/>
              <a:t>         4.монополистической;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         Определите неверный ответ.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/>
              <a:t>Общество представляет собой:</a:t>
            </a:r>
            <a:br>
              <a:rPr lang="ru-RU" sz="4000" smtClean="0"/>
            </a:br>
            <a:endParaRPr lang="ru-RU" sz="4000" dirty="0"/>
          </a:p>
        </p:txBody>
      </p:sp>
      <p:sp>
        <p:nvSpPr>
          <p:cNvPr id="5123" name="Содержимое 6"/>
          <p:cNvSpPr>
            <a:spLocks noGrp="1"/>
          </p:cNvSpPr>
          <p:nvPr>
            <p:ph idx="1"/>
          </p:nvPr>
        </p:nvSpPr>
        <p:spPr>
          <a:xfrm>
            <a:off x="285750" y="1500188"/>
            <a:ext cx="8229600" cy="470852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3200" dirty="0" smtClean="0"/>
              <a:t>    1.тотальность, внутри себя   недифференцированную;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dirty="0" smtClean="0"/>
              <a:t>    2.единство множеств;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dirty="0" smtClean="0"/>
              <a:t>    3.целое с интегрированными в нем частями;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dirty="0" smtClean="0"/>
              <a:t>    4.условное соединение различных элементов,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dirty="0" smtClean="0"/>
              <a:t>    внутренне друг с другом не связанных.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Командно-административная экономика характеризуется: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1.отставанием предложения от спроса(товарный дефицит);</a:t>
            </a:r>
          </a:p>
          <a:p>
            <a:pPr>
              <a:buNone/>
            </a:pPr>
            <a:r>
              <a:rPr lang="ru-RU" dirty="0" smtClean="0"/>
              <a:t>  2.легкой оперативной управляемостью;</a:t>
            </a:r>
          </a:p>
          <a:p>
            <a:pPr>
              <a:buNone/>
            </a:pPr>
            <a:r>
              <a:rPr lang="ru-RU" dirty="0" smtClean="0"/>
              <a:t>  3.отрывом цен от стоимости;</a:t>
            </a:r>
          </a:p>
          <a:p>
            <a:pPr>
              <a:buNone/>
            </a:pPr>
            <a:r>
              <a:rPr lang="ru-RU" dirty="0" smtClean="0"/>
              <a:t>  4.диктатурой производителя и продавца над покупателем.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   Определите неверный ответ.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современной рыночной экономике: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1.развитие осуществляется исходя их потребностей рынка и общества;</a:t>
            </a:r>
          </a:p>
          <a:p>
            <a:pPr>
              <a:buNone/>
            </a:pPr>
            <a:r>
              <a:rPr lang="ru-RU" dirty="0" smtClean="0"/>
              <a:t>2.нет разрыва между производителем и потребителем;</a:t>
            </a:r>
          </a:p>
          <a:p>
            <a:pPr>
              <a:buNone/>
            </a:pPr>
            <a:r>
              <a:rPr lang="ru-RU" dirty="0" smtClean="0"/>
              <a:t>3.доминирует общественно-государственная форма собственности;</a:t>
            </a:r>
          </a:p>
          <a:p>
            <a:pPr>
              <a:buNone/>
            </a:pPr>
            <a:r>
              <a:rPr lang="ru-RU" dirty="0" smtClean="0"/>
              <a:t>4.конкурентная борьба приводит к выпуску все более качественных товаров.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Определите неверный ответ.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Впервые учение о рынке стал разрабатывать: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1.Аристотель;</a:t>
            </a:r>
          </a:p>
          <a:p>
            <a:pPr>
              <a:buNone/>
            </a:pPr>
            <a:r>
              <a:rPr lang="ru-RU" dirty="0" smtClean="0"/>
              <a:t>              2.А.Смит.</a:t>
            </a:r>
          </a:p>
          <a:p>
            <a:pPr>
              <a:buNone/>
            </a:pPr>
            <a:r>
              <a:rPr lang="ru-RU" dirty="0" smtClean="0"/>
              <a:t>              3.О. Конт.</a:t>
            </a:r>
          </a:p>
          <a:p>
            <a:pPr>
              <a:buNone/>
            </a:pPr>
            <a:r>
              <a:rPr lang="ru-RU" dirty="0" smtClean="0"/>
              <a:t>              4.К. Маркс.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Рыночная экономика: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1.гибка;</a:t>
            </a:r>
          </a:p>
          <a:p>
            <a:pPr>
              <a:buNone/>
            </a:pPr>
            <a:r>
              <a:rPr lang="ru-RU" dirty="0" smtClean="0"/>
              <a:t>    2.жизнеустойчива;</a:t>
            </a:r>
          </a:p>
          <a:p>
            <a:pPr>
              <a:buNone/>
            </a:pPr>
            <a:r>
              <a:rPr lang="ru-RU" dirty="0" smtClean="0"/>
              <a:t>    3.способна к саморазвитию;</a:t>
            </a:r>
          </a:p>
          <a:p>
            <a:pPr>
              <a:buNone/>
            </a:pPr>
            <a:r>
              <a:rPr lang="ru-RU" dirty="0" smtClean="0"/>
              <a:t>    4.самодостаточна и не нуждается во внешнем   регулировании.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    А: все ответы верны;  Б:1,2,3;     В:1,2.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рыночной экономики характерно: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1.фирсированность цен;</a:t>
            </a:r>
          </a:p>
          <a:p>
            <a:pPr>
              <a:buNone/>
            </a:pPr>
            <a:r>
              <a:rPr lang="ru-RU" dirty="0" smtClean="0"/>
              <a:t>            2.инфляция;</a:t>
            </a:r>
          </a:p>
          <a:p>
            <a:pPr>
              <a:buNone/>
            </a:pPr>
            <a:r>
              <a:rPr lang="ru-RU" dirty="0" smtClean="0"/>
              <a:t>            3.цикличность воспроизводства;</a:t>
            </a:r>
          </a:p>
          <a:p>
            <a:pPr>
              <a:buNone/>
            </a:pPr>
            <a:r>
              <a:rPr lang="ru-RU" dirty="0" smtClean="0"/>
              <a:t>            4.безработица.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          Определите неверный ответ.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Рыночные отношения естественным образом приводят 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1.бережному отношению к окружающей среде;</a:t>
            </a:r>
          </a:p>
          <a:p>
            <a:pPr>
              <a:buNone/>
            </a:pPr>
            <a:r>
              <a:rPr lang="ru-RU" dirty="0" smtClean="0"/>
              <a:t>2.развитию фундаментальной науки;</a:t>
            </a:r>
          </a:p>
          <a:p>
            <a:pPr>
              <a:buNone/>
            </a:pPr>
            <a:r>
              <a:rPr lang="ru-RU" dirty="0" smtClean="0"/>
              <a:t>3.финансированию культуры и образования;</a:t>
            </a:r>
          </a:p>
          <a:p>
            <a:pPr>
              <a:buNone/>
            </a:pPr>
            <a:r>
              <a:rPr lang="ru-RU" dirty="0" smtClean="0"/>
              <a:t>4.поддержанию обороноспособности страны;</a:t>
            </a:r>
          </a:p>
          <a:p>
            <a:pPr>
              <a:buNone/>
            </a:pPr>
            <a:r>
              <a:rPr lang="ru-RU" dirty="0" smtClean="0"/>
              <a:t>5.решения социальных проблем;</a:t>
            </a:r>
          </a:p>
          <a:p>
            <a:pPr>
              <a:buNone/>
            </a:pPr>
            <a:r>
              <a:rPr lang="ru-RU" dirty="0" smtClean="0"/>
              <a:t>6.демонополизации экономики.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А:все ответы верны;  Б: 2,3,4,5,6;    В: 1,5,6;</a:t>
            </a:r>
          </a:p>
          <a:p>
            <a:pPr>
              <a:buNone/>
            </a:pPr>
            <a:r>
              <a:rPr lang="ru-RU" i="1" dirty="0" smtClean="0"/>
              <a:t>Г:все ответы неверны.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А.Смит разрабатывал теорию: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1.экономического либерализма;</a:t>
            </a:r>
          </a:p>
          <a:p>
            <a:pPr>
              <a:buNone/>
            </a:pPr>
            <a:r>
              <a:rPr lang="ru-RU" dirty="0" smtClean="0"/>
              <a:t>      2.социального государства;</a:t>
            </a:r>
          </a:p>
          <a:p>
            <a:pPr>
              <a:buNone/>
            </a:pPr>
            <a:r>
              <a:rPr lang="ru-RU" dirty="0" smtClean="0"/>
              <a:t>      3.смешанной экономики;</a:t>
            </a:r>
          </a:p>
          <a:p>
            <a:pPr>
              <a:buNone/>
            </a:pPr>
            <a:r>
              <a:rPr lang="ru-RU" dirty="0" smtClean="0"/>
              <a:t>      4.экологического государства.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Монетаризм настаивает 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1.рассмотрении денег как решающего фактора производства;</a:t>
            </a:r>
          </a:p>
          <a:p>
            <a:pPr>
              <a:buNone/>
            </a:pPr>
            <a:r>
              <a:rPr lang="ru-RU" dirty="0" smtClean="0"/>
              <a:t>2.борьбе с инфляцией;</a:t>
            </a:r>
          </a:p>
          <a:p>
            <a:pPr>
              <a:buNone/>
            </a:pPr>
            <a:r>
              <a:rPr lang="ru-RU" dirty="0" smtClean="0"/>
              <a:t>3.увеличении эмиссии;</a:t>
            </a:r>
          </a:p>
          <a:p>
            <a:pPr>
              <a:buNone/>
            </a:pPr>
            <a:r>
              <a:rPr lang="ru-RU" dirty="0" smtClean="0"/>
              <a:t>4.сокращении государственных расходов ;</a:t>
            </a:r>
          </a:p>
          <a:p>
            <a:pPr>
              <a:buNone/>
            </a:pPr>
            <a:r>
              <a:rPr lang="ru-RU" dirty="0" smtClean="0"/>
              <a:t>5.ограничении экономических функции государства.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Определите неверный ответ.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экономического либерализма государство выступает: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1.в роли арбитра и советника;</a:t>
            </a:r>
          </a:p>
          <a:p>
            <a:pPr>
              <a:buNone/>
            </a:pPr>
            <a:r>
              <a:rPr lang="ru-RU" dirty="0" smtClean="0"/>
              <a:t>     2.в роли «ночного сторожа»;</a:t>
            </a:r>
          </a:p>
          <a:p>
            <a:pPr>
              <a:buNone/>
            </a:pPr>
            <a:r>
              <a:rPr lang="ru-RU" dirty="0" smtClean="0"/>
              <a:t>     3.организатором экономических отношений    в обществе.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Современное государство должно: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1.никаким образом не вмешиваться в экономическую жизнь общества;</a:t>
            </a:r>
          </a:p>
          <a:p>
            <a:pPr>
              <a:buNone/>
            </a:pPr>
            <a:r>
              <a:rPr lang="ru-RU" dirty="0" smtClean="0"/>
              <a:t>2.полностью контролировать экономическую жизнь общества;</a:t>
            </a:r>
          </a:p>
          <a:p>
            <a:pPr>
              <a:buNone/>
            </a:pPr>
            <a:r>
              <a:rPr lang="ru-RU" dirty="0" smtClean="0"/>
              <a:t>3.осуществлять правовое и социальное регулирование рыночной экономикой;</a:t>
            </a:r>
          </a:p>
          <a:p>
            <a:pPr>
              <a:buNone/>
            </a:pPr>
            <a:r>
              <a:rPr lang="ru-RU" dirty="0" smtClean="0"/>
              <a:t>4.осуществлять директивное регулирование рынка.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Граница между сферами общественной жизни:</a:t>
            </a:r>
            <a:endParaRPr lang="ru-RU" dirty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3600" dirty="0" smtClean="0"/>
              <a:t>    1.раз и навсегда жестко заданы;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dirty="0" smtClean="0"/>
              <a:t>    2.совершенно условны;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dirty="0" smtClean="0"/>
              <a:t>    3.подвижны;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dirty="0" smtClean="0"/>
              <a:t>    4.могут устанавливаться    произвольно.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Социальное и правовое государство призвано: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1.разрабатывать правовые нормы рыночной экономики;</a:t>
            </a:r>
          </a:p>
          <a:p>
            <a:pPr>
              <a:buNone/>
            </a:pPr>
            <a:r>
              <a:rPr lang="ru-RU" dirty="0" smtClean="0"/>
              <a:t>2.стимулировать экономический рост на </a:t>
            </a:r>
            <a:r>
              <a:rPr lang="ru-RU" dirty="0" err="1" smtClean="0"/>
              <a:t>макроуровне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3. устанавливать фиксированный курс национальной денежной единицы;</a:t>
            </a:r>
          </a:p>
          <a:p>
            <a:pPr>
              <a:buNone/>
            </a:pPr>
            <a:r>
              <a:rPr lang="ru-RU" dirty="0" smtClean="0"/>
              <a:t>4.формировать цены.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Определите два верных ответа.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социальном государстве должен восторжествовать принцип: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1.всеобщего равенства;</a:t>
            </a:r>
          </a:p>
          <a:p>
            <a:pPr>
              <a:buNone/>
            </a:pPr>
            <a:r>
              <a:rPr lang="ru-RU" dirty="0" smtClean="0"/>
              <a:t>     2.гарантированности минимального размера оплаты труда;</a:t>
            </a:r>
          </a:p>
          <a:p>
            <a:pPr>
              <a:buNone/>
            </a:pPr>
            <a:r>
              <a:rPr lang="ru-RU" dirty="0" smtClean="0"/>
              <a:t>     3.социального страхования;</a:t>
            </a:r>
          </a:p>
          <a:p>
            <a:pPr>
              <a:buNone/>
            </a:pPr>
            <a:r>
              <a:rPr lang="ru-RU" dirty="0" smtClean="0"/>
              <a:t>     4. достойного пенсионного обеспечения.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    Определите неверный ответ.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Ответы к теме: «Экономика командно-административная и рыночная»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3000372"/>
          <a:ext cx="7929623" cy="142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971"/>
                <a:gridCol w="609971"/>
                <a:gridCol w="609971"/>
                <a:gridCol w="609971"/>
                <a:gridCol w="609971"/>
                <a:gridCol w="609971"/>
                <a:gridCol w="609971"/>
                <a:gridCol w="609971"/>
                <a:gridCol w="609971"/>
                <a:gridCol w="609971"/>
                <a:gridCol w="609971"/>
                <a:gridCol w="609971"/>
                <a:gridCol w="609971"/>
              </a:tblGrid>
              <a:tr h="71438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5400" dirty="0" smtClean="0"/>
              <a:t>Экономический рост и</a:t>
            </a:r>
            <a:br>
              <a:rPr lang="ru-RU" sz="5400" dirty="0" smtClean="0"/>
            </a:br>
            <a:r>
              <a:rPr lang="ru-RU" sz="5400" dirty="0" smtClean="0"/>
              <a:t>экономический цикл.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000372"/>
            <a:ext cx="8229600" cy="332899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Экономический цикл включает в себя следующие этапы: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1.кризис;</a:t>
            </a:r>
          </a:p>
          <a:p>
            <a:pPr>
              <a:buNone/>
            </a:pPr>
            <a:r>
              <a:rPr lang="ru-RU" dirty="0" smtClean="0"/>
              <a:t>                   2.подъем;</a:t>
            </a:r>
          </a:p>
          <a:p>
            <a:pPr>
              <a:buNone/>
            </a:pPr>
            <a:r>
              <a:rPr lang="ru-RU" dirty="0" smtClean="0"/>
              <a:t>                   3.оживление;</a:t>
            </a:r>
          </a:p>
          <a:p>
            <a:pPr>
              <a:buNone/>
            </a:pPr>
            <a:r>
              <a:rPr lang="ru-RU" dirty="0" smtClean="0"/>
              <a:t>                   4.депрессию.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Расположите в необходимой последовательности </a:t>
            </a:r>
          </a:p>
          <a:p>
            <a:pPr>
              <a:buNone/>
            </a:pPr>
            <a:r>
              <a:rPr lang="ru-RU" i="1" dirty="0" smtClean="0"/>
              <a:t>вслед за кризисом этапы экономического цикла.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Кризис выражается 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1.резком сокращении деловой активности;</a:t>
            </a:r>
          </a:p>
          <a:p>
            <a:pPr>
              <a:buNone/>
            </a:pPr>
            <a:r>
              <a:rPr lang="ru-RU" dirty="0" smtClean="0"/>
              <a:t>           2.снижении процентных ставок;</a:t>
            </a:r>
          </a:p>
          <a:p>
            <a:pPr>
              <a:buNone/>
            </a:pPr>
            <a:r>
              <a:rPr lang="ru-RU" dirty="0" smtClean="0"/>
              <a:t>           3.сокращении инвестиций;</a:t>
            </a:r>
          </a:p>
          <a:p>
            <a:pPr>
              <a:buNone/>
            </a:pPr>
            <a:r>
              <a:rPr lang="ru-RU" dirty="0" smtClean="0"/>
              <a:t>           4.безработица.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           Определите неверный ответ.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Антикризисная политика государства должна выражаться 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1.эмиссии;</a:t>
            </a:r>
          </a:p>
          <a:p>
            <a:pPr>
              <a:buNone/>
            </a:pPr>
            <a:r>
              <a:rPr lang="ru-RU" dirty="0" smtClean="0"/>
              <a:t>                   2.разумном налогообложении;</a:t>
            </a:r>
          </a:p>
          <a:p>
            <a:pPr>
              <a:buNone/>
            </a:pPr>
            <a:r>
              <a:rPr lang="ru-RU" dirty="0" smtClean="0"/>
              <a:t>                   3.кредитовании;</a:t>
            </a:r>
          </a:p>
          <a:p>
            <a:pPr>
              <a:buNone/>
            </a:pPr>
            <a:r>
              <a:rPr lang="ru-RU" dirty="0" smtClean="0"/>
              <a:t>                   4.государственных закупках.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                  Определите неверный ответ.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Интенсивный экономический рост с необходимостью предлагает: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1.расширенное воспроизводство валового национального продукта(ВНП);</a:t>
            </a:r>
          </a:p>
          <a:p>
            <a:pPr>
              <a:buNone/>
            </a:pPr>
            <a:r>
              <a:rPr lang="ru-RU" dirty="0" smtClean="0"/>
              <a:t>    2.расширенное воспроизводство чистого национального продукта(ЧНП);</a:t>
            </a:r>
          </a:p>
          <a:p>
            <a:pPr>
              <a:buNone/>
            </a:pPr>
            <a:r>
              <a:rPr lang="ru-RU" dirty="0" smtClean="0"/>
              <a:t>     3.количественное увеличение параметров производства;</a:t>
            </a:r>
          </a:p>
          <a:p>
            <a:pPr>
              <a:buNone/>
            </a:pPr>
            <a:r>
              <a:rPr lang="ru-RU" dirty="0" smtClean="0"/>
              <a:t>     4.превышение производительности труда.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     Определите неверный ответ.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Интенсивный экономический рост обеспечивается за счет: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1.широкого использования природных ресурсов;</a:t>
            </a:r>
          </a:p>
          <a:p>
            <a:pPr>
              <a:buNone/>
            </a:pPr>
            <a:r>
              <a:rPr lang="ru-RU" dirty="0" smtClean="0"/>
              <a:t>    2.капиталосбережения;</a:t>
            </a:r>
          </a:p>
          <a:p>
            <a:pPr>
              <a:buNone/>
            </a:pPr>
            <a:r>
              <a:rPr lang="ru-RU" dirty="0" smtClean="0"/>
              <a:t>    3.ресурсосбережения;</a:t>
            </a:r>
          </a:p>
          <a:p>
            <a:pPr>
              <a:buNone/>
            </a:pPr>
            <a:r>
              <a:rPr lang="ru-RU" dirty="0" smtClean="0"/>
              <a:t>    4.трудосбережения;</a:t>
            </a:r>
          </a:p>
          <a:p>
            <a:pPr>
              <a:buNone/>
            </a:pPr>
            <a:r>
              <a:rPr lang="ru-RU" dirty="0" smtClean="0"/>
              <a:t>    5.развития научно-технического прогресса.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    Определите неверный ответ.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Монополизм в экономике приводит 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1.состязанию между товаропроизводителями;</a:t>
            </a:r>
          </a:p>
          <a:p>
            <a:pPr>
              <a:buNone/>
            </a:pPr>
            <a:r>
              <a:rPr lang="ru-RU" dirty="0" smtClean="0"/>
              <a:t>  2.укреплению позиций и власти монополиста на</a:t>
            </a:r>
          </a:p>
          <a:p>
            <a:pPr>
              <a:buNone/>
            </a:pPr>
            <a:r>
              <a:rPr lang="ru-RU" dirty="0" smtClean="0"/>
              <a:t>   рынке;</a:t>
            </a:r>
          </a:p>
          <a:p>
            <a:pPr>
              <a:buNone/>
            </a:pPr>
            <a:r>
              <a:rPr lang="ru-RU" dirty="0" smtClean="0"/>
              <a:t>  3.искусственному сдерживанию роста цен;</a:t>
            </a:r>
          </a:p>
          <a:p>
            <a:pPr>
              <a:buNone/>
            </a:pPr>
            <a:r>
              <a:rPr lang="ru-RU" dirty="0" smtClean="0"/>
              <a:t>  4.рациональному распределению ресурсов;</a:t>
            </a:r>
          </a:p>
          <a:p>
            <a:pPr>
              <a:buNone/>
            </a:pPr>
            <a:r>
              <a:rPr lang="ru-RU" dirty="0" smtClean="0"/>
              <a:t>  5.ускорению темпов НТП.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Сферы общественной жизни.</a:t>
            </a:r>
            <a:endParaRPr lang="ru-RU" dirty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1.функционируют  независимо друг от друга;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2.сферы общественной жизни взаимосвязаны;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3.сферы общественной жизни различаются лишь условно;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4.общество способно существовать без какой-либо одной из сфер;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5.общество не может функционировать без какой –либо одной из сфер.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Диктат единственного покупателя на рынке представляет собой: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1.монополию;</a:t>
            </a:r>
          </a:p>
          <a:p>
            <a:pPr>
              <a:buNone/>
            </a:pPr>
            <a:r>
              <a:rPr lang="ru-RU" dirty="0" smtClean="0"/>
              <a:t>                   2.дуополию;</a:t>
            </a:r>
          </a:p>
          <a:p>
            <a:pPr>
              <a:buNone/>
            </a:pPr>
            <a:r>
              <a:rPr lang="ru-RU" dirty="0" smtClean="0"/>
              <a:t>                   3.олигополию;</a:t>
            </a:r>
          </a:p>
          <a:p>
            <a:pPr>
              <a:buNone/>
            </a:pPr>
            <a:r>
              <a:rPr lang="ru-RU" dirty="0" smtClean="0"/>
              <a:t>                   4.монопсонию.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Ответы к теме: «Экономический рост и экономический цикл.»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None/>
            </a:pPr>
            <a:r>
              <a:rPr lang="ru-RU" dirty="0" smtClean="0"/>
              <a:t>                                </a:t>
            </a:r>
          </a:p>
          <a:p>
            <a:pPr marL="650875" indent="-51435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2857496"/>
          <a:ext cx="7358113" cy="114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159"/>
                <a:gridCol w="1051159"/>
                <a:gridCol w="1051159"/>
                <a:gridCol w="1051159"/>
                <a:gridCol w="1051159"/>
                <a:gridCol w="1051159"/>
                <a:gridCol w="1051159"/>
              </a:tblGrid>
              <a:tr h="571504">
                <a:tc>
                  <a:txBody>
                    <a:bodyPr/>
                    <a:lstStyle/>
                    <a:p>
                      <a:r>
                        <a:rPr lang="ru-RU" dirty="0" smtClean="0"/>
                        <a:t>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7</a:t>
                      </a:r>
                      <a:endParaRPr lang="ru-RU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dirty="0" smtClean="0"/>
                        <a:t> 1</a:t>
                      </a:r>
                      <a:r>
                        <a:rPr lang="ru-RU" baseline="0" dirty="0" smtClean="0"/>
                        <a:t> ,4, 3,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/>
              <a:t>Бюджет, налоги и финансы.</a:t>
            </a:r>
            <a:endParaRPr lang="ru-RU" sz="5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52317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Государственный бюджет Р.Ф. составляется: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1.Президентом;</a:t>
            </a:r>
          </a:p>
          <a:p>
            <a:pPr>
              <a:buNone/>
            </a:pPr>
            <a:r>
              <a:rPr lang="ru-RU" dirty="0" smtClean="0"/>
              <a:t>            2.Советом Федерации;</a:t>
            </a:r>
          </a:p>
          <a:p>
            <a:pPr>
              <a:buNone/>
            </a:pPr>
            <a:r>
              <a:rPr lang="ru-RU" dirty="0" smtClean="0"/>
              <a:t>            3.Государственной Думой;</a:t>
            </a:r>
          </a:p>
          <a:p>
            <a:pPr>
              <a:buNone/>
            </a:pPr>
            <a:r>
              <a:rPr lang="ru-RU" dirty="0" smtClean="0"/>
              <a:t>            4.Правительством.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Государственный бюджет призван: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1.фиксировать цены;</a:t>
            </a:r>
          </a:p>
          <a:p>
            <a:pPr>
              <a:buNone/>
            </a:pPr>
            <a:r>
              <a:rPr lang="ru-RU" dirty="0" smtClean="0"/>
              <a:t>     2.определять налоги;</a:t>
            </a:r>
          </a:p>
          <a:p>
            <a:pPr>
              <a:buNone/>
            </a:pPr>
            <a:r>
              <a:rPr lang="ru-RU" dirty="0" smtClean="0"/>
              <a:t>     3.определять смету доходов и расходов;</a:t>
            </a:r>
          </a:p>
          <a:p>
            <a:pPr>
              <a:buNone/>
            </a:pPr>
            <a:r>
              <a:rPr lang="ru-RU" dirty="0" smtClean="0"/>
              <a:t>     4.устанавливать курс национальной денежной единицы.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Бюджетный дефицит возникает: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1.когда расходы превышают доходы;</a:t>
            </a:r>
          </a:p>
          <a:p>
            <a:pPr>
              <a:buNone/>
            </a:pPr>
            <a:r>
              <a:rPr lang="ru-RU" dirty="0" smtClean="0"/>
              <a:t>      2.когда доходы превышают расходы;</a:t>
            </a:r>
          </a:p>
          <a:p>
            <a:pPr>
              <a:buNone/>
            </a:pPr>
            <a:r>
              <a:rPr lang="ru-RU" dirty="0" smtClean="0"/>
              <a:t>      3.когда доходы и расходы сбалансированы.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Налоги являются: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1.естественным атрибутом любого государства;</a:t>
            </a:r>
          </a:p>
          <a:p>
            <a:pPr>
              <a:buNone/>
            </a:pPr>
            <a:r>
              <a:rPr lang="ru-RU" dirty="0" smtClean="0"/>
              <a:t>    2.следствием эксплуатации;</a:t>
            </a:r>
          </a:p>
          <a:p>
            <a:pPr>
              <a:buNone/>
            </a:pPr>
            <a:r>
              <a:rPr lang="ru-RU" dirty="0" smtClean="0"/>
              <a:t>    3.основным источником бюджетных поступлений;</a:t>
            </a:r>
          </a:p>
          <a:p>
            <a:pPr>
              <a:buNone/>
            </a:pPr>
            <a:r>
              <a:rPr lang="ru-RU" dirty="0" smtClean="0"/>
              <a:t>    4.обязательными платежами физических и юридических лиц государству.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    Определите неверный ответ.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России сейчас существует налоговая ставка: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1.регрессивная;</a:t>
            </a:r>
          </a:p>
          <a:p>
            <a:pPr>
              <a:buNone/>
            </a:pPr>
            <a:r>
              <a:rPr lang="ru-RU" dirty="0" smtClean="0"/>
              <a:t>                 2.пропорциональная;</a:t>
            </a:r>
          </a:p>
          <a:p>
            <a:pPr>
              <a:buNone/>
            </a:pPr>
            <a:r>
              <a:rPr lang="ru-RU" dirty="0" smtClean="0"/>
              <a:t>                 3.прогрессивная.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Налогообложению подлежат: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1.прибыль;</a:t>
            </a:r>
          </a:p>
          <a:p>
            <a:pPr>
              <a:buNone/>
            </a:pPr>
            <a:r>
              <a:rPr lang="ru-RU" dirty="0" smtClean="0"/>
              <a:t>         2.стоимость определенных товаров;</a:t>
            </a:r>
          </a:p>
          <a:p>
            <a:pPr>
              <a:buNone/>
            </a:pPr>
            <a:r>
              <a:rPr lang="ru-RU" dirty="0" smtClean="0"/>
              <a:t>         3.предпринимательская деятельность;</a:t>
            </a:r>
          </a:p>
          <a:p>
            <a:pPr>
              <a:buNone/>
            </a:pPr>
            <a:r>
              <a:rPr lang="ru-RU" dirty="0" smtClean="0"/>
              <a:t>         4.имущество;</a:t>
            </a:r>
          </a:p>
          <a:p>
            <a:pPr>
              <a:buNone/>
            </a:pPr>
            <a:r>
              <a:rPr lang="ru-RU" dirty="0" smtClean="0"/>
              <a:t>         5.передача собственности;</a:t>
            </a:r>
          </a:p>
          <a:p>
            <a:pPr>
              <a:buNone/>
            </a:pPr>
            <a:r>
              <a:rPr lang="ru-RU" dirty="0" smtClean="0"/>
              <a:t>         6.операции с ценными бумагами.</a:t>
            </a:r>
          </a:p>
          <a:p>
            <a:pPr>
              <a:buNone/>
            </a:pPr>
            <a:r>
              <a:rPr lang="ru-RU" i="1" dirty="0" smtClean="0"/>
              <a:t>         А: все ответы верны;        </a:t>
            </a:r>
          </a:p>
          <a:p>
            <a:pPr>
              <a:buNone/>
            </a:pPr>
            <a:r>
              <a:rPr lang="ru-RU" i="1" dirty="0" smtClean="0"/>
              <a:t>         Б: 1,2,3,4,5;</a:t>
            </a:r>
          </a:p>
          <a:p>
            <a:pPr>
              <a:buNone/>
            </a:pPr>
            <a:r>
              <a:rPr lang="ru-RU" i="1" dirty="0" smtClean="0"/>
              <a:t>         В: 1,2,3,4;</a:t>
            </a:r>
          </a:p>
          <a:p>
            <a:pPr>
              <a:buNone/>
            </a:pPr>
            <a:r>
              <a:rPr lang="ru-RU" i="1" dirty="0" smtClean="0"/>
              <a:t>         Г: 1,2,4,5;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Прожиточный минимум включает в себя расходы 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</a:t>
            </a:r>
          </a:p>
          <a:p>
            <a:pPr>
              <a:buNone/>
            </a:pPr>
            <a:r>
              <a:rPr lang="ru-RU" dirty="0" smtClean="0"/>
              <a:t>          1.питание;</a:t>
            </a:r>
          </a:p>
          <a:p>
            <a:pPr>
              <a:buNone/>
            </a:pPr>
            <a:r>
              <a:rPr lang="ru-RU" dirty="0" smtClean="0"/>
              <a:t>          2.необходимые предметы личного туалета;</a:t>
            </a:r>
          </a:p>
          <a:p>
            <a:pPr>
              <a:buNone/>
            </a:pPr>
            <a:r>
              <a:rPr lang="ru-RU" dirty="0" smtClean="0"/>
              <a:t>          3.коммунальные услуги;</a:t>
            </a:r>
          </a:p>
          <a:p>
            <a:pPr>
              <a:buNone/>
            </a:pPr>
            <a:r>
              <a:rPr lang="ru-RU" dirty="0" smtClean="0"/>
              <a:t>          4.медицинское лечение.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         Определите неверный ответ.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Инфраструктура экономики представляет собой:</a:t>
            </a:r>
            <a:endParaRPr lang="ru-RU" dirty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1.в определенном смысле все, что не есть экономика;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2.транспорт, электроэнергию, водоснабжение и др.;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3.социальную сферу;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4.сферу культуры;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 5. науку.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i="1" dirty="0" smtClean="0"/>
              <a:t>А: все ответы верны;       Б: 2;     В: 2,3,5;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i="1" dirty="0" smtClean="0"/>
              <a:t>Г: 2,3,4,5.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Коммерческие банки имеют право: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1.выдавать кредиты;</a:t>
            </a:r>
          </a:p>
          <a:p>
            <a:pPr>
              <a:buNone/>
            </a:pPr>
            <a:r>
              <a:rPr lang="ru-RU" dirty="0" smtClean="0"/>
              <a:t>              2.приобретать вклады;</a:t>
            </a:r>
          </a:p>
          <a:p>
            <a:pPr>
              <a:buNone/>
            </a:pPr>
            <a:r>
              <a:rPr lang="ru-RU" dirty="0" smtClean="0"/>
              <a:t>              3.осуществлять эмиссию;</a:t>
            </a:r>
          </a:p>
          <a:p>
            <a:pPr>
              <a:buNone/>
            </a:pPr>
            <a:r>
              <a:rPr lang="ru-RU" dirty="0" smtClean="0"/>
              <a:t>              4.кредитовать промышленность.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             Определите неверный ответ.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Центральный Банк России: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1.ведет дела с отдельными предприятиями;</a:t>
            </a:r>
          </a:p>
          <a:p>
            <a:pPr>
              <a:buNone/>
            </a:pPr>
            <a:r>
              <a:rPr lang="ru-RU" dirty="0" smtClean="0"/>
              <a:t>          2.кредитует правительство;</a:t>
            </a:r>
          </a:p>
          <a:p>
            <a:pPr>
              <a:buNone/>
            </a:pPr>
            <a:r>
              <a:rPr lang="ru-RU" dirty="0" smtClean="0"/>
              <a:t>          3.хранит золото - валютные запасы страны;</a:t>
            </a:r>
          </a:p>
          <a:p>
            <a:pPr>
              <a:buNone/>
            </a:pPr>
            <a:r>
              <a:rPr lang="ru-RU" dirty="0" smtClean="0"/>
              <a:t>          4.осуществляет эмиссию.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         Определите неверный ответ.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Специализируется на осуществлении банковского кредита под залог недвижимости банка: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1.инвестиционные;</a:t>
            </a:r>
          </a:p>
          <a:p>
            <a:pPr>
              <a:buNone/>
            </a:pPr>
            <a:r>
              <a:rPr lang="ru-RU" dirty="0" smtClean="0"/>
              <a:t>           2.сберегательные;</a:t>
            </a:r>
          </a:p>
          <a:p>
            <a:pPr>
              <a:buNone/>
            </a:pPr>
            <a:r>
              <a:rPr lang="ru-RU" dirty="0" smtClean="0"/>
              <a:t>           3.внешнеторговые;</a:t>
            </a:r>
          </a:p>
          <a:p>
            <a:pPr>
              <a:buNone/>
            </a:pPr>
            <a:r>
              <a:rPr lang="ru-RU" dirty="0" smtClean="0"/>
              <a:t>           4.ипотечные;</a:t>
            </a:r>
          </a:p>
          <a:p>
            <a:pPr>
              <a:buNone/>
            </a:pPr>
            <a:r>
              <a:rPr lang="ru-RU" dirty="0" smtClean="0"/>
              <a:t>           5.центральные государственные.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Письменное долговое обязательство , определяющее срок и сумму выплаты, представляет собой: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1.облигацию;</a:t>
            </a:r>
          </a:p>
          <a:p>
            <a:pPr>
              <a:buNone/>
            </a:pPr>
            <a:r>
              <a:rPr lang="ru-RU" dirty="0" smtClean="0"/>
              <a:t>                  2.акцию;</a:t>
            </a:r>
          </a:p>
          <a:p>
            <a:pPr>
              <a:buNone/>
            </a:pPr>
            <a:r>
              <a:rPr lang="ru-RU" dirty="0" smtClean="0"/>
              <a:t>                  3.вексель;</a:t>
            </a:r>
          </a:p>
          <a:p>
            <a:pPr>
              <a:buNone/>
            </a:pPr>
            <a:r>
              <a:rPr lang="ru-RU" dirty="0" smtClean="0"/>
              <a:t>                  4.чек.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Стоимость современных денег определяется: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1.их собственной внутренней стоимостью;</a:t>
            </a:r>
          </a:p>
          <a:p>
            <a:pPr>
              <a:buNone/>
            </a:pPr>
            <a:r>
              <a:rPr lang="ru-RU" dirty="0" smtClean="0"/>
              <a:t>    2.своеобразным общественным соглашением и  рынком;</a:t>
            </a:r>
          </a:p>
          <a:p>
            <a:pPr>
              <a:buNone/>
            </a:pPr>
            <a:r>
              <a:rPr lang="ru-RU" dirty="0" smtClean="0"/>
              <a:t>    3.законодательным актом;</a:t>
            </a:r>
          </a:p>
          <a:p>
            <a:pPr>
              <a:buNone/>
            </a:pPr>
            <a:r>
              <a:rPr lang="ru-RU" dirty="0" smtClean="0"/>
              <a:t>    4.решением правительства.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Ответы к теме: «Бюджет, налоги и финансы.»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3214686"/>
          <a:ext cx="7643868" cy="135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89"/>
                <a:gridCol w="636989"/>
                <a:gridCol w="636989"/>
                <a:gridCol w="636989"/>
                <a:gridCol w="636989"/>
                <a:gridCol w="636989"/>
                <a:gridCol w="636989"/>
                <a:gridCol w="636989"/>
                <a:gridCol w="636989"/>
                <a:gridCol w="636989"/>
                <a:gridCol w="636989"/>
                <a:gridCol w="636989"/>
              </a:tblGrid>
              <a:tr h="678661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Мировая экономика.</a:t>
            </a:r>
            <a:endParaRPr lang="ru-RU" sz="54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Макроэкономика изучает: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1.специфические компоненты экономической системы;</a:t>
            </a:r>
          </a:p>
          <a:p>
            <a:pPr>
              <a:buNone/>
            </a:pPr>
            <a:r>
              <a:rPr lang="ru-RU" dirty="0" smtClean="0"/>
              <a:t>2.поведение потребителя на рынке;</a:t>
            </a:r>
          </a:p>
          <a:p>
            <a:pPr>
              <a:buNone/>
            </a:pPr>
            <a:r>
              <a:rPr lang="ru-RU" dirty="0" smtClean="0"/>
              <a:t>3.конкретные экономические единицы(фирмы) и их поведение в условиях рынка;</a:t>
            </a:r>
          </a:p>
          <a:p>
            <a:pPr>
              <a:buNone/>
            </a:pPr>
            <a:r>
              <a:rPr lang="ru-RU" dirty="0" smtClean="0"/>
              <a:t>4.Рассматривает национальную экономику как единое целое.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Макроэкономика занимается проблемами: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1.производства фирмы (предприятия);</a:t>
            </a:r>
          </a:p>
          <a:p>
            <a:pPr>
              <a:buNone/>
            </a:pPr>
            <a:r>
              <a:rPr lang="ru-RU" dirty="0" smtClean="0"/>
              <a:t>           2.экономического роста;</a:t>
            </a:r>
          </a:p>
          <a:p>
            <a:pPr>
              <a:buNone/>
            </a:pPr>
            <a:r>
              <a:rPr lang="ru-RU" dirty="0" smtClean="0"/>
              <a:t>           3.занятости;</a:t>
            </a:r>
          </a:p>
          <a:p>
            <a:pPr>
              <a:buNone/>
            </a:pPr>
            <a:r>
              <a:rPr lang="ru-RU" dirty="0" smtClean="0"/>
              <a:t>           4.обоснованной политикой цен;</a:t>
            </a:r>
          </a:p>
          <a:p>
            <a:pPr>
              <a:buNone/>
            </a:pPr>
            <a:r>
              <a:rPr lang="ru-RU" dirty="0" smtClean="0"/>
              <a:t>           5.внешнеторговым балансом.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         Определите неверный ответ.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Мировая экономика стала зарождаться:</a:t>
            </a:r>
            <a:endParaRPr lang="ru-RU" dirty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1.в древних восточных цивилизациях(</a:t>
            </a:r>
            <a:r>
              <a:rPr lang="en-US" dirty="0" smtClean="0"/>
              <a:t>IV</a:t>
            </a:r>
            <a:r>
              <a:rPr lang="ru-RU" dirty="0" smtClean="0"/>
              <a:t>-</a:t>
            </a:r>
            <a:r>
              <a:rPr lang="en-US" dirty="0" smtClean="0"/>
              <a:t>III</a:t>
            </a:r>
            <a:r>
              <a:rPr lang="ru-RU" dirty="0" smtClean="0"/>
              <a:t> тыс. до н.э.);</a:t>
            </a:r>
          </a:p>
          <a:p>
            <a:pPr>
              <a:buNone/>
            </a:pPr>
            <a:r>
              <a:rPr lang="ru-RU" dirty="0" smtClean="0"/>
              <a:t>2.во времена Александра Македонского и Римской империи;</a:t>
            </a:r>
          </a:p>
          <a:p>
            <a:pPr>
              <a:buNone/>
            </a:pPr>
            <a:r>
              <a:rPr lang="ru-RU" dirty="0" smtClean="0"/>
              <a:t>3.на стадии развития капитализма (</a:t>
            </a:r>
            <a:r>
              <a:rPr lang="en-US" dirty="0" smtClean="0"/>
              <a:t>XVI</a:t>
            </a:r>
            <a:r>
              <a:rPr lang="ru-RU" dirty="0" smtClean="0"/>
              <a:t>-</a:t>
            </a:r>
            <a:r>
              <a:rPr lang="en-US" dirty="0" smtClean="0"/>
              <a:t>XVII</a:t>
            </a:r>
            <a:r>
              <a:rPr lang="ru-RU" dirty="0" smtClean="0"/>
              <a:t>в.)</a:t>
            </a:r>
          </a:p>
          <a:p>
            <a:pPr>
              <a:buNone/>
            </a:pPr>
            <a:r>
              <a:rPr lang="ru-RU" dirty="0" smtClean="0"/>
              <a:t>4.в </a:t>
            </a:r>
            <a:r>
              <a:rPr lang="en-US" dirty="0" smtClean="0"/>
              <a:t>XX</a:t>
            </a:r>
            <a:r>
              <a:rPr lang="ru-RU" dirty="0" smtClean="0"/>
              <a:t> веке.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Производительные силы общества включают в себя:</a:t>
            </a:r>
            <a:endParaRPr lang="ru-RU" dirty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           1.менеджмент;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           2.маркетинг;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           3.орудия труда;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           4.предметы труда;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           5.работников и их рабочую силу.</a:t>
            </a:r>
          </a:p>
          <a:p>
            <a:pPr eaLnBrk="1" hangingPunct="1"/>
            <a:endParaRPr lang="ru-RU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i="1" dirty="0" smtClean="0"/>
              <a:t>         ( Определите три верных ответа)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Проблемы современной мировой экономики связаны с:</a:t>
            </a:r>
            <a:endParaRPr lang="ru-RU" dirty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1.политикой неоколониализма;</a:t>
            </a:r>
          </a:p>
          <a:p>
            <a:pPr>
              <a:buNone/>
            </a:pPr>
            <a:r>
              <a:rPr lang="ru-RU" dirty="0" smtClean="0"/>
              <a:t>2.неэквивалентным обменом;</a:t>
            </a:r>
          </a:p>
          <a:p>
            <a:pPr>
              <a:buNone/>
            </a:pPr>
            <a:r>
              <a:rPr lang="ru-RU" dirty="0" smtClean="0"/>
              <a:t>3.долговой зависимостью менее развитых стран;</a:t>
            </a:r>
          </a:p>
          <a:p>
            <a:pPr>
              <a:buNone/>
            </a:pPr>
            <a:r>
              <a:rPr lang="ru-RU" dirty="0" smtClean="0"/>
              <a:t>4.преследованием развитыми странами исключительно собственных экономических интересов;</a:t>
            </a:r>
          </a:p>
          <a:p>
            <a:pPr>
              <a:buNone/>
            </a:pPr>
            <a:r>
              <a:rPr lang="ru-RU" dirty="0" smtClean="0"/>
              <a:t>5.милитаризацией национальных экономик.</a:t>
            </a:r>
          </a:p>
          <a:p>
            <a:pPr>
              <a:buNone/>
            </a:pPr>
            <a:r>
              <a:rPr lang="ru-RU" i="1" dirty="0" smtClean="0"/>
              <a:t>А: все ответы верны;             В: 2,3;</a:t>
            </a:r>
          </a:p>
          <a:p>
            <a:pPr>
              <a:buNone/>
            </a:pPr>
            <a:r>
              <a:rPr lang="ru-RU" i="1" dirty="0" smtClean="0"/>
              <a:t>Б: 2,3,4,5;                                 Г: 2,3,4.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Ответы к теме: «Мировая экономика»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</a:t>
            </a:r>
          </a:p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857356" y="300037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Термин «экономика» был впервые введен в научный оборот:</a:t>
            </a:r>
            <a:endParaRPr lang="ru-RU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               1.Демокритом;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               2.Платоном;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               3.Аристотелем;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               4.Цицероном;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               5.А.Смитом.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Экономическая сфера жизни общества.</a:t>
            </a:r>
            <a:endParaRPr lang="ru-RU" dirty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1.является его фундаментом;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2.детерминирует жизнедеятельность всего общества;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3.определяет содержание всех иных сфер общественной жизни;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4.всецело подчинена иным сферам общественной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txDef>
      <a:spPr>
        <a:noFill/>
        <a:ln>
          <a:solidFill>
            <a:srgbClr val="FFFF00"/>
          </a:solidFill>
        </a:ln>
      </a:spPr>
      <a:bodyPr wrap="none" rtlCol="0">
        <a:spAutoFit/>
      </a:bodyPr>
      <a:lstStyle>
        <a:defPPr>
          <a:defRPr sz="3600" dirty="0" smtClean="0">
            <a:solidFill>
              <a:srgbClr val="FFC000"/>
            </a:solidFill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947</TotalTime>
  <Words>2056</Words>
  <Application>Microsoft Office PowerPoint</Application>
  <PresentationFormat>Экран (4:3)</PresentationFormat>
  <Paragraphs>583</Paragraphs>
  <Slides>71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71</vt:i4>
      </vt:variant>
    </vt:vector>
  </HeadingPairs>
  <TitlesOfParts>
    <vt:vector size="72" baseType="lpstr">
      <vt:lpstr>Апекс</vt:lpstr>
      <vt:lpstr>Урок – практикум по выполнению заданий  ЕГЭ .</vt:lpstr>
      <vt:lpstr>Слайд 2</vt:lpstr>
      <vt:lpstr>Общество представляет собой: </vt:lpstr>
      <vt:lpstr>Граница между сферами общественной жизни:</vt:lpstr>
      <vt:lpstr>Сферы общественной жизни.</vt:lpstr>
      <vt:lpstr>Инфраструктура экономики представляет собой:</vt:lpstr>
      <vt:lpstr>Производительные силы общества включают в себя:</vt:lpstr>
      <vt:lpstr>Термин «экономика» был впервые введен в научный оборот:</vt:lpstr>
      <vt:lpstr>Экономическая сфера жизни общества.</vt:lpstr>
      <vt:lpstr>Экономика прежде всего удовлетворяет:</vt:lpstr>
      <vt:lpstr>Политическая экономика изучает:</vt:lpstr>
      <vt:lpstr>Менеджмент стремится решить проблемы:</vt:lpstr>
      <vt:lpstr>Маркетинговая деятельность охватывает:</vt:lpstr>
      <vt:lpstr>Структура экономики включает в себя:</vt:lpstr>
      <vt:lpstr>Сферы общественной жизни:</vt:lpstr>
      <vt:lpstr>Экономическая система современных развитых государств является:</vt:lpstr>
      <vt:lpstr>Ответы к теме: «Основы экономики и её структура»</vt:lpstr>
      <vt:lpstr>Факторы производства</vt:lpstr>
      <vt:lpstr>Наиболее тягостный и долгосрочный характер носит безработица:</vt:lpstr>
      <vt:lpstr>К природным факторам производства относят:</vt:lpstr>
      <vt:lpstr>К факторам производства относят:</vt:lpstr>
      <vt:lpstr>К биологическим средствам производства относят:</vt:lpstr>
      <vt:lpstr>Сельское хозяйство отличается от промышленности:</vt:lpstr>
      <vt:lpstr>Предпринимательская деятельность выполняет следующие функции:</vt:lpstr>
      <vt:lpstr>Предпринимателем может быть:</vt:lpstr>
      <vt:lpstr>Капитал это:</vt:lpstr>
      <vt:lpstr>Ответы к теме:»Факторы производства.»</vt:lpstr>
      <vt:lpstr>     Экономика командно-административная и рыночная.</vt:lpstr>
      <vt:lpstr>Командно-административная экономика:</vt:lpstr>
      <vt:lpstr>Командно-административная экономика характеризуется:</vt:lpstr>
      <vt:lpstr>В современной рыночной экономике:</vt:lpstr>
      <vt:lpstr>Впервые учение о рынке стал разрабатывать:</vt:lpstr>
      <vt:lpstr>Рыночная экономика:</vt:lpstr>
      <vt:lpstr>Для рыночной экономики характерно:</vt:lpstr>
      <vt:lpstr>Рыночные отношения естественным образом приводят к:</vt:lpstr>
      <vt:lpstr>А.Смит разрабатывал теорию:</vt:lpstr>
      <vt:lpstr>Монетаризм настаивает на:</vt:lpstr>
      <vt:lpstr>Для экономического либерализма государство выступает:</vt:lpstr>
      <vt:lpstr>Современное государство должно:</vt:lpstr>
      <vt:lpstr>Социальное и правовое государство призвано:</vt:lpstr>
      <vt:lpstr>В социальном государстве должен восторжествовать принцип:</vt:lpstr>
      <vt:lpstr>Ответы к теме: «Экономика командно-административная и рыночная»</vt:lpstr>
      <vt:lpstr>    Экономический рост и экономический цикл.</vt:lpstr>
      <vt:lpstr>Экономический цикл включает в себя следующие этапы:</vt:lpstr>
      <vt:lpstr>Кризис выражается в:</vt:lpstr>
      <vt:lpstr>Антикризисная политика государства должна выражаться в:</vt:lpstr>
      <vt:lpstr>Интенсивный экономический рост с необходимостью предлагает:</vt:lpstr>
      <vt:lpstr>Интенсивный экономический рост обеспечивается за счет:</vt:lpstr>
      <vt:lpstr>Монополизм в экономике приводит к:</vt:lpstr>
      <vt:lpstr>Диктат единственного покупателя на рынке представляет собой:</vt:lpstr>
      <vt:lpstr>Ответы к теме: «Экономический рост и экономический цикл.»</vt:lpstr>
      <vt:lpstr>      Бюджет, налоги и финансы.</vt:lpstr>
      <vt:lpstr>Государственный бюджет Р.Ф. составляется:</vt:lpstr>
      <vt:lpstr>Государственный бюджет призван:</vt:lpstr>
      <vt:lpstr>Бюджетный дефицит возникает:</vt:lpstr>
      <vt:lpstr>Налоги являются:</vt:lpstr>
      <vt:lpstr>В России сейчас существует налоговая ставка:</vt:lpstr>
      <vt:lpstr>Налогообложению подлежат:</vt:lpstr>
      <vt:lpstr>Прожиточный минимум включает в себя расходы на:</vt:lpstr>
      <vt:lpstr>Коммерческие банки имеют право:</vt:lpstr>
      <vt:lpstr>Центральный Банк России: </vt:lpstr>
      <vt:lpstr>    Специализируется на осуществлении банковского кредита под залог недвижимости банка:</vt:lpstr>
      <vt:lpstr>   Письменное долговое обязательство , определяющее срок и сумму выплаты, представляет собой:</vt:lpstr>
      <vt:lpstr>Стоимость современных денег определяется:</vt:lpstr>
      <vt:lpstr>Ответы к теме: «Бюджет, налоги и финансы.»</vt:lpstr>
      <vt:lpstr>Мировая экономика.</vt:lpstr>
      <vt:lpstr>Макроэкономика изучает:</vt:lpstr>
      <vt:lpstr>Макроэкономика занимается проблемами:</vt:lpstr>
      <vt:lpstr>Мировая экономика стала зарождаться:</vt:lpstr>
      <vt:lpstr>Проблемы современной мировой экономики связаны с:</vt:lpstr>
      <vt:lpstr>Ответы к теме: «Мировая экономика»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user</cp:lastModifiedBy>
  <cp:revision>112</cp:revision>
  <dcterms:created xsi:type="dcterms:W3CDTF">2009-12-17T16:34:43Z</dcterms:created>
  <dcterms:modified xsi:type="dcterms:W3CDTF">2014-01-24T12:30:01Z</dcterms:modified>
</cp:coreProperties>
</file>