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65" r:id="rId6"/>
    <p:sldId id="259"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345D7B1A-A99A-4A1E-A2A4-D002015008AE}" type="datetimeFigureOut">
              <a:rPr lang="ru-RU" smtClean="0"/>
              <a:t>13.05.2014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55177B1E-203B-4F03-B027-0FE96D33F8D9}"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45D7B1A-A99A-4A1E-A2A4-D002015008AE}" type="datetimeFigureOut">
              <a:rPr lang="ru-RU" smtClean="0"/>
              <a:t>13.05.2014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177B1E-203B-4F03-B027-0FE96D33F8D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45D7B1A-A99A-4A1E-A2A4-D002015008AE}" type="datetimeFigureOut">
              <a:rPr lang="ru-RU" smtClean="0"/>
              <a:t>13.05.2014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177B1E-203B-4F03-B027-0FE96D33F8D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45D7B1A-A99A-4A1E-A2A4-D002015008AE}" type="datetimeFigureOut">
              <a:rPr lang="ru-RU" smtClean="0"/>
              <a:t>13.05.2014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177B1E-203B-4F03-B027-0FE96D33F8D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45D7B1A-A99A-4A1E-A2A4-D002015008AE}" type="datetimeFigureOut">
              <a:rPr lang="ru-RU" smtClean="0"/>
              <a:t>13.05.2014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55177B1E-203B-4F03-B027-0FE96D33F8D9}"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45D7B1A-A99A-4A1E-A2A4-D002015008AE}" type="datetimeFigureOut">
              <a:rPr lang="ru-RU" smtClean="0"/>
              <a:t>13.05.2014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177B1E-203B-4F03-B027-0FE96D33F8D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45D7B1A-A99A-4A1E-A2A4-D002015008AE}" type="datetimeFigureOut">
              <a:rPr lang="ru-RU" smtClean="0"/>
              <a:t>13.05.2014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5177B1E-203B-4F03-B027-0FE96D33F8D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45D7B1A-A99A-4A1E-A2A4-D002015008AE}" type="datetimeFigureOut">
              <a:rPr lang="ru-RU" smtClean="0"/>
              <a:t>13.05.2014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5177B1E-203B-4F03-B027-0FE96D33F8D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45D7B1A-A99A-4A1E-A2A4-D002015008AE}" type="datetimeFigureOut">
              <a:rPr lang="ru-RU" smtClean="0"/>
              <a:t>13.05.2014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5177B1E-203B-4F03-B027-0FE96D33F8D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45D7B1A-A99A-4A1E-A2A4-D002015008AE}" type="datetimeFigureOut">
              <a:rPr lang="ru-RU" smtClean="0"/>
              <a:t>13.05.2014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177B1E-203B-4F03-B027-0FE96D33F8D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45D7B1A-A99A-4A1E-A2A4-D002015008AE}" type="datetimeFigureOut">
              <a:rPr lang="ru-RU" smtClean="0"/>
              <a:t>13.05.2014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177B1E-203B-4F03-B027-0FE96D33F8D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45D7B1A-A99A-4A1E-A2A4-D002015008AE}" type="datetimeFigureOut">
              <a:rPr lang="ru-RU" smtClean="0"/>
              <a:t>13.05.2014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5177B1E-203B-4F03-B027-0FE96D33F8D9}"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2204864"/>
            <a:ext cx="7772400" cy="1470025"/>
          </a:xfrm>
        </p:spPr>
        <p:txBody>
          <a:bodyPr/>
          <a:lstStyle/>
          <a:p>
            <a:r>
              <a:rPr lang="ru-RU" i="1" u="sng" dirty="0" smtClean="0"/>
              <a:t>Культуризм</a:t>
            </a:r>
            <a:endParaRPr lang="ru-RU" i="1" u="sng" dirty="0"/>
          </a:p>
        </p:txBody>
      </p:sp>
      <p:sp>
        <p:nvSpPr>
          <p:cNvPr id="3" name="Подзаголовок 2"/>
          <p:cNvSpPr>
            <a:spLocks noGrp="1"/>
          </p:cNvSpPr>
          <p:nvPr>
            <p:ph type="subTitle" idx="1"/>
          </p:nvPr>
        </p:nvSpPr>
        <p:spPr>
          <a:xfrm>
            <a:off x="1371600" y="5157192"/>
            <a:ext cx="1616224" cy="144016"/>
          </a:xfrm>
        </p:spPr>
        <p:txBody>
          <a:bodyPr>
            <a:normAutofit fontScale="25000" lnSpcReduction="20000"/>
          </a:bodyPr>
          <a:lstStyle/>
          <a:p>
            <a:endParaRPr lang="ru-RU" dirty="0"/>
          </a:p>
        </p:txBody>
      </p:sp>
      <p:pic>
        <p:nvPicPr>
          <p:cNvPr id="2050" name="Picture 2" descr="C:\Users\User\Desktop\l_423d4e22.jpg"/>
          <p:cNvPicPr>
            <a:picLocks noChangeAspect="1" noChangeArrowheads="1"/>
          </p:cNvPicPr>
          <p:nvPr/>
        </p:nvPicPr>
        <p:blipFill>
          <a:blip r:embed="rId2" cstate="print"/>
          <a:srcRect/>
          <a:stretch>
            <a:fillRect/>
          </a:stretch>
        </p:blipFill>
        <p:spPr bwMode="auto">
          <a:xfrm>
            <a:off x="323528" y="188640"/>
            <a:ext cx="3048000" cy="228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51" name="Picture 3" descr="C:\Users\User\Desktop\на-фон-культуризм-520x245.jpg"/>
          <p:cNvPicPr>
            <a:picLocks noChangeAspect="1" noChangeArrowheads="1"/>
          </p:cNvPicPr>
          <p:nvPr/>
        </p:nvPicPr>
        <p:blipFill>
          <a:blip r:embed="rId3" cstate="print"/>
          <a:srcRect/>
          <a:stretch>
            <a:fillRect/>
          </a:stretch>
        </p:blipFill>
        <p:spPr bwMode="auto">
          <a:xfrm>
            <a:off x="251520" y="4077072"/>
            <a:ext cx="4953000" cy="23336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52" name="Picture 4" descr="C:\Users\User\Desktop\1483254.jpg"/>
          <p:cNvPicPr>
            <a:picLocks noChangeAspect="1" noChangeArrowheads="1"/>
          </p:cNvPicPr>
          <p:nvPr/>
        </p:nvPicPr>
        <p:blipFill>
          <a:blip r:embed="rId4" cstate="print"/>
          <a:srcRect/>
          <a:stretch>
            <a:fillRect/>
          </a:stretch>
        </p:blipFill>
        <p:spPr bwMode="auto">
          <a:xfrm>
            <a:off x="5220072" y="188640"/>
            <a:ext cx="3727695" cy="24928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53" name="Picture 5" descr="C:\Users\User\Desktop\65927.jpg"/>
          <p:cNvPicPr>
            <a:picLocks noChangeAspect="1" noChangeArrowheads="1"/>
          </p:cNvPicPr>
          <p:nvPr/>
        </p:nvPicPr>
        <p:blipFill>
          <a:blip r:embed="rId5" cstate="print"/>
          <a:srcRect/>
          <a:stretch>
            <a:fillRect/>
          </a:stretch>
        </p:blipFill>
        <p:spPr bwMode="auto">
          <a:xfrm>
            <a:off x="6228184" y="3933056"/>
            <a:ext cx="2592288" cy="24518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363272" cy="792088"/>
          </a:xfrm>
        </p:spPr>
        <p:txBody>
          <a:bodyPr>
            <a:normAutofit/>
          </a:bodyPr>
          <a:lstStyle/>
          <a:p>
            <a:r>
              <a:rPr lang="ru-RU" sz="4400" i="1" u="sng" dirty="0" smtClean="0">
                <a:effectLst>
                  <a:outerShdw blurRad="38100" dist="38100" dir="2700000" algn="tl">
                    <a:srgbClr val="000000">
                      <a:alpha val="43137"/>
                    </a:srgbClr>
                  </a:outerShdw>
                </a:effectLst>
                <a:latin typeface="Times New Roman" pitchFamily="18" charset="0"/>
                <a:cs typeface="Times New Roman" pitchFamily="18" charset="0"/>
              </a:rPr>
              <a:t>Что же такое культуризм?</a:t>
            </a:r>
            <a:endParaRPr lang="ru-RU" sz="4400" i="1" u="sng"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Текст 3"/>
          <p:cNvSpPr>
            <a:spLocks noGrp="1"/>
          </p:cNvSpPr>
          <p:nvPr>
            <p:ph type="body" idx="2"/>
          </p:nvPr>
        </p:nvSpPr>
        <p:spPr>
          <a:xfrm>
            <a:off x="395536" y="1124744"/>
            <a:ext cx="8208912" cy="2808312"/>
          </a:xfrm>
        </p:spPr>
        <p:txBody>
          <a:bodyPr/>
          <a:lstStyle/>
          <a:p>
            <a:r>
              <a:rPr lang="ru-RU" sz="2400" b="1" i="1" u="sng" dirty="0" smtClean="0">
                <a:latin typeface="Times New Roman" pitchFamily="18" charset="0"/>
                <a:cs typeface="Times New Roman" pitchFamily="18" charset="0"/>
              </a:rPr>
              <a:t>Культуризм</a:t>
            </a:r>
            <a:r>
              <a:rPr lang="ru-RU" sz="2400" i="1" u="sng" dirty="0" smtClean="0">
                <a:latin typeface="Times New Roman" pitchFamily="18" charset="0"/>
                <a:cs typeface="Times New Roman" pitchFamily="18" charset="0"/>
              </a:rPr>
              <a:t> (</a:t>
            </a:r>
            <a:r>
              <a:rPr lang="ru-RU" sz="2400" b="1" i="1" u="sng" dirty="0" smtClean="0">
                <a:latin typeface="Times New Roman" pitchFamily="18" charset="0"/>
                <a:cs typeface="Times New Roman" pitchFamily="18" charset="0"/>
              </a:rPr>
              <a:t>бодибилдинг)</a:t>
            </a:r>
            <a:r>
              <a:rPr lang="ru-RU" sz="2000" dirty="0" smtClean="0">
                <a:latin typeface="Times New Roman" pitchFamily="18" charset="0"/>
                <a:cs typeface="Times New Roman" pitchFamily="18" charset="0"/>
              </a:rPr>
              <a:t> (от англ. </a:t>
            </a:r>
            <a:r>
              <a:rPr lang="ru-RU" sz="2000" i="1" dirty="0" err="1" smtClean="0">
                <a:latin typeface="Times New Roman" pitchFamily="18" charset="0"/>
                <a:cs typeface="Times New Roman" pitchFamily="18" charset="0"/>
              </a:rPr>
              <a:t>body</a:t>
            </a:r>
            <a:r>
              <a:rPr lang="ru-RU" sz="2000" dirty="0" smtClean="0">
                <a:latin typeface="Times New Roman" pitchFamily="18" charset="0"/>
                <a:cs typeface="Times New Roman" pitchFamily="18" charset="0"/>
              </a:rPr>
              <a:t> — </a:t>
            </a:r>
            <a:r>
              <a:rPr lang="ru-RU" sz="2000" i="1" dirty="0" smtClean="0">
                <a:latin typeface="Times New Roman" pitchFamily="18" charset="0"/>
                <a:cs typeface="Times New Roman" pitchFamily="18" charset="0"/>
              </a:rPr>
              <a:t>тело</a:t>
            </a:r>
            <a:r>
              <a:rPr lang="ru-RU" sz="2000" dirty="0" smtClean="0">
                <a:latin typeface="Times New Roman" pitchFamily="18" charset="0"/>
                <a:cs typeface="Times New Roman" pitchFamily="18" charset="0"/>
              </a:rPr>
              <a:t> и </a:t>
            </a:r>
            <a:r>
              <a:rPr lang="ru-RU" sz="2000" i="1" dirty="0" err="1" smtClean="0">
                <a:latin typeface="Times New Roman" pitchFamily="18" charset="0"/>
                <a:cs typeface="Times New Roman" pitchFamily="18" charset="0"/>
              </a:rPr>
              <a:t>building</a:t>
            </a:r>
            <a:r>
              <a:rPr lang="ru-RU" sz="2000" dirty="0" smtClean="0">
                <a:latin typeface="Times New Roman" pitchFamily="18" charset="0"/>
                <a:cs typeface="Times New Roman" pitchFamily="18" charset="0"/>
              </a:rPr>
              <a:t> — </a:t>
            </a:r>
            <a:r>
              <a:rPr lang="ru-RU" sz="2000" i="1" dirty="0" smtClean="0">
                <a:latin typeface="Times New Roman" pitchFamily="18" charset="0"/>
                <a:cs typeface="Times New Roman" pitchFamily="18" charset="0"/>
              </a:rPr>
              <a:t>строительство</a:t>
            </a:r>
            <a:r>
              <a:rPr lang="ru-RU" sz="2000" dirty="0" smtClean="0">
                <a:latin typeface="Times New Roman" pitchFamily="18" charset="0"/>
                <a:cs typeface="Times New Roman" pitchFamily="18" charset="0"/>
              </a:rPr>
              <a:t>) — процесс наращивания и развития мускулатуры, путём занятия физическими упражнениями с отягощениями и высокоэнергетического питания, с повышенным содержанием питательных веществ, в частности, белков, достаточным для гипертрофии скелетных мышц.</a:t>
            </a:r>
          </a:p>
          <a:p>
            <a:endParaRPr lang="ru-RU" dirty="0"/>
          </a:p>
        </p:txBody>
      </p:sp>
      <p:pic>
        <p:nvPicPr>
          <p:cNvPr id="5" name="Содержимое 4" descr="images.jpg"/>
          <p:cNvPicPr>
            <a:picLocks noGrp="1" noChangeAspect="1"/>
          </p:cNvPicPr>
          <p:nvPr>
            <p:ph sz="half" idx="1"/>
          </p:nvPr>
        </p:nvPicPr>
        <p:blipFill>
          <a:blip r:embed="rId2" cstate="print"/>
          <a:stretch>
            <a:fillRect/>
          </a:stretch>
        </p:blipFill>
        <p:spPr>
          <a:xfrm>
            <a:off x="467544" y="3429000"/>
            <a:ext cx="1872208" cy="27088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descr="C:\Users\User\Desktop\843.jpg"/>
          <p:cNvPicPr>
            <a:picLocks noChangeAspect="1" noChangeArrowheads="1"/>
          </p:cNvPicPr>
          <p:nvPr/>
        </p:nvPicPr>
        <p:blipFill>
          <a:blip r:embed="rId3" cstate="print"/>
          <a:srcRect/>
          <a:stretch>
            <a:fillRect/>
          </a:stretch>
        </p:blipFill>
        <p:spPr bwMode="auto">
          <a:xfrm>
            <a:off x="6300192" y="3068960"/>
            <a:ext cx="1704975" cy="2686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1400"/>
            <a:ext cx="8229600" cy="864096"/>
          </a:xfrm>
        </p:spPr>
        <p:txBody>
          <a:bodyPr/>
          <a:lstStyle/>
          <a:p>
            <a:r>
              <a:rPr lang="ru-RU" b="1" i="1" u="sng" dirty="0" smtClean="0">
                <a:effectLst>
                  <a:outerShdw blurRad="38100" dist="38100" dir="2700000" algn="tl">
                    <a:srgbClr val="000000">
                      <a:alpha val="43137"/>
                    </a:srgbClr>
                  </a:outerShdw>
                </a:effectLst>
                <a:latin typeface="Times New Roman" pitchFamily="18" charset="0"/>
                <a:cs typeface="Times New Roman" pitchFamily="18" charset="0"/>
              </a:rPr>
              <a:t>Разновидности культуризма</a:t>
            </a:r>
            <a:endParaRPr lang="ru-RU" b="1" i="1" u="sng"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Текст 4"/>
          <p:cNvSpPr>
            <a:spLocks noGrp="1"/>
          </p:cNvSpPr>
          <p:nvPr>
            <p:ph type="body" idx="1"/>
          </p:nvPr>
        </p:nvSpPr>
        <p:spPr>
          <a:xfrm>
            <a:off x="251520" y="1268760"/>
            <a:ext cx="2458616" cy="597743"/>
          </a:xfrm>
        </p:spPr>
        <p:txBody>
          <a:bodyPr>
            <a:normAutofit fontScale="85000" lnSpcReduction="20000"/>
          </a:bodyPr>
          <a:lstStyle/>
          <a:p>
            <a:r>
              <a:rPr lang="ru-RU" i="1" u="sng" dirty="0" smtClean="0">
                <a:latin typeface="Times New Roman" pitchFamily="18" charset="0"/>
                <a:cs typeface="Times New Roman" pitchFamily="18" charset="0"/>
              </a:rPr>
              <a:t>Профессиональный культуризм</a:t>
            </a:r>
            <a:endParaRPr lang="ru-RU" i="1" u="sng" dirty="0">
              <a:latin typeface="Times New Roman" pitchFamily="18" charset="0"/>
              <a:cs typeface="Times New Roman" pitchFamily="18" charset="0"/>
            </a:endParaRPr>
          </a:p>
        </p:txBody>
      </p:sp>
      <p:sp>
        <p:nvSpPr>
          <p:cNvPr id="6" name="Текст 5"/>
          <p:cNvSpPr>
            <a:spLocks noGrp="1"/>
          </p:cNvSpPr>
          <p:nvPr>
            <p:ph type="body" sz="half" idx="3"/>
          </p:nvPr>
        </p:nvSpPr>
        <p:spPr>
          <a:xfrm>
            <a:off x="6876256" y="1268760"/>
            <a:ext cx="1738536" cy="618082"/>
          </a:xfrm>
        </p:spPr>
        <p:txBody>
          <a:bodyPr>
            <a:normAutofit fontScale="77500" lnSpcReduction="20000"/>
          </a:bodyPr>
          <a:lstStyle/>
          <a:p>
            <a:r>
              <a:rPr lang="ru-RU" i="1" u="sng" dirty="0" smtClean="0">
                <a:latin typeface="Times New Roman" pitchFamily="18" charset="0"/>
                <a:cs typeface="Times New Roman" pitchFamily="18" charset="0"/>
              </a:rPr>
              <a:t>Женский культуризм</a:t>
            </a:r>
            <a:endParaRPr lang="ru-RU" i="1" u="sng" dirty="0">
              <a:latin typeface="Times New Roman" pitchFamily="18" charset="0"/>
              <a:cs typeface="Times New Roman" pitchFamily="18" charset="0"/>
            </a:endParaRPr>
          </a:p>
        </p:txBody>
      </p:sp>
      <p:sp>
        <p:nvSpPr>
          <p:cNvPr id="3" name="Содержимое 2"/>
          <p:cNvSpPr>
            <a:spLocks noGrp="1"/>
          </p:cNvSpPr>
          <p:nvPr>
            <p:ph sz="quarter" idx="2"/>
          </p:nvPr>
        </p:nvSpPr>
        <p:spPr>
          <a:xfrm>
            <a:off x="2915816" y="1988840"/>
            <a:ext cx="3816424" cy="4536504"/>
          </a:xfrm>
        </p:spPr>
        <p:txBody>
          <a:bodyPr>
            <a:normAutofit fontScale="62500" lnSpcReduction="20000"/>
          </a:bodyPr>
          <a:lstStyle/>
          <a:p>
            <a:pPr>
              <a:buNone/>
            </a:pPr>
            <a:r>
              <a:rPr lang="ru-RU" dirty="0" smtClean="0">
                <a:latin typeface="Times New Roman" pitchFamily="18" charset="0"/>
                <a:cs typeface="Times New Roman" pitchFamily="18" charset="0"/>
              </a:rPr>
              <a:t>Существуют </a:t>
            </a:r>
            <a:r>
              <a:rPr lang="ru-RU" dirty="0">
                <a:latin typeface="Times New Roman" pitchFamily="18" charset="0"/>
                <a:cs typeface="Times New Roman" pitchFamily="18" charset="0"/>
              </a:rPr>
              <a:t>и организации, пропагандирующие так называемый «натуральный» культуризм. К ним относятся:</a:t>
            </a:r>
          </a:p>
          <a:p>
            <a:pPr>
              <a:buNone/>
            </a:pP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North</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American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Natural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Bodybuilding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Federation</a:t>
            </a:r>
            <a:r>
              <a:rPr lang="ru-RU" dirty="0">
                <a:latin typeface="Times New Roman" pitchFamily="18" charset="0"/>
                <a:cs typeface="Times New Roman" pitchFamily="18" charset="0"/>
              </a:rPr>
              <a:t>» (NANBF</a:t>
            </a:r>
            <a:r>
              <a:rPr lang="ru-RU" dirty="0" smtClean="0">
                <a:latin typeface="Times New Roman" pitchFamily="18" charset="0"/>
                <a:cs typeface="Times New Roman" pitchFamily="18" charset="0"/>
              </a:rPr>
              <a:t>)</a:t>
            </a:r>
            <a:r>
              <a:rPr lang="ru-RU" baseline="30000"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buNone/>
            </a:pP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The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International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Natural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Bodybuilding</a:t>
            </a:r>
            <a:r>
              <a:rPr lang="ru-RU" dirty="0">
                <a:latin typeface="Times New Roman" pitchFamily="18" charset="0"/>
                <a:cs typeface="Times New Roman" pitchFamily="18" charset="0"/>
              </a:rPr>
              <a:t> &amp; </a:t>
            </a:r>
            <a:r>
              <a:rPr lang="ru-RU" dirty="0" err="1" smtClean="0">
                <a:latin typeface="Times New Roman" pitchFamily="18" charset="0"/>
                <a:cs typeface="Times New Roman" pitchFamily="18" charset="0"/>
              </a:rPr>
              <a:t>Fitnes</a:t>
            </a:r>
            <a:r>
              <a:rPr lang="en-US" dirty="0" smtClean="0">
                <a:latin typeface="Times New Roman" pitchFamily="18" charset="0"/>
                <a:cs typeface="Times New Roman" pitchFamily="18" charset="0"/>
              </a:rPr>
              <a:t>s </a:t>
            </a:r>
            <a:r>
              <a:rPr lang="ru-RU" dirty="0" err="1" smtClean="0">
                <a:latin typeface="Times New Roman" pitchFamily="18" charset="0"/>
                <a:cs typeface="Times New Roman" pitchFamily="18" charset="0"/>
              </a:rPr>
              <a:t>Federation</a:t>
            </a:r>
            <a:r>
              <a:rPr lang="ru-RU" dirty="0">
                <a:latin typeface="Times New Roman" pitchFamily="18" charset="0"/>
                <a:cs typeface="Times New Roman" pitchFamily="18" charset="0"/>
              </a:rPr>
              <a:t>» (INBFF</a:t>
            </a:r>
            <a:r>
              <a:rPr lang="ru-RU" dirty="0" smtClean="0">
                <a:latin typeface="Times New Roman" pitchFamily="18" charset="0"/>
                <a:cs typeface="Times New Roman" pitchFamily="18" charset="0"/>
              </a:rPr>
              <a:t>)</a:t>
            </a:r>
            <a:r>
              <a:rPr lang="ru-RU" baseline="30000"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buNone/>
            </a:pP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Australasian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Natural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Bodybuilding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Association</a:t>
            </a:r>
            <a:r>
              <a:rPr lang="ru-RU" dirty="0">
                <a:latin typeface="Times New Roman" pitchFamily="18" charset="0"/>
                <a:cs typeface="Times New Roman" pitchFamily="18" charset="0"/>
              </a:rPr>
              <a:t>» (ANBA</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a:t>
            </a:r>
            <a:r>
              <a:rPr lang="ru-RU" dirty="0" err="1">
                <a:latin typeface="Times New Roman" pitchFamily="18" charset="0"/>
                <a:cs typeface="Times New Roman" pitchFamily="18" charset="0"/>
              </a:rPr>
              <a:t>International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Natural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Bodybuilding</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Association</a:t>
            </a:r>
            <a:r>
              <a:rPr lang="ru-RU" dirty="0" smtClean="0">
                <a:latin typeface="Times New Roman" pitchFamily="18" charset="0"/>
                <a:cs typeface="Times New Roman" pitchFamily="18" charset="0"/>
              </a:rPr>
              <a:t>»(</a:t>
            </a:r>
            <a:r>
              <a:rPr lang="ru-RU" dirty="0">
                <a:latin typeface="Times New Roman" pitchFamily="18" charset="0"/>
                <a:cs typeface="Times New Roman" pitchFamily="18" charset="0"/>
              </a:rPr>
              <a:t>INBA</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buNone/>
            </a:pP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Natural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Physique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Association</a:t>
            </a:r>
            <a:r>
              <a:rPr lang="ru-RU" dirty="0">
                <a:latin typeface="Times New Roman" pitchFamily="18" charset="0"/>
                <a:cs typeface="Times New Roman" pitchFamily="18" charset="0"/>
              </a:rPr>
              <a:t>» (NPD);</a:t>
            </a:r>
          </a:p>
          <a:p>
            <a:pPr>
              <a:buNone/>
            </a:pPr>
            <a:r>
              <a:rPr lang="ru-RU" dirty="0">
                <a:latin typeface="Times New Roman" pitchFamily="18" charset="0"/>
                <a:cs typeface="Times New Roman" pitchFamily="18" charset="0"/>
              </a:rPr>
              <a:t>Эти ассоциации пропагандируют культуризм </a:t>
            </a:r>
            <a:r>
              <a:rPr lang="ru-RU" dirty="0" smtClean="0">
                <a:latin typeface="Times New Roman" pitchFamily="18" charset="0"/>
                <a:cs typeface="Times New Roman" pitchFamily="18" charset="0"/>
              </a:rPr>
              <a:t>без</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Употребления</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анаболических стероидов</a:t>
            </a:r>
            <a:r>
              <a:rPr lang="ru-RU" dirty="0">
                <a:latin typeface="Times New Roman" pitchFamily="18" charset="0"/>
                <a:cs typeface="Times New Roman" pitchFamily="18" charset="0"/>
              </a:rPr>
              <a:t> и </a:t>
            </a:r>
            <a:r>
              <a:rPr lang="ru-RU" dirty="0" smtClean="0">
                <a:latin typeface="Times New Roman" pitchFamily="18" charset="0"/>
                <a:cs typeface="Times New Roman" pitchFamily="18" charset="0"/>
              </a:rPr>
              <a:t>фармакологических средств. </a:t>
            </a:r>
            <a:r>
              <a:rPr lang="ru-RU" dirty="0">
                <a:latin typeface="Times New Roman" pitchFamily="18" charset="0"/>
                <a:cs typeface="Times New Roman" pitchFamily="18" charset="0"/>
              </a:rPr>
              <a:t>Приверженцы культуризма «без </a:t>
            </a:r>
            <a:r>
              <a:rPr lang="ru-RU" dirty="0" smtClean="0">
                <a:latin typeface="Times New Roman" pitchFamily="18" charset="0"/>
                <a:cs typeface="Times New Roman" pitchFamily="18" charset="0"/>
              </a:rPr>
              <a:t>химии</a:t>
            </a:r>
            <a:r>
              <a:rPr lang="ru-RU" dirty="0">
                <a:latin typeface="Times New Roman" pitchFamily="18" charset="0"/>
                <a:cs typeface="Times New Roman" pitchFamily="18" charset="0"/>
              </a:rPr>
              <a:t>» считают, что их метод более ориентирован </a:t>
            </a:r>
            <a:r>
              <a:rPr lang="ru-RU" dirty="0" smtClean="0">
                <a:latin typeface="Times New Roman" pitchFamily="18" charset="0"/>
                <a:cs typeface="Times New Roman" pitchFamily="18" charset="0"/>
              </a:rPr>
              <a:t>на</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здоровый образ жизни</a:t>
            </a:r>
            <a:r>
              <a:rPr lang="ru-RU" dirty="0">
                <a:latin typeface="Times New Roman" pitchFamily="18" charset="0"/>
                <a:cs typeface="Times New Roman" pitchFamily="18" charset="0"/>
              </a:rPr>
              <a:t> и </a:t>
            </a:r>
            <a:r>
              <a:rPr lang="ru-RU" dirty="0" smtClean="0">
                <a:latin typeface="Times New Roman" pitchFamily="18" charset="0"/>
                <a:cs typeface="Times New Roman" pitchFamily="18" charset="0"/>
              </a:rPr>
              <a:t>естественную конкуренцию</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
        <p:nvSpPr>
          <p:cNvPr id="7" name="Содержимое 6"/>
          <p:cNvSpPr>
            <a:spLocks noGrp="1"/>
          </p:cNvSpPr>
          <p:nvPr>
            <p:ph sz="quarter" idx="4"/>
          </p:nvPr>
        </p:nvSpPr>
        <p:spPr>
          <a:xfrm>
            <a:off x="-252536" y="1844824"/>
            <a:ext cx="3275856" cy="4320480"/>
          </a:xfrm>
        </p:spPr>
        <p:txBody>
          <a:bodyPr>
            <a:noAutofit/>
          </a:bodyPr>
          <a:lstStyle/>
          <a:p>
            <a:pPr>
              <a:buNone/>
            </a:pPr>
            <a:r>
              <a:rPr lang="ru-RU" sz="1600" dirty="0" smtClean="0"/>
              <a:t>       </a:t>
            </a:r>
            <a:r>
              <a:rPr lang="ru-RU" sz="1500" dirty="0" smtClean="0"/>
              <a:t>В современной индустрии культуризма профессионалом обычно называют культуриста, победившего в квалификационных соревнованиях, как любитель, и заработавшего «</a:t>
            </a:r>
            <a:r>
              <a:rPr lang="ru-RU" sz="1500" dirty="0" err="1" smtClean="0"/>
              <a:t>Pro</a:t>
            </a:r>
            <a:r>
              <a:rPr lang="ru-RU" sz="1500" dirty="0" smtClean="0"/>
              <a:t> </a:t>
            </a:r>
            <a:r>
              <a:rPr lang="ru-RU" sz="1500" dirty="0" err="1" smtClean="0"/>
              <a:t>Card</a:t>
            </a:r>
            <a:r>
              <a:rPr lang="ru-RU" sz="1500" dirty="0" smtClean="0"/>
              <a:t>» от IFBB. Обладатели данной карты получают право выступать на профессиональных турнирах. В свою очередь высокие результаты, показанные в таких соревнованиях дают им возможность участвовать в конкурсе «</a:t>
            </a:r>
            <a:r>
              <a:rPr lang="ru-RU" sz="1500" dirty="0" smtClean="0"/>
              <a:t>М</a:t>
            </a:r>
            <a:r>
              <a:rPr lang="ru-RU" sz="1500" dirty="0" smtClean="0"/>
              <a:t>истер Олимпия». Титул «Мистер Олимпия» является высшей наградой в области профессионального культуризма.</a:t>
            </a:r>
          </a:p>
          <a:p>
            <a:endParaRPr lang="ru-RU" sz="1600" dirty="0"/>
          </a:p>
        </p:txBody>
      </p:sp>
      <p:sp>
        <p:nvSpPr>
          <p:cNvPr id="9" name="Прямоугольник 8"/>
          <p:cNvSpPr/>
          <p:nvPr/>
        </p:nvSpPr>
        <p:spPr>
          <a:xfrm>
            <a:off x="3131840" y="1340768"/>
            <a:ext cx="2664296" cy="707886"/>
          </a:xfrm>
          <a:prstGeom prst="rect">
            <a:avLst/>
          </a:prstGeom>
        </p:spPr>
        <p:txBody>
          <a:bodyPr wrap="square">
            <a:spAutoFit/>
          </a:bodyPr>
          <a:lstStyle/>
          <a:p>
            <a:r>
              <a:rPr lang="ru-RU" sz="2000" b="1" i="1" u="sng" dirty="0" smtClean="0">
                <a:latin typeface="Times New Roman" pitchFamily="18" charset="0"/>
                <a:cs typeface="Times New Roman" pitchFamily="18" charset="0"/>
              </a:rPr>
              <a:t>Культуризм «без химии»</a:t>
            </a:r>
            <a:endParaRPr lang="ru-RU" sz="2000" b="1" i="1" u="sng" dirty="0">
              <a:latin typeface="Times New Roman" pitchFamily="18" charset="0"/>
              <a:cs typeface="Times New Roman" pitchFamily="18" charset="0"/>
            </a:endParaRPr>
          </a:p>
        </p:txBody>
      </p:sp>
      <p:sp>
        <p:nvSpPr>
          <p:cNvPr id="11" name="Прямоугольник 10"/>
          <p:cNvSpPr/>
          <p:nvPr/>
        </p:nvSpPr>
        <p:spPr>
          <a:xfrm>
            <a:off x="6335688" y="1916832"/>
            <a:ext cx="2808312" cy="3785652"/>
          </a:xfrm>
          <a:prstGeom prst="rect">
            <a:avLst/>
          </a:prstGeom>
        </p:spPr>
        <p:txBody>
          <a:bodyPr wrap="square">
            <a:spAutoFit/>
          </a:bodyPr>
          <a:lstStyle/>
          <a:p>
            <a:r>
              <a:rPr lang="ru-RU" sz="1500" dirty="0" smtClean="0">
                <a:latin typeface="Times New Roman" pitchFamily="18" charset="0"/>
                <a:cs typeface="Times New Roman" pitchFamily="18" charset="0"/>
              </a:rPr>
              <a:t>Женский </a:t>
            </a:r>
            <a:r>
              <a:rPr lang="ru-RU" sz="1500" dirty="0">
                <a:latin typeface="Times New Roman" pitchFamily="18" charset="0"/>
                <a:cs typeface="Times New Roman" pitchFamily="18" charset="0"/>
              </a:rPr>
              <a:t>компонент соревновательного </a:t>
            </a:r>
            <a:r>
              <a:rPr lang="ru-RU" sz="1500" dirty="0" smtClean="0">
                <a:latin typeface="Times New Roman" pitchFamily="18" charset="0"/>
                <a:cs typeface="Times New Roman" pitchFamily="18" charset="0"/>
              </a:rPr>
              <a:t>культуризма. </a:t>
            </a:r>
            <a:r>
              <a:rPr lang="ru-RU" sz="1500" dirty="0">
                <a:latin typeface="Times New Roman" pitchFamily="18" charset="0"/>
                <a:cs typeface="Times New Roman" pitchFamily="18" charset="0"/>
              </a:rPr>
              <a:t>Его начало лежит в конце </a:t>
            </a:r>
            <a:r>
              <a:rPr lang="ru-RU" sz="1500" dirty="0" smtClean="0">
                <a:latin typeface="Times New Roman" pitchFamily="18" charset="0"/>
                <a:cs typeface="Times New Roman" pitchFamily="18" charset="0"/>
              </a:rPr>
              <a:t>1970-х годов, </a:t>
            </a:r>
            <a:r>
              <a:rPr lang="ru-RU" sz="1500" dirty="0">
                <a:latin typeface="Times New Roman" pitchFamily="18" charset="0"/>
                <a:cs typeface="Times New Roman" pitchFamily="18" charset="0"/>
              </a:rPr>
              <a:t>когда женщины стали принимать участие в соревнованиях по бодибилдингу</a:t>
            </a:r>
            <a:r>
              <a:rPr lang="ru-RU" sz="1500" dirty="0" smtClean="0">
                <a:latin typeface="Times New Roman" pitchFamily="18" charset="0"/>
                <a:cs typeface="Times New Roman" pitchFamily="18" charset="0"/>
              </a:rPr>
              <a:t>.</a:t>
            </a:r>
            <a:r>
              <a:rPr lang="ru-RU" sz="1500" dirty="0">
                <a:latin typeface="Times New Roman" pitchFamily="18" charset="0"/>
                <a:cs typeface="Times New Roman" pitchFamily="18" charset="0"/>
              </a:rPr>
              <a:t> Первый американский женский национальный чемпионат «</a:t>
            </a:r>
            <a:r>
              <a:rPr lang="ru-RU" sz="1500" dirty="0" err="1">
                <a:latin typeface="Times New Roman" pitchFamily="18" charset="0"/>
                <a:cs typeface="Times New Roman" pitchFamily="18" charset="0"/>
              </a:rPr>
              <a:t>Phisique</a:t>
            </a:r>
            <a:r>
              <a:rPr lang="ru-RU" sz="1500" dirty="0">
                <a:latin typeface="Times New Roman" pitchFamily="18" charset="0"/>
                <a:cs typeface="Times New Roman" pitchFamily="18" charset="0"/>
              </a:rPr>
              <a:t>», был проведён в городе </a:t>
            </a:r>
            <a:r>
              <a:rPr lang="ru-RU" sz="1500" dirty="0" smtClean="0">
                <a:latin typeface="Times New Roman" pitchFamily="18" charset="0"/>
                <a:cs typeface="Times New Roman" pitchFamily="18" charset="0"/>
              </a:rPr>
              <a:t>Кантон</a:t>
            </a:r>
            <a:r>
              <a:rPr lang="ru-RU" sz="1500" dirty="0">
                <a:latin typeface="Times New Roman" pitchFamily="18" charset="0"/>
                <a:cs typeface="Times New Roman" pitchFamily="18" charset="0"/>
              </a:rPr>
              <a:t> в </a:t>
            </a:r>
            <a:r>
              <a:rPr lang="ru-RU" sz="1500" dirty="0" smtClean="0">
                <a:latin typeface="Times New Roman" pitchFamily="18" charset="0"/>
                <a:cs typeface="Times New Roman" pitchFamily="18" charset="0"/>
              </a:rPr>
              <a:t>Огайо</a:t>
            </a:r>
            <a:r>
              <a:rPr lang="ru-RU" sz="1500" dirty="0">
                <a:latin typeface="Times New Roman" pitchFamily="18" charset="0"/>
                <a:cs typeface="Times New Roman" pitchFamily="18" charset="0"/>
              </a:rPr>
              <a:t> в </a:t>
            </a:r>
            <a:r>
              <a:rPr lang="ru-RU" sz="1500" dirty="0" smtClean="0">
                <a:latin typeface="Times New Roman" pitchFamily="18" charset="0"/>
                <a:cs typeface="Times New Roman" pitchFamily="18" charset="0"/>
              </a:rPr>
              <a:t>1978 году</a:t>
            </a:r>
            <a:r>
              <a:rPr lang="ru-RU" sz="1500" dirty="0">
                <a:latin typeface="Times New Roman" pitchFamily="18" charset="0"/>
                <a:cs typeface="Times New Roman" pitchFamily="18" charset="0"/>
              </a:rPr>
              <a:t> благодаря Генри </a:t>
            </a:r>
            <a:r>
              <a:rPr lang="ru-RU" sz="1500" dirty="0" err="1">
                <a:latin typeface="Times New Roman" pitchFamily="18" charset="0"/>
                <a:cs typeface="Times New Roman" pitchFamily="18" charset="0"/>
              </a:rPr>
              <a:t>МакГи</a:t>
            </a:r>
            <a:r>
              <a:rPr lang="ru-RU" sz="1500" dirty="0">
                <a:latin typeface="Times New Roman" pitchFamily="18" charset="0"/>
                <a:cs typeface="Times New Roman" pitchFamily="18" charset="0"/>
              </a:rPr>
              <a:t>. Это был первый в мире женский конкурс, где участниц судили исключительно по мускулатуре</a:t>
            </a:r>
            <a:endParaRPr lang="ru-RU" sz="1500" dirty="0">
              <a:latin typeface="Times New Roman" pitchFamily="18" charset="0"/>
              <a:cs typeface="Times New Roman" pitchFamily="18" charset="0"/>
            </a:endParaRPr>
          </a:p>
        </p:txBody>
      </p:sp>
      <p:sp>
        <p:nvSpPr>
          <p:cNvPr id="14" name="Стрелка вниз 13"/>
          <p:cNvSpPr/>
          <p:nvPr/>
        </p:nvSpPr>
        <p:spPr>
          <a:xfrm>
            <a:off x="7308304" y="692696"/>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4139952" y="692696"/>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низ 15"/>
          <p:cNvSpPr/>
          <p:nvPr/>
        </p:nvSpPr>
        <p:spPr>
          <a:xfrm>
            <a:off x="1619672" y="692696"/>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67544" y="0"/>
            <a:ext cx="8229600" cy="1143000"/>
          </a:xfrm>
        </p:spPr>
        <p:txBody>
          <a:bodyPr>
            <a:normAutofit/>
          </a:bodyPr>
          <a:lstStyle/>
          <a:p>
            <a:r>
              <a:rPr lang="ru-RU" b="1" i="1" u="sng" dirty="0" smtClean="0">
                <a:effectLst>
                  <a:outerShdw blurRad="38100" dist="38100" dir="2700000" algn="tl">
                    <a:srgbClr val="000000">
                      <a:alpha val="43137"/>
                    </a:srgbClr>
                  </a:outerShdw>
                </a:effectLst>
                <a:latin typeface="Times New Roman" pitchFamily="18" charset="0"/>
                <a:cs typeface="Times New Roman" pitchFamily="18" charset="0"/>
              </a:rPr>
              <a:t>Питание</a:t>
            </a:r>
            <a:endParaRPr lang="ru-RU" b="1" i="1" u="sng"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Содержимое 3"/>
          <p:cNvSpPr>
            <a:spLocks noGrp="1"/>
          </p:cNvSpPr>
          <p:nvPr>
            <p:ph idx="1"/>
          </p:nvPr>
        </p:nvSpPr>
        <p:spPr>
          <a:xfrm>
            <a:off x="467544" y="980728"/>
            <a:ext cx="8229600" cy="5328592"/>
          </a:xfrm>
        </p:spPr>
        <p:txBody>
          <a:bodyPr>
            <a:normAutofit fontScale="40000" lnSpcReduction="20000"/>
          </a:bodyPr>
          <a:lstStyle/>
          <a:p>
            <a:pPr>
              <a:buNone/>
            </a:pPr>
            <a:endParaRPr lang="ru-RU" b="1" dirty="0"/>
          </a:p>
          <a:p>
            <a:r>
              <a:rPr lang="ru-RU" sz="4800" i="1" dirty="0" smtClean="0">
                <a:latin typeface="Times New Roman" pitchFamily="18" charset="0"/>
                <a:cs typeface="Times New Roman" pitchFamily="18" charset="0"/>
              </a:rPr>
              <a:t>Высокие </a:t>
            </a:r>
            <a:r>
              <a:rPr lang="ru-RU" sz="4800" i="1" dirty="0">
                <a:latin typeface="Times New Roman" pitchFamily="18" charset="0"/>
                <a:cs typeface="Times New Roman" pitchFamily="18" charset="0"/>
              </a:rPr>
              <a:t>темпы восстановления и </a:t>
            </a:r>
            <a:r>
              <a:rPr lang="ru-RU" sz="4800" i="1" dirty="0" smtClean="0">
                <a:latin typeface="Times New Roman" pitchFamily="18" charset="0"/>
                <a:cs typeface="Times New Roman" pitchFamily="18" charset="0"/>
              </a:rPr>
              <a:t>Роста мышц </a:t>
            </a:r>
            <a:r>
              <a:rPr lang="ru-RU" sz="4800" i="1" dirty="0">
                <a:latin typeface="Times New Roman" pitchFamily="18" charset="0"/>
                <a:cs typeface="Times New Roman" pitchFamily="18" charset="0"/>
              </a:rPr>
              <a:t>требуют от культуристов соблюдения специализированной </a:t>
            </a:r>
            <a:r>
              <a:rPr lang="ru-RU" sz="4800" i="1" dirty="0" smtClean="0">
                <a:latin typeface="Times New Roman" pitchFamily="18" charset="0"/>
                <a:cs typeface="Times New Roman" pitchFamily="18" charset="0"/>
              </a:rPr>
              <a:t>диеты. </a:t>
            </a:r>
            <a:r>
              <a:rPr lang="ru-RU" sz="4800" i="1" dirty="0">
                <a:latin typeface="Times New Roman" pitchFamily="18" charset="0"/>
                <a:cs typeface="Times New Roman" pitchFamily="18" charset="0"/>
              </a:rPr>
              <a:t>Культуристам требуется больше калорий, чем среднему человеку того же веса, чтобы обеспечить </a:t>
            </a:r>
            <a:r>
              <a:rPr lang="ru-RU" sz="4800" i="1" dirty="0" smtClean="0">
                <a:latin typeface="Times New Roman" pitchFamily="18" charset="0"/>
                <a:cs typeface="Times New Roman" pitchFamily="18" charset="0"/>
              </a:rPr>
              <a:t>белком и </a:t>
            </a:r>
            <a:r>
              <a:rPr lang="ru-RU" sz="4800" i="1" dirty="0">
                <a:latin typeface="Times New Roman" pitchFamily="18" charset="0"/>
                <a:cs typeface="Times New Roman" pitchFamily="18" charset="0"/>
              </a:rPr>
              <a:t>энергией затраты на тренировки, восстановление и собственно рост мышц. Уменьшение уровня получаемой пищевой энергии в сочетании с </a:t>
            </a:r>
            <a:r>
              <a:rPr lang="ru-RU" sz="4800" i="1" dirty="0" err="1">
                <a:latin typeface="Times New Roman" pitchFamily="18" charset="0"/>
                <a:cs typeface="Times New Roman" pitchFamily="18" charset="0"/>
              </a:rPr>
              <a:t>сердечно-сосудистыми</a:t>
            </a:r>
            <a:r>
              <a:rPr lang="ru-RU" sz="4800" i="1" dirty="0">
                <a:latin typeface="Times New Roman" pitchFamily="18" charset="0"/>
                <a:cs typeface="Times New Roman" pitchFamily="18" charset="0"/>
              </a:rPr>
              <a:t> упражнениями позволяют культуристам терять лишний </a:t>
            </a:r>
            <a:r>
              <a:rPr lang="ru-RU" sz="4800" i="1" dirty="0" smtClean="0">
                <a:latin typeface="Times New Roman" pitchFamily="18" charset="0"/>
                <a:cs typeface="Times New Roman" pitchFamily="18" charset="0"/>
              </a:rPr>
              <a:t>жир, </a:t>
            </a:r>
            <a:r>
              <a:rPr lang="ru-RU" sz="4800" i="1" dirty="0">
                <a:latin typeface="Times New Roman" pitchFamily="18" charset="0"/>
                <a:cs typeface="Times New Roman" pitchFamily="18" charset="0"/>
              </a:rPr>
              <a:t>что актуально в рамках подготовки к различным соревнованиям. Соотношение пищевой энергии, полученной из </a:t>
            </a:r>
            <a:r>
              <a:rPr lang="ru-RU" sz="4800" i="1" dirty="0" smtClean="0">
                <a:latin typeface="Times New Roman" pitchFamily="18" charset="0"/>
                <a:cs typeface="Times New Roman" pitchFamily="18" charset="0"/>
              </a:rPr>
              <a:t>углеводов, </a:t>
            </a:r>
            <a:r>
              <a:rPr lang="ru-RU" sz="4800" i="1" dirty="0">
                <a:latin typeface="Times New Roman" pitchFamily="18" charset="0"/>
                <a:cs typeface="Times New Roman" pitchFamily="18" charset="0"/>
              </a:rPr>
              <a:t>белков и жиров может варьироваться в зависимости от целей культуриста.</a:t>
            </a:r>
          </a:p>
          <a:p>
            <a:r>
              <a:rPr lang="ru-RU" sz="4800" i="1" dirty="0">
                <a:latin typeface="Times New Roman" pitchFamily="18" charset="0"/>
                <a:cs typeface="Times New Roman" pitchFamily="18" charset="0"/>
              </a:rPr>
              <a:t>Для правильного построения питания недостаточно определить только калорийность пищи, необходимо знать также какие пищевые вещества и в каком количестве могут обеспечить эту калорийность, то есть определить качественный состав пищи. При окислении в организме 1 грамма белков или углеводов образуется 4,1 </a:t>
            </a:r>
            <a:r>
              <a:rPr lang="ru-RU" sz="4800" i="1" dirty="0" smtClean="0">
                <a:latin typeface="Times New Roman" pitchFamily="18" charset="0"/>
                <a:cs typeface="Times New Roman" pitchFamily="18" charset="0"/>
              </a:rPr>
              <a:t>ккал</a:t>
            </a:r>
            <a:r>
              <a:rPr lang="ru-RU" sz="4800" i="1" dirty="0">
                <a:latin typeface="Times New Roman" pitchFamily="18" charset="0"/>
                <a:cs typeface="Times New Roman" pitchFamily="18" charset="0"/>
              </a:rPr>
              <a:t>, а при окислении 1 грамма жира — 9,3 ккал. В случае необходимости углеводы и жиры частично могут заменять друг друга; что касается белковых веществ, то они не могут быть заменены никакими другими пищевыми веществами</a:t>
            </a:r>
            <a:r>
              <a:rPr lang="ru-RU" sz="4800" i="1" dirty="0" smtClean="0">
                <a:latin typeface="Times New Roman" pitchFamily="18" charset="0"/>
                <a:cs typeface="Times New Roman" pitchFamily="18" charset="0"/>
              </a:rPr>
              <a:t>.</a:t>
            </a:r>
            <a:endParaRPr lang="ru-RU" sz="4800" i="1" dirty="0">
              <a:latin typeface="Times New Roman" pitchFamily="18" charset="0"/>
              <a:cs typeface="Times New Roman" pitchFamily="18" charset="0"/>
            </a:endParaRPr>
          </a:p>
          <a:p>
            <a:pPr>
              <a:buNone/>
            </a:pPr>
            <a:endParaRPr lang="ru-RU" sz="48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4544" y="0"/>
            <a:ext cx="9468544" cy="6858000"/>
          </a:xfrm>
        </p:spPr>
        <p:txBody>
          <a:bodyPr>
            <a:noAutofit/>
          </a:bodyPr>
          <a:lstStyle/>
          <a:p>
            <a:r>
              <a:rPr lang="ru-RU" sz="1600" b="1" u="sng" dirty="0" smtClean="0">
                <a:cs typeface="Times New Roman" pitchFamily="18" charset="0"/>
              </a:rPr>
              <a:t>Приёмы пищи</a:t>
            </a:r>
          </a:p>
          <a:p>
            <a:r>
              <a:rPr lang="ru-RU" sz="1600" dirty="0" smtClean="0">
                <a:cs typeface="Times New Roman" pitchFamily="18" charset="0"/>
              </a:rPr>
              <a:t>В среднем обычный человек принимает пищу три раза в день. Культуристы же стараются принимать пищу 5—7 раз в день (каждые 2—3 часа). Этот метод преследует две цели: увеличение скорости обмена веществ, а также предотвращение излишней секреции инсулина, вызванной слишком большим </a:t>
            </a:r>
            <a:r>
              <a:rPr lang="ru-RU" sz="1600" dirty="0" err="1" smtClean="0">
                <a:cs typeface="Times New Roman" pitchFamily="18" charset="0"/>
              </a:rPr>
              <a:t>единоразовым</a:t>
            </a:r>
            <a:r>
              <a:rPr lang="ru-RU" sz="1600" dirty="0" smtClean="0">
                <a:cs typeface="Times New Roman" pitchFamily="18" charset="0"/>
              </a:rPr>
              <a:t> приёмом пищи. Многие культуристы всегда имеют при себе пластмассовый контейнер с едой, для минимизации нарушения режима приёма пищи.</a:t>
            </a:r>
          </a:p>
          <a:p>
            <a:r>
              <a:rPr lang="ru-RU" sz="1600" b="1" dirty="0" smtClean="0">
                <a:cs typeface="Times New Roman" pitchFamily="18" charset="0"/>
              </a:rPr>
              <a:t>Белки</a:t>
            </a:r>
          </a:p>
          <a:p>
            <a:r>
              <a:rPr lang="ru-RU" sz="1600" dirty="0" smtClean="0">
                <a:cs typeface="Times New Roman" pitchFamily="18" charset="0"/>
              </a:rPr>
              <a:t>Белок является главным строительным материалом организма, который необходим для роста мышечных волокон и их восстановления, а потому его приему культуристы уделяют особое внимание. Культуристу требуется больше белка, чем обычному человеку. По различным оценкам ему необходимо употреблять 1,5—2 и более граммов белка на килограмм веса, при этом на белок должно приходиться до 25—30 % от общей калорийности питания</a:t>
            </a:r>
            <a:r>
              <a:rPr lang="ru-RU" sz="1600" baseline="30000" dirty="0" smtClean="0">
                <a:cs typeface="Times New Roman" pitchFamily="18" charset="0"/>
              </a:rPr>
              <a:t>[</a:t>
            </a:r>
            <a:r>
              <a:rPr lang="ru-RU" sz="1600" dirty="0" smtClean="0">
                <a:cs typeface="Times New Roman" pitchFamily="18" charset="0"/>
              </a:rPr>
              <a:t>. Основными источниками белка для культуристов являются курица, индейка, говядина, свинина, рыба, яйца и молочные продукты с высоким содержанием белка, а также некоторые орехи и бобовые. Помимо этого, многие культуристы дополняют свой рацион различными белковыми добавками, такими как: казеин или сывороточный белок</a:t>
            </a:r>
          </a:p>
          <a:p>
            <a:r>
              <a:rPr lang="ru-RU" sz="1600" b="1" dirty="0" smtClean="0">
                <a:cs typeface="Times New Roman" pitchFamily="18" charset="0"/>
              </a:rPr>
              <a:t>Углеводы</a:t>
            </a:r>
          </a:p>
          <a:p>
            <a:r>
              <a:rPr lang="ru-RU" sz="1600" dirty="0" smtClean="0">
                <a:cs typeface="Times New Roman" pitchFamily="18" charset="0"/>
              </a:rPr>
              <a:t>Общую энергетическую ценность рациона подсчитывают, складывая вместе энергетические компоненты белков, углеводов и жиров. Энергетическая ценность 1 грамма белков — 4 ккал, углеводов — 4 ккал, жиров — 9 ккал. Характер обмена веществ предполагает использование в качестве источника энергии углеводов и жиров. Белки для организма в первую очередь строительный материал; из них могут синтезироваться углеводы при недостатке питания. Главными источниками энергии для организма остаются углеводы и жиры. Более того, в зависимости от вида физической активности организм большее предпочтение отдает либо жирам, либо углеводам. Что же касается культуризма, то здесь бесконкурентным источником энергии являются углеводы. Именно они предопределяют общий физиологический тонус культуриста и в конечном счете успешность его тренировок.</a:t>
            </a:r>
          </a:p>
          <a:p>
            <a:endParaRPr lang="ru-RU" sz="1400" dirty="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12160" y="1124744"/>
            <a:ext cx="2530624" cy="922114"/>
          </a:xfrm>
        </p:spPr>
        <p:txBody>
          <a:bodyPr/>
          <a:lstStyle/>
          <a:p>
            <a:endParaRPr lang="ru-RU" dirty="0"/>
          </a:p>
        </p:txBody>
      </p:sp>
      <p:pic>
        <p:nvPicPr>
          <p:cNvPr id="5" name="Содержимое 4" descr="604286-1680x1050.jpg"/>
          <p:cNvPicPr>
            <a:picLocks noGrp="1" noChangeAspect="1"/>
          </p:cNvPicPr>
          <p:nvPr>
            <p:ph sz="half" idx="1"/>
          </p:nvPr>
        </p:nvPicPr>
        <p:blipFill>
          <a:blip r:embed="rId2" cstate="print">
            <a:lum contrast="20000"/>
          </a:blip>
          <a:stretch>
            <a:fillRect/>
          </a:stretch>
        </p:blipFill>
        <p:spPr>
          <a:xfrm>
            <a:off x="467544" y="3717032"/>
            <a:ext cx="4038600" cy="2524125"/>
          </a:xfrm>
          <a:prstGeom prst="rect">
            <a:avLst/>
          </a:prstGeom>
          <a:ln>
            <a:noFill/>
          </a:ln>
          <a:effectLst>
            <a:softEdge rad="112500"/>
          </a:effectLst>
        </p:spPr>
      </p:pic>
      <p:pic>
        <p:nvPicPr>
          <p:cNvPr id="6" name="Содержимое 5" descr="bodibilding2.jpg"/>
          <p:cNvPicPr>
            <a:picLocks noGrp="1" noChangeAspect="1"/>
          </p:cNvPicPr>
          <p:nvPr>
            <p:ph sz="half" idx="2"/>
          </p:nvPr>
        </p:nvPicPr>
        <p:blipFill>
          <a:blip r:embed="rId3" cstate="print">
            <a:lum contrast="20000"/>
          </a:blip>
          <a:stretch>
            <a:fillRect/>
          </a:stretch>
        </p:blipFill>
        <p:spPr>
          <a:xfrm>
            <a:off x="827584" y="260648"/>
            <a:ext cx="2525266" cy="2857500"/>
          </a:xfrm>
        </p:spPr>
      </p:pic>
      <p:pic>
        <p:nvPicPr>
          <p:cNvPr id="3074" name="Picture 2" descr="C:\Users\User\Desktop\BIGPIC40.jpg"/>
          <p:cNvPicPr>
            <a:picLocks noChangeAspect="1" noChangeArrowheads="1"/>
          </p:cNvPicPr>
          <p:nvPr/>
        </p:nvPicPr>
        <p:blipFill>
          <a:blip r:embed="rId4" cstate="print">
            <a:lum contrast="20000"/>
          </a:blip>
          <a:srcRect/>
          <a:stretch>
            <a:fillRect/>
          </a:stretch>
        </p:blipFill>
        <p:spPr bwMode="auto">
          <a:xfrm>
            <a:off x="4211960" y="188640"/>
            <a:ext cx="4626514" cy="3240360"/>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97</TotalTime>
  <Words>203</Words>
  <Application>Microsoft Office PowerPoint</Application>
  <PresentationFormat>Экран (4:3)</PresentationFormat>
  <Paragraphs>27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Апекс</vt:lpstr>
      <vt:lpstr>Культуризм</vt:lpstr>
      <vt:lpstr>Что же такое культуризм?</vt:lpstr>
      <vt:lpstr>Разновидности культуризма</vt:lpstr>
      <vt:lpstr>Питание</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Культуризм</dc:title>
  <dc:creator>User</dc:creator>
  <cp:lastModifiedBy>User</cp:lastModifiedBy>
  <cp:revision>10</cp:revision>
  <dcterms:created xsi:type="dcterms:W3CDTF">2014-05-13T18:12:04Z</dcterms:created>
  <dcterms:modified xsi:type="dcterms:W3CDTF">2014-05-13T19:49:46Z</dcterms:modified>
</cp:coreProperties>
</file>