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46" autoAdjust="0"/>
  </p:normalViewPr>
  <p:slideViewPr>
    <p:cSldViewPr>
      <p:cViewPr>
        <p:scale>
          <a:sx n="75" d="100"/>
          <a:sy n="75" d="100"/>
        </p:scale>
        <p:origin x="-123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DC5-8C71-4FB1-B119-454C31D22128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A11C-7C74-474E-96F1-C9B36BE62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DC5-8C71-4FB1-B119-454C31D22128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A11C-7C74-474E-96F1-C9B36BE62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DC5-8C71-4FB1-B119-454C31D22128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A11C-7C74-474E-96F1-C9B36BE62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DC5-8C71-4FB1-B119-454C31D22128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A11C-7C74-474E-96F1-C9B36BE62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DC5-8C71-4FB1-B119-454C31D22128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A11C-7C74-474E-96F1-C9B36BE62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DC5-8C71-4FB1-B119-454C31D22128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A11C-7C74-474E-96F1-C9B36BE62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DC5-8C71-4FB1-B119-454C31D22128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A11C-7C74-474E-96F1-C9B36BE62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DC5-8C71-4FB1-B119-454C31D22128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A11C-7C74-474E-96F1-C9B36BE62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DC5-8C71-4FB1-B119-454C31D22128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A11C-7C74-474E-96F1-C9B36BE62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DC5-8C71-4FB1-B119-454C31D22128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A11C-7C74-474E-96F1-C9B36BE62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DC5-8C71-4FB1-B119-454C31D22128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A11C-7C74-474E-96F1-C9B36BE62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F8DC5-8C71-4FB1-B119-454C31D22128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0A11C-7C74-474E-96F1-C9B36BE62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889248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Методическая разработка урока по гимнастике</a:t>
            </a:r>
          </a:p>
          <a:p>
            <a:pPr algn="ctr"/>
            <a:r>
              <a:rPr lang="ru-RU" sz="2400" b="1" dirty="0" smtClean="0"/>
              <a:t>для учащихся 5 класса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r>
              <a:rPr lang="ru-RU" sz="2000" b="1" dirty="0" smtClean="0"/>
              <a:t>Тема урока:                                         </a:t>
            </a:r>
            <a:r>
              <a:rPr lang="ru-RU" sz="2000" dirty="0" smtClean="0"/>
              <a:t>Гимнастика с элементами акробатики</a:t>
            </a:r>
            <a:r>
              <a:rPr lang="ru-RU" sz="2000" b="1" dirty="0" smtClean="0"/>
              <a:t>.      </a:t>
            </a:r>
          </a:p>
          <a:p>
            <a:pPr algn="r"/>
            <a:r>
              <a:rPr lang="ru-RU" sz="2000" b="1" dirty="0" smtClean="0"/>
              <a:t>Задачи урока:             </a:t>
            </a:r>
            <a:r>
              <a:rPr lang="ru-RU" sz="2000" dirty="0" smtClean="0"/>
              <a:t>1. Совершенствование техники упражнения в равновесии.</a:t>
            </a:r>
          </a:p>
          <a:p>
            <a:pPr algn="ctr"/>
            <a:r>
              <a:rPr lang="ru-RU" sz="2000" dirty="0" smtClean="0"/>
              <a:t>2.Изучение техники кувырка назад.                   </a:t>
            </a:r>
          </a:p>
          <a:p>
            <a:pPr algn="r"/>
            <a:r>
              <a:rPr lang="ru-RU" sz="2000" dirty="0" smtClean="0"/>
              <a:t>3.Развитие координации движений, гибкости, ловкости.</a:t>
            </a:r>
          </a:p>
          <a:p>
            <a:pPr algn="r"/>
            <a:r>
              <a:rPr lang="ru-RU" sz="2000" dirty="0" smtClean="0"/>
              <a:t>4.Воспитание смелости ,настойчивости , самодисциплины , трудолюбия.</a:t>
            </a:r>
          </a:p>
          <a:p>
            <a:r>
              <a:rPr lang="ru-RU" sz="2000" b="1" dirty="0" smtClean="0"/>
              <a:t>Современные образовательные технологии : </a:t>
            </a:r>
            <a:r>
              <a:rPr lang="ru-RU" sz="2000" dirty="0" err="1" smtClean="0"/>
              <a:t>здоровьесберегающие</a:t>
            </a:r>
            <a:r>
              <a:rPr lang="ru-RU" sz="2000" dirty="0" smtClean="0"/>
              <a:t> , </a:t>
            </a:r>
          </a:p>
          <a:p>
            <a:r>
              <a:rPr lang="ru-RU" sz="2000" b="1" dirty="0" smtClean="0"/>
              <a:t>                                                                                         </a:t>
            </a:r>
            <a:r>
              <a:rPr lang="ru-RU" sz="2000" dirty="0" smtClean="0"/>
              <a:t>игровые.</a:t>
            </a:r>
          </a:p>
          <a:p>
            <a:r>
              <a:rPr lang="ru-RU" sz="2000" b="1" dirty="0" smtClean="0"/>
              <a:t>Место проведения: </a:t>
            </a:r>
            <a:r>
              <a:rPr lang="ru-RU" sz="2000" dirty="0" smtClean="0"/>
              <a:t> Спортивный  зал  24 </a:t>
            </a:r>
            <a:r>
              <a:rPr lang="ru-RU" sz="2000" dirty="0" err="1" smtClean="0"/>
              <a:t>х</a:t>
            </a:r>
            <a:r>
              <a:rPr lang="ru-RU" sz="2000" dirty="0" smtClean="0"/>
              <a:t> 12 м.</a:t>
            </a:r>
          </a:p>
          <a:p>
            <a:r>
              <a:rPr lang="ru-RU" sz="2000" b="1" dirty="0" smtClean="0"/>
              <a:t>Необходимый инвентарь: </a:t>
            </a:r>
            <a:r>
              <a:rPr lang="ru-RU" sz="2000" dirty="0" smtClean="0"/>
              <a:t>Гимнастические палки, гимнастические маты ,</a:t>
            </a:r>
          </a:p>
          <a:p>
            <a:r>
              <a:rPr lang="ru-RU" sz="2000" dirty="0" smtClean="0"/>
              <a:t>                                                        гимнастическое </a:t>
            </a:r>
            <a:r>
              <a:rPr lang="ru-RU" sz="2000" smtClean="0"/>
              <a:t>бревно </a:t>
            </a:r>
            <a:r>
              <a:rPr lang="ru-RU" sz="2000" smtClean="0"/>
              <a:t>.</a:t>
            </a:r>
            <a:endParaRPr lang="ru-RU" sz="2000" dirty="0" smtClean="0"/>
          </a:p>
          <a:p>
            <a:r>
              <a:rPr lang="ru-RU" sz="2000" b="1" dirty="0" smtClean="0"/>
              <a:t>Урок проводит:  </a:t>
            </a:r>
            <a:r>
              <a:rPr lang="ru-RU" sz="2000" dirty="0" smtClean="0"/>
              <a:t>Бахтина Ирина Леонидовна</a:t>
            </a:r>
            <a:endParaRPr lang="ru-RU" sz="2000" dirty="0" smtClean="0"/>
          </a:p>
          <a:p>
            <a:pPr algn="ctr"/>
            <a:r>
              <a:rPr lang="ru-RU" sz="2000" b="1" dirty="0" smtClean="0"/>
              <a:t>                                                    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             </a:t>
            </a:r>
            <a:endParaRPr lang="ru-RU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5536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8474" y="196948"/>
          <a:ext cx="8876714" cy="6858000"/>
        </p:xfrm>
        <a:graphic>
          <a:graphicData uri="http://schemas.openxmlformats.org/drawingml/2006/table">
            <a:tbl>
              <a:tblPr/>
              <a:tblGrid>
                <a:gridCol w="1069144"/>
                <a:gridCol w="3334044"/>
                <a:gridCol w="1252024"/>
                <a:gridCol w="3221502"/>
              </a:tblGrid>
              <a:tr h="506437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урока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урока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Дозировка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Организационно-методические указания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624">
                <a:tc>
                  <a:txBody>
                    <a:bodyPr/>
                    <a:lstStyle/>
                    <a:p>
                      <a:r>
                        <a:rPr lang="ru-RU" dirty="0" smtClean="0"/>
                        <a:t>      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74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подготовительная</a:t>
                      </a:r>
                      <a:endParaRPr lang="ru-RU" sz="1600" dirty="0"/>
                    </a:p>
                  </a:txBody>
                  <a:tcPr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1.Построение, сообщение задач урока.</a:t>
                      </a:r>
                      <a:r>
                        <a:rPr lang="ru-RU" baseline="0" dirty="0" smtClean="0"/>
                        <a:t>  Рассказать о технике безопасности на уроках по гимнастике (акробатика ,упражнение в равновесии).</a:t>
                      </a:r>
                    </a:p>
                    <a:p>
                      <a:r>
                        <a:rPr lang="ru-RU" baseline="0" dirty="0" smtClean="0"/>
                        <a:t>2.Строевые упражнения: повороты, строевой шаг.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3.Передвижения, перемещения:</a:t>
                      </a:r>
                    </a:p>
                    <a:p>
                      <a:r>
                        <a:rPr lang="ru-RU" baseline="0" dirty="0" smtClean="0"/>
                        <a:t>-на носках</a:t>
                      </a:r>
                    </a:p>
                    <a:p>
                      <a:r>
                        <a:rPr lang="ru-RU" baseline="0" dirty="0" smtClean="0"/>
                        <a:t>-на пятках</a:t>
                      </a:r>
                    </a:p>
                    <a:p>
                      <a:r>
                        <a:rPr lang="ru-RU" baseline="0" dirty="0" smtClean="0"/>
                        <a:t>-спиной вперед</a:t>
                      </a:r>
                    </a:p>
                    <a:p>
                      <a:r>
                        <a:rPr lang="ru-RU" baseline="0" dirty="0" smtClean="0"/>
                        <a:t>-шаги галопа</a:t>
                      </a:r>
                    </a:p>
                    <a:p>
                      <a:r>
                        <a:rPr lang="ru-RU" baseline="0" dirty="0" smtClean="0"/>
                        <a:t>-шаги польки</a:t>
                      </a:r>
                    </a:p>
                    <a:p>
                      <a:r>
                        <a:rPr lang="ru-RU" baseline="0" dirty="0" smtClean="0"/>
                        <a:t>4.ОРУ с гимнастическими палками:</a:t>
                      </a:r>
                    </a:p>
                    <a:p>
                      <a:r>
                        <a:rPr lang="ru-RU" baseline="0" dirty="0" smtClean="0"/>
                        <a:t>И.П. палка внизу</a:t>
                      </a:r>
                    </a:p>
                    <a:p>
                      <a:r>
                        <a:rPr lang="ru-RU" baseline="0" dirty="0" smtClean="0"/>
                        <a:t>1-поднятся на носки ,палку в верх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мин.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20-30 сек.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 мин.     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 мин.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Проверить по списку, настроить на выполнение поставленных задач . С помощью презентации показать как выполняются</a:t>
                      </a:r>
                      <a:r>
                        <a:rPr lang="ru-RU" baseline="0" dirty="0" smtClean="0"/>
                        <a:t> акробатические элементы.</a:t>
                      </a:r>
                    </a:p>
                    <a:p>
                      <a:r>
                        <a:rPr lang="ru-RU" baseline="0" dirty="0" smtClean="0"/>
                        <a:t>Следить за правильным выполнением команд.</a:t>
                      </a:r>
                    </a:p>
                    <a:p>
                      <a:r>
                        <a:rPr lang="ru-RU" baseline="0" dirty="0" smtClean="0"/>
                        <a:t>Упражнения в движении учащиеся выполняют «змейкой».Следить за осанкой</a:t>
                      </a:r>
                    </a:p>
                    <a:p>
                      <a:r>
                        <a:rPr lang="ru-RU" baseline="0" dirty="0" smtClean="0"/>
                        <a:t>И положением рук. Руки в стороны ,на пояс.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Следить за осанкой.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0677" y="196948"/>
          <a:ext cx="8918917" cy="6569612"/>
        </p:xfrm>
        <a:graphic>
          <a:graphicData uri="http://schemas.openxmlformats.org/drawingml/2006/table">
            <a:tbl>
              <a:tblPr/>
              <a:tblGrid>
                <a:gridCol w="1167618"/>
                <a:gridCol w="3685736"/>
                <a:gridCol w="1237957"/>
                <a:gridCol w="2827606"/>
              </a:tblGrid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1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38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подготовительная</a:t>
                      </a:r>
                      <a:endParaRPr lang="ru-RU" sz="1600" dirty="0"/>
                    </a:p>
                  </a:txBody>
                  <a:tcPr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2-опуститься на стопу, палку на лопатки;</a:t>
                      </a:r>
                    </a:p>
                    <a:p>
                      <a:r>
                        <a:rPr lang="ru-RU" dirty="0" smtClean="0"/>
                        <a:t>3-подняться на носки,</a:t>
                      </a:r>
                      <a:r>
                        <a:rPr lang="ru-RU" baseline="0" dirty="0" smtClean="0"/>
                        <a:t> палку в верх;</a:t>
                      </a:r>
                    </a:p>
                    <a:p>
                      <a:r>
                        <a:rPr lang="ru-RU" baseline="0" dirty="0" smtClean="0"/>
                        <a:t>4-и.п.</a:t>
                      </a:r>
                    </a:p>
                    <a:p>
                      <a:r>
                        <a:rPr lang="ru-RU" baseline="0" dirty="0" smtClean="0"/>
                        <a:t>И.П. палка внизу.</a:t>
                      </a:r>
                    </a:p>
                    <a:p>
                      <a:r>
                        <a:rPr lang="ru-RU" baseline="0" dirty="0" smtClean="0"/>
                        <a:t>1-палка вперед;</a:t>
                      </a:r>
                    </a:p>
                    <a:p>
                      <a:r>
                        <a:rPr lang="ru-RU" baseline="0" dirty="0" smtClean="0"/>
                        <a:t>2-подняться на носочки ,палка в верх;</a:t>
                      </a:r>
                    </a:p>
                    <a:p>
                      <a:r>
                        <a:rPr lang="ru-RU" baseline="0" dirty="0" smtClean="0"/>
                        <a:t>3-опуститься на стопу ,палка вперед;</a:t>
                      </a:r>
                    </a:p>
                    <a:p>
                      <a:r>
                        <a:rPr lang="ru-RU" baseline="0" dirty="0" smtClean="0"/>
                        <a:t>4- и.п.</a:t>
                      </a:r>
                    </a:p>
                    <a:p>
                      <a:r>
                        <a:rPr lang="ru-RU" baseline="0" dirty="0" smtClean="0"/>
                        <a:t>И.П. ноги на ширине плеч, палка в верху.</a:t>
                      </a:r>
                    </a:p>
                    <a:p>
                      <a:r>
                        <a:rPr lang="ru-RU" baseline="0" dirty="0" smtClean="0"/>
                        <a:t>1-2 наклон в лево;</a:t>
                      </a:r>
                    </a:p>
                    <a:p>
                      <a:r>
                        <a:rPr lang="ru-RU" baseline="0" dirty="0" smtClean="0"/>
                        <a:t>3-4 наклон в право.</a:t>
                      </a:r>
                    </a:p>
                    <a:p>
                      <a:r>
                        <a:rPr lang="ru-RU" baseline="0" dirty="0" smtClean="0"/>
                        <a:t>И.П. ноги на ширине плеч , палка внизу;</a:t>
                      </a:r>
                    </a:p>
                    <a:p>
                      <a:r>
                        <a:rPr lang="ru-RU" baseline="0" dirty="0" smtClean="0"/>
                        <a:t>1-3  три пружинистых наклона вперед , палка вперед;</a:t>
                      </a:r>
                    </a:p>
                    <a:p>
                      <a:r>
                        <a:rPr lang="ru-RU" baseline="0" dirty="0" smtClean="0"/>
                        <a:t>4-и.п.</a:t>
                      </a:r>
                    </a:p>
                    <a:p>
                      <a:endParaRPr lang="ru-RU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Потянуться</a:t>
                      </a:r>
                      <a:r>
                        <a:rPr lang="ru-RU" baseline="0" dirty="0" smtClean="0"/>
                        <a:t> , посмотреть на палку.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Палка на уровне плеч.</a:t>
                      </a:r>
                    </a:p>
                    <a:p>
                      <a:r>
                        <a:rPr lang="ru-RU" baseline="0" dirty="0" smtClean="0"/>
                        <a:t>Потянуться, посмотреть на палку.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Туловище вперед не заваливать , следить за осанкой.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Прогибаться в пояснице ,смотреть на палку.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6948" y="267286"/>
          <a:ext cx="8778240" cy="6492240"/>
        </p:xfrm>
        <a:graphic>
          <a:graphicData uri="http://schemas.openxmlformats.org/drawingml/2006/table">
            <a:tbl>
              <a:tblPr/>
              <a:tblGrid>
                <a:gridCol w="1055077"/>
                <a:gridCol w="3404381"/>
                <a:gridCol w="1350499"/>
                <a:gridCol w="2968283"/>
              </a:tblGrid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1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131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подготовительная</a:t>
                      </a:r>
                      <a:endParaRPr lang="ru-RU" sz="1600" dirty="0"/>
                    </a:p>
                  </a:txBody>
                  <a:tcPr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И.П. ноги вместе , палка вверху.</a:t>
                      </a:r>
                    </a:p>
                    <a:p>
                      <a:r>
                        <a:rPr lang="ru-RU" dirty="0" smtClean="0"/>
                        <a:t>1-наклон вниз, палку положить на</a:t>
                      </a:r>
                      <a:r>
                        <a:rPr lang="ru-RU" baseline="0" dirty="0" smtClean="0"/>
                        <a:t> пол;</a:t>
                      </a:r>
                    </a:p>
                    <a:p>
                      <a:r>
                        <a:rPr lang="ru-RU" baseline="0" dirty="0" smtClean="0"/>
                        <a:t>2-выпрямиться ,руки вверху;</a:t>
                      </a:r>
                    </a:p>
                    <a:p>
                      <a:r>
                        <a:rPr lang="ru-RU" baseline="0" dirty="0" smtClean="0"/>
                        <a:t>3-наклон вниз, взять палку;</a:t>
                      </a:r>
                    </a:p>
                    <a:p>
                      <a:r>
                        <a:rPr lang="ru-RU" baseline="0" dirty="0" smtClean="0"/>
                        <a:t>4-и.п.</a:t>
                      </a:r>
                    </a:p>
                    <a:p>
                      <a:r>
                        <a:rPr lang="ru-RU" baseline="0" dirty="0" smtClean="0"/>
                        <a:t>И.П. выпад левой ,палка вверху.</a:t>
                      </a:r>
                    </a:p>
                    <a:p>
                      <a:r>
                        <a:rPr lang="ru-RU" baseline="0" dirty="0" smtClean="0"/>
                        <a:t>1-3 пружинистые вниз;</a:t>
                      </a:r>
                    </a:p>
                    <a:p>
                      <a:r>
                        <a:rPr lang="ru-RU" baseline="0" dirty="0" smtClean="0"/>
                        <a:t>4-смена положения ног поворотом на 180*.</a:t>
                      </a:r>
                    </a:p>
                    <a:p>
                      <a:r>
                        <a:rPr lang="ru-RU" baseline="0" dirty="0" smtClean="0"/>
                        <a:t>И.П. ноги на ширине плеч , палка внизу.</a:t>
                      </a:r>
                    </a:p>
                    <a:p>
                      <a:r>
                        <a:rPr lang="ru-RU" baseline="0" dirty="0" smtClean="0"/>
                        <a:t>1-присесть ,палка вперед;</a:t>
                      </a:r>
                    </a:p>
                    <a:p>
                      <a:r>
                        <a:rPr lang="ru-RU" baseline="0" dirty="0" smtClean="0"/>
                        <a:t>2-и.п.</a:t>
                      </a:r>
                    </a:p>
                    <a:p>
                      <a:r>
                        <a:rPr lang="ru-RU" baseline="0" dirty="0" smtClean="0"/>
                        <a:t>3-присесть, палка вверх;</a:t>
                      </a:r>
                    </a:p>
                    <a:p>
                      <a:r>
                        <a:rPr lang="ru-RU" baseline="0" dirty="0" smtClean="0"/>
                        <a:t>4-и.п.</a:t>
                      </a:r>
                    </a:p>
                    <a:p>
                      <a:r>
                        <a:rPr lang="ru-RU" baseline="0" dirty="0" smtClean="0"/>
                        <a:t>И.П. сед на левой правая в сторону ,палка вперед.</a:t>
                      </a:r>
                    </a:p>
                    <a:p>
                      <a:r>
                        <a:rPr lang="ru-RU" baseline="0" dirty="0" smtClean="0"/>
                        <a:t>1-3 пружинистые движения вниз;</a:t>
                      </a:r>
                    </a:p>
                    <a:p>
                      <a:r>
                        <a:rPr lang="ru-RU" baseline="0" dirty="0" smtClean="0"/>
                        <a:t>4-перенос веса тела на другую ногу.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Руки работают дугами вперед ,ноги в каленных суставах не сгибать.</a:t>
                      </a:r>
                    </a:p>
                    <a:p>
                      <a:r>
                        <a:rPr lang="ru-RU" dirty="0" smtClean="0"/>
                        <a:t>Руки прижаты к голове.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Следить за положением туловища ,руки</a:t>
                      </a:r>
                      <a:r>
                        <a:rPr lang="ru-RU" baseline="0" dirty="0" smtClean="0"/>
                        <a:t> прямые.</a:t>
                      </a:r>
                    </a:p>
                    <a:p>
                      <a:r>
                        <a:rPr lang="ru-RU" baseline="0" dirty="0" smtClean="0"/>
                        <a:t>Поворот на согнутых ногах ,</a:t>
                      </a:r>
                    </a:p>
                    <a:p>
                      <a:r>
                        <a:rPr lang="ru-RU" baseline="0" dirty="0" smtClean="0"/>
                        <a:t>ниже над полом.</a:t>
                      </a:r>
                    </a:p>
                    <a:p>
                      <a:r>
                        <a:rPr lang="ru-RU" baseline="0" dirty="0" smtClean="0"/>
                        <a:t>Приседания на передней части стопы .Следить за осанкой.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Палка на уровне плеч ,угол между ног 90*, спина прямая.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0677" y="196948"/>
          <a:ext cx="8918917" cy="6541477"/>
        </p:xfrm>
        <a:graphic>
          <a:graphicData uri="http://schemas.openxmlformats.org/drawingml/2006/table">
            <a:tbl>
              <a:tblPr/>
              <a:tblGrid>
                <a:gridCol w="1167618"/>
                <a:gridCol w="2996419"/>
                <a:gridCol w="1266092"/>
                <a:gridCol w="3488788"/>
              </a:tblGrid>
              <a:tr h="379827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1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6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И.П. ноги вместе ,палка лежит на полу перед собой.</a:t>
                      </a:r>
                    </a:p>
                    <a:p>
                      <a:r>
                        <a:rPr lang="ru-RU" dirty="0" smtClean="0"/>
                        <a:t>Прыжки вперед-назад через палку.</a:t>
                      </a:r>
                    </a:p>
                    <a:p>
                      <a:r>
                        <a:rPr lang="ru-RU" dirty="0" smtClean="0"/>
                        <a:t>И П.</a:t>
                      </a:r>
                      <a:r>
                        <a:rPr lang="ru-RU" baseline="0" dirty="0" smtClean="0"/>
                        <a:t> ноги вместе ,палка лежит с лева (с права) на полу.</a:t>
                      </a:r>
                    </a:p>
                    <a:p>
                      <a:r>
                        <a:rPr lang="ru-RU" baseline="0" dirty="0" smtClean="0"/>
                        <a:t>Прыжки с лева на право (с права на лево) через палку.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Прыжки на передней части стопы, руки на пояс.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Прыжки</a:t>
                      </a:r>
                      <a:r>
                        <a:rPr lang="ru-RU" baseline="0" dirty="0" smtClean="0"/>
                        <a:t> на передней части стопы, руки на пояс.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0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основная</a:t>
                      </a:r>
                      <a:endParaRPr lang="ru-RU" sz="1600" dirty="0"/>
                    </a:p>
                  </a:txBody>
                  <a:tcPr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1.Совершенствование упражнений на низком гимнастическом бревне:</a:t>
                      </a:r>
                    </a:p>
                    <a:p>
                      <a:r>
                        <a:rPr lang="ru-RU" dirty="0" smtClean="0"/>
                        <a:t>-ходьба на носках;</a:t>
                      </a:r>
                    </a:p>
                    <a:p>
                      <a:r>
                        <a:rPr lang="ru-RU" dirty="0" smtClean="0"/>
                        <a:t>-шаги</a:t>
                      </a:r>
                      <a:r>
                        <a:rPr lang="ru-RU" baseline="0" dirty="0" smtClean="0"/>
                        <a:t> польки;</a:t>
                      </a:r>
                    </a:p>
                    <a:p>
                      <a:r>
                        <a:rPr lang="ru-RU" baseline="0" dirty="0" smtClean="0"/>
                        <a:t>-то же с поворотами кругом;</a:t>
                      </a:r>
                    </a:p>
                    <a:p>
                      <a:r>
                        <a:rPr lang="ru-RU" baseline="0" dirty="0" smtClean="0"/>
                        <a:t>-равновесие на одной ноге с наклоном туловища вперед;</a:t>
                      </a:r>
                    </a:p>
                    <a:p>
                      <a:r>
                        <a:rPr lang="ru-RU" baseline="0" dirty="0" smtClean="0"/>
                        <a:t>-упор присев, </a:t>
                      </a:r>
                      <a:r>
                        <a:rPr lang="ru-RU" baseline="0" dirty="0" err="1" smtClean="0"/>
                        <a:t>полушпагат</a:t>
                      </a:r>
                      <a:r>
                        <a:rPr lang="ru-RU" baseline="0" dirty="0" smtClean="0"/>
                        <a:t>;</a:t>
                      </a:r>
                    </a:p>
                    <a:p>
                      <a:r>
                        <a:rPr lang="ru-RU" baseline="0" dirty="0" smtClean="0"/>
                        <a:t>-соскок (прогнувшись, с толчком ног из стойки поперек).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мин.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Следить за осанкой 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положением рук . При соскоке страховать ,прыжок выполняют на мат.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91440"/>
          <a:ext cx="8761849" cy="7040880"/>
        </p:xfrm>
        <a:graphic>
          <a:graphicData uri="http://schemas.openxmlformats.org/drawingml/2006/table">
            <a:tbl>
              <a:tblPr/>
              <a:tblGrid>
                <a:gridCol w="1097280"/>
                <a:gridCol w="3362178"/>
                <a:gridCol w="1083213"/>
                <a:gridCol w="3219178"/>
              </a:tblGrid>
              <a:tr h="337625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1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3852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основная</a:t>
                      </a:r>
                      <a:endParaRPr lang="ru-RU" dirty="0"/>
                    </a:p>
                  </a:txBody>
                  <a:tcPr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Изучение техники кувырка назад: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-группировка в полном приседе;</a:t>
                      </a:r>
                    </a:p>
                    <a:p>
                      <a:r>
                        <a:rPr lang="ru-RU" dirty="0" smtClean="0"/>
                        <a:t>-группировка после упора присев;</a:t>
                      </a:r>
                    </a:p>
                    <a:p>
                      <a:r>
                        <a:rPr lang="ru-RU" dirty="0" smtClean="0"/>
                        <a:t>-группировка в положении лежа на спине;</a:t>
                      </a:r>
                    </a:p>
                    <a:p>
                      <a:r>
                        <a:rPr lang="ru-RU" dirty="0" smtClean="0"/>
                        <a:t>-перекаты</a:t>
                      </a:r>
                      <a:r>
                        <a:rPr lang="ru-RU" baseline="0" dirty="0" smtClean="0"/>
                        <a:t> вперед –назад;</a:t>
                      </a:r>
                    </a:p>
                    <a:p>
                      <a:r>
                        <a:rPr lang="ru-RU" baseline="0" dirty="0" smtClean="0"/>
                        <a:t>-из упора присев перекат в группировке;</a:t>
                      </a:r>
                    </a:p>
                    <a:p>
                      <a:r>
                        <a:rPr lang="ru-RU" baseline="0" dirty="0" smtClean="0"/>
                        <a:t>-постановка рук у плеч после переката в группировке;</a:t>
                      </a:r>
                    </a:p>
                    <a:p>
                      <a:r>
                        <a:rPr lang="ru-RU" baseline="0" dirty="0" smtClean="0"/>
                        <a:t>-после переката в группировке зафиксировать положение : стоя на лопатках ,руки на матах у плеч ,ноги согнуты колени подтянуты к голове.</a:t>
                      </a:r>
                    </a:p>
                    <a:p>
                      <a:r>
                        <a:rPr lang="ru-RU" baseline="0" dirty="0" smtClean="0"/>
                        <a:t>-руки чуть выпрямить ,мах ногами назад в упор стоя на коленях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r>
                        <a:rPr lang="ru-RU" baseline="0" dirty="0" smtClean="0"/>
                        <a:t> мин.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Показать наглядный материал через проектор .</a:t>
                      </a:r>
                      <a:r>
                        <a:rPr lang="ru-RU" dirty="0" err="1" smtClean="0"/>
                        <a:t>Расказать</a:t>
                      </a:r>
                      <a:r>
                        <a:rPr lang="ru-RU" dirty="0" smtClean="0"/>
                        <a:t>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Колени обхвачены ,спина</a:t>
                      </a:r>
                      <a:r>
                        <a:rPr lang="ru-RU" baseline="0" dirty="0" smtClean="0"/>
                        <a:t> круглая.</a:t>
                      </a:r>
                    </a:p>
                    <a:p>
                      <a:r>
                        <a:rPr lang="ru-RU" baseline="0" dirty="0" smtClean="0"/>
                        <a:t>По команде учителя.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Колени подтянуты к груди, лоб к коленям, обхватить колени.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Вес тела- на руки, толчок от пола , руки к коленям.</a:t>
                      </a:r>
                    </a:p>
                    <a:p>
                      <a:r>
                        <a:rPr lang="ru-RU" baseline="0" dirty="0" smtClean="0"/>
                        <a:t>Проверить правильную постановку рук.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Проверить  как  выполнено упражнение.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Индивидуально с помощью учителя.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" y="215900"/>
          <a:ext cx="8902700" cy="6512560"/>
        </p:xfrm>
        <a:graphic>
          <a:graphicData uri="http://schemas.openxmlformats.org/drawingml/2006/table">
            <a:tbl>
              <a:tblPr/>
              <a:tblGrid>
                <a:gridCol w="1333500"/>
                <a:gridCol w="3098800"/>
                <a:gridCol w="1104900"/>
                <a:gridCol w="3365500"/>
              </a:tblGrid>
              <a:tr h="34290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1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3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основная</a:t>
                      </a:r>
                      <a:endParaRPr lang="ru-RU" sz="1600" dirty="0"/>
                    </a:p>
                  </a:txBody>
                  <a:tcPr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Из положения </a:t>
                      </a:r>
                      <a:r>
                        <a:rPr lang="ru-RU" baseline="0" dirty="0" smtClean="0"/>
                        <a:t> упор присев </a:t>
                      </a:r>
                      <a:r>
                        <a:rPr lang="ru-RU" dirty="0" smtClean="0"/>
                        <a:t>- перекат на спину в группировке, обратным движением вернуться в и.п.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Кувырок</a:t>
                      </a:r>
                      <a:r>
                        <a:rPr lang="ru-RU" baseline="0" dirty="0" smtClean="0"/>
                        <a:t> назад в упор стоя на коленях.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Кувырок назад  из исходного положения- в упор присев.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команде учителя.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Индивидуально с помощью учителя и самостоятельно.</a:t>
                      </a:r>
                    </a:p>
                    <a:p>
                      <a:r>
                        <a:rPr lang="ru-RU" dirty="0" smtClean="0"/>
                        <a:t>Индивидуально с помощью учителя и самостоятельно.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60">
                <a:tc>
                  <a:txBody>
                    <a:bodyPr/>
                    <a:lstStyle/>
                    <a:p>
                      <a:r>
                        <a:rPr lang="ru-RU" sz="1600" smtClean="0"/>
                        <a:t>заключительная</a:t>
                      </a:r>
                      <a:endParaRPr lang="ru-RU" sz="1600" dirty="0"/>
                    </a:p>
                  </a:txBody>
                  <a:tcPr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dirty="0" smtClean="0"/>
                        <a:t>Подвижная игра «Третий лишний».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dirty="0" smtClean="0"/>
                    </a:p>
                    <a:p>
                      <a:pPr>
                        <a:buFontTx/>
                        <a:buChar char="-"/>
                      </a:pPr>
                      <a:endParaRPr lang="ru-RU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ru-RU" dirty="0" smtClean="0"/>
                        <a:t>Построение подведение итогов урока.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мин.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 мин.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Перестроение в два самостоятельных</a:t>
                      </a:r>
                      <a:r>
                        <a:rPr lang="ru-RU" baseline="0" dirty="0" smtClean="0"/>
                        <a:t> круга.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Похвалить лучших ,указать на ошибки.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3237" y="1268760"/>
            <a:ext cx="749272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8441773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920</Words>
  <Application>Microsoft Office PowerPoint</Application>
  <PresentationFormat>Экран (4:3)</PresentationFormat>
  <Paragraphs>217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kosmos</cp:lastModifiedBy>
  <cp:revision>30</cp:revision>
  <dcterms:created xsi:type="dcterms:W3CDTF">2011-10-22T13:59:56Z</dcterms:created>
  <dcterms:modified xsi:type="dcterms:W3CDTF">2014-06-23T16:07:33Z</dcterms:modified>
</cp:coreProperties>
</file>