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rawings/legacyDiagramText6.bin" ContentType="application/vnd.ms-office.legacyDiagramText"/>
  <Override PartName="/ppt/drawings/legacyDiagramText4.bin" ContentType="application/vnd.ms-office.legacyDiagramText"/>
  <Override PartName="/ppt/drawings/legacyDiagramText5.bin" ContentType="application/vnd.ms-office.legacyDiagramTex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0" autoAdjust="0"/>
    <p:restoredTop sz="94660"/>
  </p:normalViewPr>
  <p:slideViewPr>
    <p:cSldViewPr>
      <p:cViewPr varScale="1">
        <p:scale>
          <a:sx n="111" d="100"/>
          <a:sy n="111" d="100"/>
        </p:scale>
        <p:origin x="-13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06/relationships/legacyDocTextInfo" Target="legacyDocTextInfo.bin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Китай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Главные торговые партнёры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Япония</a:t>
            </a:r>
          </a:p>
          <a:p>
            <a:r>
              <a:rPr lang="ru-RU" dirty="0" smtClean="0"/>
              <a:t>США</a:t>
            </a:r>
          </a:p>
          <a:p>
            <a:r>
              <a:rPr lang="ru-RU" dirty="0" smtClean="0"/>
              <a:t>Россия</a:t>
            </a:r>
            <a:endParaRPr lang="ru-RU" dirty="0"/>
          </a:p>
        </p:txBody>
      </p:sp>
      <p:pic>
        <p:nvPicPr>
          <p:cNvPr id="47106" name="Picture 2" descr="http://static.euronews.com/articles/222740/606x341_222740_erai-kobi-lerin-cin-deki-yoldasi.jpg?13675717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6159985" cy="3467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/>
              <a:t>Китай-страна древней культуры.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Живопись</a:t>
            </a:r>
          </a:p>
          <a:p>
            <a:r>
              <a:rPr lang="ru-RU" dirty="0" smtClean="0"/>
              <a:t>Великая Китайская стена (4 тыс.км)</a:t>
            </a:r>
          </a:p>
          <a:p>
            <a:r>
              <a:rPr lang="ru-RU" dirty="0" smtClean="0"/>
              <a:t>Музыка</a:t>
            </a:r>
          </a:p>
          <a:p>
            <a:r>
              <a:rPr lang="ru-RU" dirty="0" smtClean="0"/>
              <a:t>Лунный календарь</a:t>
            </a:r>
          </a:p>
          <a:p>
            <a:r>
              <a:rPr lang="ru-RU" dirty="0" smtClean="0"/>
              <a:t>Гороскоп</a:t>
            </a:r>
          </a:p>
          <a:p>
            <a:r>
              <a:rPr lang="ru-RU" b="1" dirty="0" smtClean="0"/>
              <a:t>Буддийские храмы</a:t>
            </a:r>
          </a:p>
          <a:p>
            <a:r>
              <a:rPr lang="ru-RU" b="1" dirty="0" smtClean="0"/>
              <a:t>Садово-парковые ансамбли и т.д.</a:t>
            </a:r>
          </a:p>
          <a:p>
            <a:endParaRPr lang="ru-RU" dirty="0"/>
          </a:p>
        </p:txBody>
      </p:sp>
      <p:pic>
        <p:nvPicPr>
          <p:cNvPr id="48130" name="Picture 2" descr="http://portal.etherway.ru/uploads/images/00/00/22/2012/08/16/fba1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772816"/>
            <a:ext cx="4752526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g.foto.radikal.ru/0610/b3178cee13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79956" cy="616530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/>
              <a:t>Республика Китай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628800"/>
            <a:ext cx="4059936" cy="4572000"/>
          </a:xfrm>
        </p:spPr>
        <p:txBody>
          <a:bodyPr/>
          <a:lstStyle/>
          <a:p>
            <a:r>
              <a:rPr lang="ru-RU" sz="2400" dirty="0" smtClean="0"/>
              <a:t>Площадь- 9561 тыс.кв.км ( 3 место)</a:t>
            </a:r>
            <a:br>
              <a:rPr lang="ru-RU" sz="2400" dirty="0" smtClean="0"/>
            </a:br>
            <a:r>
              <a:rPr lang="ru-RU" sz="2400" dirty="0" smtClean="0"/>
              <a:t>Численность населения-1500млн.человек</a:t>
            </a:r>
            <a:br>
              <a:rPr lang="ru-RU" sz="2400" dirty="0" smtClean="0"/>
            </a:br>
            <a:r>
              <a:rPr lang="ru-RU" sz="2400" dirty="0" smtClean="0"/>
              <a:t>( 1 место)</a:t>
            </a:r>
            <a:br>
              <a:rPr lang="ru-RU" sz="2400" dirty="0" smtClean="0"/>
            </a:br>
            <a:r>
              <a:rPr lang="ru-RU" sz="2400" dirty="0" smtClean="0"/>
              <a:t>Столица- Пекин</a:t>
            </a:r>
            <a:endParaRPr lang="ru-RU" dirty="0"/>
          </a:p>
        </p:txBody>
      </p:sp>
      <p:pic>
        <p:nvPicPr>
          <p:cNvPr id="38914" name="Picture 2" descr="http://wow555.ucoz.ru/_ph/1/2/346948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132856"/>
            <a:ext cx="5532944" cy="345638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23 провинции( включая о.Тайвань)</a:t>
            </a:r>
            <a:br>
              <a:rPr lang="ru-RU" sz="4400" dirty="0" smtClean="0"/>
            </a:br>
            <a:r>
              <a:rPr lang="ru-RU" sz="4400" dirty="0" smtClean="0"/>
              <a:t> 4 города центрального подчинения:</a:t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dirty="0" smtClean="0"/>
              <a:t>Шанхай</a:t>
            </a:r>
          </a:p>
          <a:p>
            <a:r>
              <a:rPr lang="ru-RU" sz="2800" dirty="0" smtClean="0"/>
              <a:t>Пекин</a:t>
            </a:r>
          </a:p>
          <a:p>
            <a:r>
              <a:rPr lang="ru-RU" sz="2800" dirty="0" err="1" smtClean="0"/>
              <a:t>Тяньцзинь</a:t>
            </a:r>
            <a:endParaRPr lang="ru-RU" sz="2800" dirty="0" smtClean="0"/>
          </a:p>
          <a:p>
            <a:r>
              <a:rPr lang="ru-RU" sz="2800" dirty="0" err="1" smtClean="0"/>
              <a:t>Чунцин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5" name="Picture 21" descr="china_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1880" y="1628800"/>
            <a:ext cx="5112568" cy="4673025"/>
          </a:xfr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smtClean="0"/>
              <a:t>Население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b="1" dirty="0" smtClean="0"/>
              <a:t>Самоназвание – «</a:t>
            </a:r>
            <a:r>
              <a:rPr lang="ru-RU" sz="2800" b="1" dirty="0" err="1" smtClean="0"/>
              <a:t>хань</a:t>
            </a:r>
            <a:r>
              <a:rPr lang="ru-RU" sz="2800" b="1" dirty="0" smtClean="0"/>
              <a:t>»               </a:t>
            </a:r>
          </a:p>
          <a:p>
            <a:r>
              <a:rPr lang="ru-RU" sz="2800" b="1" dirty="0" smtClean="0"/>
              <a:t>2/5 – молодёжь</a:t>
            </a:r>
          </a:p>
          <a:p>
            <a:r>
              <a:rPr lang="ru-RU" sz="2800" b="1" dirty="0" smtClean="0"/>
              <a:t>В языке 7 основных диалектов</a:t>
            </a:r>
          </a:p>
          <a:p>
            <a:r>
              <a:rPr lang="ru-RU" sz="2800" b="1" dirty="0" smtClean="0"/>
              <a:t>Единая иероглифическая письменность – «</a:t>
            </a:r>
            <a:r>
              <a:rPr lang="ru-RU" sz="2800" b="1" dirty="0" err="1" smtClean="0"/>
              <a:t>путунхуа</a:t>
            </a:r>
            <a:r>
              <a:rPr lang="ru-RU" sz="2800" b="1" dirty="0" smtClean="0"/>
              <a:t>» («общепонятный язык»)</a:t>
            </a:r>
          </a:p>
          <a:p>
            <a:r>
              <a:rPr lang="ru-RU" sz="2800" b="1" dirty="0" smtClean="0"/>
              <a:t>Количество чёрточек в иероглифе может доходить до 30</a:t>
            </a:r>
          </a:p>
          <a:p>
            <a:r>
              <a:rPr lang="ru-RU" sz="2800" b="1" dirty="0" smtClean="0"/>
              <a:t>Каждый иероглиф произносится определённым тоном ( «</a:t>
            </a:r>
            <a:r>
              <a:rPr lang="ru-RU" sz="2800" b="1" dirty="0" err="1" smtClean="0"/>
              <a:t>ма</a:t>
            </a:r>
            <a:r>
              <a:rPr lang="ru-RU" sz="2800" b="1" dirty="0" smtClean="0"/>
              <a:t>» - мама; лошадь; ругать)</a:t>
            </a:r>
          </a:p>
          <a:p>
            <a:endParaRPr lang="ru-RU" dirty="0"/>
          </a:p>
        </p:txBody>
      </p:sp>
      <p:pic>
        <p:nvPicPr>
          <p:cNvPr id="39938" name="Picture 2" descr="http://www.bugaga.ru/uploads/posts/2009-01/1232519250_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08720"/>
            <a:ext cx="3779912" cy="503988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4840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По этническому составу большинство населения – китайцы 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9293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Национальных меньшинств- 6%-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80 млн.</a:t>
            </a:r>
            <a:r>
              <a:rPr lang="ru-RU" dirty="0" smtClean="0"/>
              <a:t> человек</a:t>
            </a:r>
          </a:p>
          <a:p>
            <a:r>
              <a:rPr lang="ru-RU" dirty="0" smtClean="0"/>
              <a:t>Неграмотных в стране- </a:t>
            </a:r>
            <a:r>
              <a:rPr lang="ru-RU" b="1" dirty="0" smtClean="0">
                <a:solidFill>
                  <a:schemeClr val="accent2"/>
                </a:solidFill>
              </a:rPr>
              <a:t>250 млн.</a:t>
            </a:r>
          </a:p>
          <a:p>
            <a:r>
              <a:rPr lang="ru-RU" dirty="0" smtClean="0"/>
              <a:t>Китайская иероглифическая 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письменность – </a:t>
            </a:r>
            <a:r>
              <a:rPr lang="ru-RU" b="1" dirty="0" smtClean="0">
                <a:solidFill>
                  <a:schemeClr val="accent2"/>
                </a:solidFill>
              </a:rPr>
              <a:t>50 тыс.</a:t>
            </a:r>
            <a:r>
              <a:rPr lang="ru-RU" dirty="0" smtClean="0"/>
              <a:t> знаков</a:t>
            </a:r>
          </a:p>
          <a:p>
            <a:r>
              <a:rPr lang="ru-RU" dirty="0" smtClean="0"/>
              <a:t>Оканчивая начальную школу 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ребёнок должен знать – </a:t>
            </a:r>
            <a:r>
              <a:rPr lang="ru-RU" b="1" dirty="0" smtClean="0">
                <a:solidFill>
                  <a:schemeClr val="accent2"/>
                </a:solidFill>
              </a:rPr>
              <a:t>3,5 тыс.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знаков</a:t>
            </a:r>
          </a:p>
          <a:p>
            <a:endParaRPr lang="ru-RU" dirty="0"/>
          </a:p>
        </p:txBody>
      </p:sp>
      <p:pic>
        <p:nvPicPr>
          <p:cNvPr id="41986" name="Picture 2" descr="http://russian1.people.com.cn/mediafile/201011/01/F201011011402264873397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4800533" cy="36004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Современный Китай- мощная индустриально-аграрная страна, занимающая важные позиции в мировом хозяйстве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1 место-</a:t>
            </a:r>
            <a:r>
              <a:rPr lang="ru-RU" sz="2800" dirty="0" smtClean="0"/>
              <a:t> по добыче угля и железной руды,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выплавке </a:t>
            </a:r>
            <a:r>
              <a:rPr lang="ru-RU" sz="2800" dirty="0" err="1" smtClean="0"/>
              <a:t>стали,выпуску</a:t>
            </a:r>
            <a:r>
              <a:rPr lang="ru-RU" sz="2800" dirty="0" smtClean="0"/>
              <a:t> хлопчатобумажных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тканей, телевизоров, радиоприемников,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валовому сбору зерновых.</a:t>
            </a:r>
          </a:p>
          <a:p>
            <a:r>
              <a:rPr lang="ru-RU" sz="2800" b="1" dirty="0" smtClean="0">
                <a:solidFill>
                  <a:schemeClr val="accent2"/>
                </a:solidFill>
              </a:rPr>
              <a:t>2 место-</a:t>
            </a:r>
            <a:r>
              <a:rPr lang="ru-RU" sz="2800" dirty="0" smtClean="0"/>
              <a:t> по производству электроэнергии, химических удобрений, синтетических материалов и т.д.</a:t>
            </a:r>
          </a:p>
          <a:p>
            <a:endParaRPr lang="ru-RU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95535" y="3140968"/>
          <a:ext cx="4383021" cy="2924297"/>
        </p:xfrm>
        <a:graphic>
          <a:graphicData uri="http://schemas.openxmlformats.org/presentationml/2006/ole">
            <p:oleObj spid="_x0000_s43010" name="Диаграмма" r:id="rId3" imgW="6096135" imgH="4067085" progId="MSGraph.Chart.8">
              <p:embed followColorScheme="full"/>
            </p:oleObj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39552" y="2636912"/>
            <a:ext cx="3949700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Доля занятых в секторах экономики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3010" grpId="0"/>
      <p:bldP spid="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gomelauto.com/uploads/posts/2012-02/1329674456_kitayskiy-avtoprom-istoriy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32378"/>
            <a:ext cx="5184576" cy="320035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Промышленность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2"/>
                </a:solidFill>
              </a:rPr>
              <a:t>Химическая промышленность</a:t>
            </a:r>
            <a:r>
              <a:rPr lang="ru-RU" dirty="0" smtClean="0"/>
              <a:t> ( производство удобрений, бытовой химии, фармацевтика)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2"/>
                </a:solidFill>
              </a:rPr>
              <a:t>Текстильная промышленность-</a:t>
            </a:r>
            <a:r>
              <a:rPr lang="ru-RU" dirty="0" smtClean="0"/>
              <a:t> главная отрасль лёгкой промышленности Китая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2"/>
                </a:solidFill>
              </a:rPr>
              <a:t>Лицо Китая во многом определяет тяжёлая промышленность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Промышленность</a:t>
            </a:r>
            <a:endParaRPr lang="ru-RU" dirty="0"/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250825" y="4941888"/>
            <a:ext cx="1728788" cy="1152525"/>
          </a:xfrm>
          <a:prstGeom prst="wedgeRoundRectCallout">
            <a:avLst>
              <a:gd name="adj1" fmla="val 20431"/>
              <a:gd name="adj2" fmla="val -9504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err="1">
                <a:solidFill>
                  <a:sysClr val="windowText" lastClr="000000"/>
                </a:solidFill>
              </a:rPr>
              <a:t>Датунский</a:t>
            </a:r>
            <a:endParaRPr lang="ru-RU" sz="2000" b="1" dirty="0">
              <a:solidFill>
                <a:sysClr val="windowText" lastClr="000000"/>
              </a:solidFill>
            </a:endParaRPr>
          </a:p>
          <a:p>
            <a:pPr algn="ctr"/>
            <a:r>
              <a:rPr lang="ru-RU" sz="2000" b="1" dirty="0">
                <a:solidFill>
                  <a:sysClr val="windowText" lastClr="000000"/>
                </a:solidFill>
              </a:rPr>
              <a:t>бассейн</a:t>
            </a:r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2268538" y="4868863"/>
            <a:ext cx="1727200" cy="1223962"/>
          </a:xfrm>
          <a:prstGeom prst="wedgeRoundRectCallout">
            <a:avLst>
              <a:gd name="adj1" fmla="val -23162"/>
              <a:gd name="adj2" fmla="val -9928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ysClr val="windowText" lastClr="000000"/>
                </a:solidFill>
              </a:rPr>
              <a:t>Дацин – ½ добычи</a:t>
            </a: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 rot="10800000">
            <a:off x="4140200" y="5013325"/>
            <a:ext cx="1077913" cy="1152525"/>
          </a:xfrm>
          <a:prstGeom prst="wedgeRoundRectCallout">
            <a:avLst>
              <a:gd name="adj1" fmla="val -12449"/>
              <a:gd name="adj2" fmla="val 8181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10800000"/>
          <a:lstStyle/>
          <a:p>
            <a:pPr algn="ctr"/>
            <a:r>
              <a:rPr lang="ru-RU" sz="1200" b="1" dirty="0" err="1">
                <a:solidFill>
                  <a:sysClr val="windowText" lastClr="000000"/>
                </a:solidFill>
              </a:rPr>
              <a:t>Аньшанс</a:t>
            </a:r>
            <a:r>
              <a:rPr lang="ru-RU" sz="1200" b="1" dirty="0">
                <a:solidFill>
                  <a:sysClr val="windowText" lastClr="000000"/>
                </a:solidFill>
              </a:rPr>
              <a:t>-</a:t>
            </a:r>
          </a:p>
          <a:p>
            <a:pPr algn="ctr"/>
            <a:r>
              <a:rPr lang="ru-RU" sz="1200" b="1" dirty="0">
                <a:solidFill>
                  <a:sysClr val="windowText" lastClr="000000"/>
                </a:solidFill>
              </a:rPr>
              <a:t>кий </a:t>
            </a:r>
            <a:r>
              <a:rPr lang="ru-RU" sz="1200" b="1" dirty="0" err="1">
                <a:solidFill>
                  <a:sysClr val="windowText" lastClr="000000"/>
                </a:solidFill>
              </a:rPr>
              <a:t>металлур-гический</a:t>
            </a:r>
            <a:r>
              <a:rPr lang="ru-RU" sz="1200" b="1" dirty="0">
                <a:solidFill>
                  <a:sysClr val="windowText" lastClr="000000"/>
                </a:solidFill>
              </a:rPr>
              <a:t> комбинат</a:t>
            </a:r>
          </a:p>
        </p:txBody>
      </p:sp>
      <p:sp>
        <p:nvSpPr>
          <p:cNvPr id="9" name="AutoShape 29"/>
          <p:cNvSpPr>
            <a:spLocks noChangeArrowheads="1"/>
          </p:cNvSpPr>
          <p:nvPr/>
        </p:nvSpPr>
        <p:spPr bwMode="auto">
          <a:xfrm>
            <a:off x="5364163" y="4868863"/>
            <a:ext cx="1728787" cy="1584325"/>
          </a:xfrm>
          <a:prstGeom prst="wedgeRoundRectCallout">
            <a:avLst>
              <a:gd name="adj1" fmla="val -44856"/>
              <a:gd name="adj2" fmla="val -8166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ysClr val="windowText" lastClr="000000"/>
                </a:solidFill>
              </a:rPr>
              <a:t>¾ на ТЭС,</a:t>
            </a:r>
          </a:p>
          <a:p>
            <a:pPr algn="ctr"/>
            <a:r>
              <a:rPr lang="ru-RU" sz="2000" b="1" dirty="0">
                <a:solidFill>
                  <a:sysClr val="windowText" lastClr="000000"/>
                </a:solidFill>
              </a:rPr>
              <a:t>каскады ГЭС на Янцзы и Хуанхэ</a:t>
            </a: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7451725" y="4797425"/>
            <a:ext cx="1441450" cy="1295400"/>
          </a:xfrm>
          <a:prstGeom prst="wedgeRoundRectCallout">
            <a:avLst>
              <a:gd name="adj1" fmla="val -56278"/>
              <a:gd name="adj2" fmla="val -8100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Особенно</a:t>
            </a:r>
          </a:p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бытовая </a:t>
            </a:r>
            <a:r>
              <a:rPr lang="ru-RU" b="1" dirty="0" err="1">
                <a:solidFill>
                  <a:sysClr val="windowText" lastClr="000000"/>
                </a:solidFill>
              </a:rPr>
              <a:t>электро-ника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4034" name="Organization Chart 2"/>
          <p:cNvGraphicFramePr>
            <a:graphicFrameLocks/>
          </p:cNvGraphicFramePr>
          <p:nvPr/>
        </p:nvGraphicFramePr>
        <p:xfrm>
          <a:off x="611560" y="1844824"/>
          <a:ext cx="7885384" cy="5301208"/>
        </p:xfrm>
        <a:graphic>
          <a:graphicData uri="http://schemas.openxmlformats.org/drawingml/2006/compatibility">
            <com:legacyDrawing xmlns:com="http://schemas.openxmlformats.org/drawingml/2006/compatibility" spid="_x0000_s44034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Сельское хозяйство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/>
              <a:t>   Главные земледельческие районы: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  - </a:t>
            </a:r>
            <a:r>
              <a:rPr lang="ru-RU" b="1" i="1" dirty="0" smtClean="0">
                <a:solidFill>
                  <a:schemeClr val="accent1"/>
                </a:solidFill>
              </a:rPr>
              <a:t>«Жёлтый Китай»-</a:t>
            </a:r>
            <a:r>
              <a:rPr lang="ru-RU" dirty="0" smtClean="0"/>
              <a:t>выращивание пшеницы, кукурузы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/>
                </a:solidFill>
              </a:rPr>
              <a:t>  - «Зелёный Китай»-</a:t>
            </a:r>
            <a:r>
              <a:rPr lang="ru-RU" dirty="0" smtClean="0"/>
              <a:t>посевы риса, </a:t>
            </a:r>
          </a:p>
          <a:p>
            <a:pPr algn="ctr">
              <a:buFont typeface="Wingdings" pitchFamily="2" charset="2"/>
              <a:buNone/>
            </a:pPr>
            <a:r>
              <a:rPr lang="ru-RU" dirty="0" smtClean="0"/>
              <a:t>чайные плантации</a:t>
            </a:r>
            <a:endParaRPr lang="ru-RU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pic>
        <p:nvPicPr>
          <p:cNvPr id="46082" name="Picture 2" descr="http://www.a-travel.spb.ru/v2008/images/photos/2cf18d3e424eabf778c1d0a526355e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72816"/>
            <a:ext cx="4220994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</TotalTime>
  <Words>283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Бумажная</vt:lpstr>
      <vt:lpstr>Диаграмма</vt:lpstr>
      <vt:lpstr>Китай</vt:lpstr>
      <vt:lpstr>Республика Китай</vt:lpstr>
      <vt:lpstr>23 провинции( включая о.Тайвань)  4 города центрального подчинения: </vt:lpstr>
      <vt:lpstr>Население</vt:lpstr>
      <vt:lpstr>По этническому составу большинство населения – китайцы .</vt:lpstr>
      <vt:lpstr>Современный Китай- мощная индустриально-аграрная страна, занимающая важные позиции в мировом хозяйстве</vt:lpstr>
      <vt:lpstr>Промышленность</vt:lpstr>
      <vt:lpstr>Промышленность</vt:lpstr>
      <vt:lpstr>Сельское хозяйство</vt:lpstr>
      <vt:lpstr>Главные торговые партнёры</vt:lpstr>
      <vt:lpstr>Китай-страна древней культуры.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</dc:title>
  <dc:creator>DNS</dc:creator>
  <cp:lastModifiedBy>Admin</cp:lastModifiedBy>
  <cp:revision>7</cp:revision>
  <dcterms:created xsi:type="dcterms:W3CDTF">2013-11-04T15:33:26Z</dcterms:created>
  <dcterms:modified xsi:type="dcterms:W3CDTF">2014-01-13T18:54:03Z</dcterms:modified>
</cp:coreProperties>
</file>