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E793"/>
    <a:srgbClr val="00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F0E2AC-8D5C-4737-B1AF-AADE2710A535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87E5E1C-5747-4A88-A0D6-D08B9F57FC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14348" y="928670"/>
            <a:ext cx="7643866" cy="5000660"/>
          </a:xfrm>
        </p:spPr>
        <p:txBody>
          <a:bodyPr numCol="1">
            <a:noAutofit/>
          </a:bodyPr>
          <a:lstStyle/>
          <a:p>
            <a:pPr algn="ctr"/>
            <a:r>
              <a:rPr lang="ru-RU" sz="4800" b="1" u="sng" dirty="0" smtClean="0">
                <a:solidFill>
                  <a:srgbClr val="002060"/>
                </a:solidFill>
              </a:rPr>
              <a:t>Тема: 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Предприниматель и мотивация его деятельности. Предпринимательский доход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69E793">
                <a:alpha val="54000"/>
              </a:srgb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429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002060"/>
                </a:solidFill>
              </a:rPr>
              <a:t>6. Решительность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А) боязлив, сомневаюсь в себе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Б) быстр, но часто допускаю ошибки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В) осторожен, осмотрителен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Г) быстр, четок и точен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i="1" u="sng" dirty="0" smtClean="0">
                <a:solidFill>
                  <a:srgbClr val="002060"/>
                </a:solidFill>
              </a:rPr>
              <a:t>7.Упорство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А) сразу бросаю то, что не получается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Б) делаю несколько попыток достичь цели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В) предпринимаю постоянное усилие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Г) целеустремлен, меня невозможно сбить с толку</a:t>
            </a:r>
          </a:p>
        </p:txBody>
      </p:sp>
      <p:pic>
        <p:nvPicPr>
          <p:cNvPr id="3" name="Рисунок 2" descr="201104241953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256" y="214290"/>
            <a:ext cx="2405956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57158" y="642919"/>
            <a:ext cx="835824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Оценка результатов: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- 1балл, Б - 2балла, В – 3 балла, Г - 4 балла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Сложите.    Сумма=25-28 баллов, - у вас отличный потенциал для владения собственным делом,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21-24 – очень хороший,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17-20 – хороший,      13-16 – средний,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 и ниже - плохой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14348" y="428604"/>
            <a:ext cx="7572428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1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Виды предпринимательства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500174"/>
          <a:ext cx="7786742" cy="5278398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3893371"/>
                <a:gridCol w="3893371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Наименование вида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Его сущность</a:t>
                      </a:r>
                      <a:endParaRPr lang="ru-RU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3344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Производственное предпринимательство</a:t>
                      </a:r>
                      <a:endParaRPr lang="ru-RU" sz="20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Осуществляется производство товаров, услуг, информации, духовных ценностей</a:t>
                      </a:r>
                      <a:endParaRPr lang="ru-RU" sz="1800" dirty="0">
                        <a:solidFill>
                          <a:schemeClr val="bg2">
                            <a:lumMod val="1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344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Коммерческое предпринимательство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Состоит в операциях и сделках по перепродаже товаров, услуги не связано с производством продукции</a:t>
                      </a:r>
                      <a:endParaRPr lang="ru-RU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3344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Финансовое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предпринимательство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3344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Посредническое предпринимательство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33444"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Страховое</a:t>
                      </a:r>
                    </a:p>
                    <a:p>
                      <a:pPr algn="ctr"/>
                      <a:r>
                        <a:rPr kumimoji="0" lang="ru-RU" sz="2000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предпринимательство</a:t>
                      </a:r>
                      <a:endParaRPr lang="ru-RU" sz="2000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…</a:t>
                      </a:r>
                      <a:endParaRPr lang="ru-RU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45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86182" y="0"/>
            <a:ext cx="5143504" cy="6863417"/>
          </a:xfrm>
          <a:prstGeom prst="rect">
            <a:avLst/>
          </a:prstGeom>
          <a:noFill/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numCol="1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Выводы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.Фирма затрачивает факторы производства для создания благ с целью получения прибыли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69E793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.предприятия отличаются по организационно-правовой форме, размерам, структуре продукции</a:t>
            </a:r>
            <a:endParaRPr lang="ru-RU" sz="2000" b="1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 Каждая форма организации бизнеса имеет свои преимущества и недостатки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7030A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 Любой владелец предприятия стремится увеличить размеры прибыли. Ради этого он совершенствует технологию и организацию производства, стимулирует повышение производительности труда работников, вводит режим экономии ресурсов. Эти меры ведут к снижению величины всех издержек и способствует росту прибыли</a:t>
            </a:r>
            <a:r>
              <a:rPr lang="ru-RU" sz="2000" b="1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627802"/>
            <a:ext cx="857256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Спасибо за урок!!!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3000"/>
            <a:lum/>
          </a:blip>
          <a:srcRect/>
          <a:stretch>
            <a:fillRect l="2000" t="-8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14348" y="500042"/>
            <a:ext cx="7715304" cy="5715021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</a:rPr>
              <a:t>Цели урока</a:t>
            </a:r>
            <a:r>
              <a:rPr lang="ru-RU" sz="3200" b="1" dirty="0" smtClean="0">
                <a:solidFill>
                  <a:srgbClr val="002060"/>
                </a:solidFill>
              </a:rPr>
              <a:t>:  </a:t>
            </a:r>
            <a: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206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  <a:t>Учащиеся должны</a:t>
            </a:r>
            <a:r>
              <a:rPr lang="ru-RU" sz="3200" i="1" dirty="0" smtClean="0">
                <a:ln w="3200">
                  <a:noFill/>
                  <a:prstDash val="solid"/>
                  <a:round/>
                </a:ln>
                <a:solidFill>
                  <a:srgbClr val="00206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  <a:t>:</a:t>
            </a:r>
            <a:r>
              <a:rPr lang="ru-RU" sz="3200" dirty="0" smtClean="0">
                <a:ln w="3200">
                  <a:noFill/>
                  <a:prstDash val="solid"/>
                  <a:round/>
                </a:ln>
                <a:solidFill>
                  <a:srgbClr val="00206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  <a:t/>
            </a:r>
            <a:br>
              <a:rPr lang="ru-RU" sz="3200" dirty="0" smtClean="0">
                <a:ln w="3200">
                  <a:noFill/>
                  <a:prstDash val="solid"/>
                  <a:round/>
                </a:ln>
                <a:solidFill>
                  <a:srgbClr val="00206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</a:br>
            <a: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70C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  <a:t>- понимать, что предприниматель – ключевая фигура в свободном рыночном хозяйстве;</a:t>
            </a:r>
            <a:b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70C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</a:br>
            <a: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206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  <a:t>- уметь объяснять, что представляет собой «предпринимательский доход»</a:t>
            </a:r>
            <a: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70C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  <a:t/>
            </a:r>
            <a:b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70C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</a:br>
            <a: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70C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  <a:t>- оценивать свои способности к предпринимательской деятельности;</a:t>
            </a:r>
            <a:b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70C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</a:br>
            <a: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206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  <a:t>- решать типовые задачи по организации предпринимательской деятельности и предпринимательскому доходу</a:t>
            </a:r>
            <a: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70C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  <a:t/>
            </a:r>
            <a:b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70C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</a:br>
            <a:r>
              <a:rPr lang="ru-RU" sz="2800" dirty="0" smtClean="0">
                <a:ln w="3200">
                  <a:noFill/>
                  <a:prstDash val="solid"/>
                  <a:round/>
                </a:ln>
                <a:solidFill>
                  <a:srgbClr val="0070C0"/>
                </a:solidFill>
                <a:effectLst>
                  <a:innerShdw blurRad="203200" dist="25400" dir="14940000">
                    <a:prstClr val="black"/>
                  </a:innerShdw>
                </a:effectLst>
              </a:rPr>
              <a:t> - рассчитывать величину прибыли и предпринимательского дохода;</a:t>
            </a:r>
            <a:endParaRPr lang="ru-RU" sz="2800" dirty="0">
              <a:ln w="3200">
                <a:noFill/>
                <a:prstDash val="solid"/>
                <a:round/>
              </a:ln>
              <a:solidFill>
                <a:srgbClr val="0070C0"/>
              </a:solidFill>
              <a:effectLst>
                <a:innerShdw blurRad="203200" dist="25400" dir="14940000">
                  <a:prstClr val="black"/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785786" y="152400"/>
            <a:ext cx="7443814" cy="627697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Предпосылки: </a:t>
            </a:r>
            <a:r>
              <a:rPr lang="ru-RU" sz="4000" dirty="0" smtClean="0">
                <a:solidFill>
                  <a:srgbClr val="002060"/>
                </a:solidFill>
              </a:rPr>
              <a:t>Учащиеся могут:</a:t>
            </a:r>
            <a:r>
              <a:rPr lang="ru-RU" sz="3600" dirty="0" smtClean="0">
                <a:solidFill>
                  <a:srgbClr val="0070C0"/>
                </a:solidFill>
              </a:rPr>
              <a:t/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- знать роль предпринимательства в экономике страны;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- уметь работать в группе, высказывать и отстаивать свою точку зрения;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- уметь работать с текстовым, статистическим и иллюстративным материалом;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- делать самостоятельные выводы.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l="-3000" t="-15000" r="18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143240" y="500042"/>
            <a:ext cx="3500462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Бизнес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экономическая деятельность людей, целью которой является прибыль, доход или иные личные выгоды, совершение любых единичных разовых коммерческих сделок в любой сфере деятельности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9"/>
            <a:ext cx="8215370" cy="5298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u="sng" dirty="0" smtClean="0">
                <a:solidFill>
                  <a:srgbClr val="002060"/>
                </a:solidFill>
              </a:rPr>
              <a:t>Предпринимательство</a:t>
            </a:r>
            <a:r>
              <a:rPr lang="ru-RU" sz="2400" b="1" u="sng" dirty="0" smtClean="0">
                <a:solidFill>
                  <a:srgbClr val="002060"/>
                </a:solidFill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</a:rPr>
              <a:t> инициативная </a:t>
            </a:r>
            <a:r>
              <a:rPr lang="ru-RU" sz="2400" b="1" dirty="0">
                <a:solidFill>
                  <a:srgbClr val="002060"/>
                </a:solidFill>
              </a:rPr>
              <a:t>самостоятельная деятельность людей, осуществляемая от своего имени, на свой риск и направленная на получение дохода, прибыли от пользования имуществом, продажи товаров, оказания услуг. Деятельность, связанная с риском, инициативой, предприимчивостью, самостоятельностью, ответственностью, активным поиском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14000" b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14414" y="0"/>
            <a:ext cx="7429552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innerShdw>
              <a:schemeClr val="tx2">
                <a:lumMod val="60000"/>
                <a:lumOff val="40000"/>
              </a:schemeClr>
            </a:innerShdw>
          </a:effectLst>
          <a:scene3d>
            <a:camera prst="perspectiveRelaxedModerately" fov="3300000">
              <a:rot lat="19490639" lon="600000" rev="21299999"/>
            </a:camera>
            <a:lightRig rig="threePt" dir="t"/>
          </a:scene3d>
          <a:sp3d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lexandra Zeferino One" pitchFamily="66" charset="0"/>
                <a:ea typeface="Calibri" pitchFamily="34" charset="0"/>
                <a:cs typeface="Times New Roman" pitchFamily="18" charset="0"/>
              </a:rPr>
              <a:t>Мотивация: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lexandra Zeferino One" pitchFamily="66" charset="0"/>
                <a:ea typeface="Calibri" pitchFamily="34" charset="0"/>
                <a:cs typeface="Times New Roman" pitchFamily="18" charset="0"/>
              </a:rPr>
              <a:t>- больше зарабатывать, чтобы жить      лучше;</a:t>
            </a:r>
            <a:endParaRPr kumimoji="0" lang="ru-RU" sz="6000" b="1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lexandra Zeferino One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lexandra Zeferino One" pitchFamily="66" charset="0"/>
                <a:ea typeface="Calibri" pitchFamily="34" charset="0"/>
                <a:cs typeface="Times New Roman" pitchFamily="18" charset="0"/>
              </a:rPr>
              <a:t>- реализовать себя, показать, каков я есть;</a:t>
            </a:r>
            <a:endParaRPr kumimoji="0" lang="ru-RU" sz="6000" b="1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lexandra Zeferino One" pitchFamily="66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lexandra Zeferino One" pitchFamily="66" charset="0"/>
                <a:ea typeface="Calibri" pitchFamily="34" charset="0"/>
                <a:cs typeface="Times New Roman" pitchFamily="18" charset="0"/>
              </a:rPr>
              <a:t> - быть независимым…</a:t>
            </a:r>
            <a:endParaRPr kumimoji="0" lang="ru-RU" sz="6000" b="1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lexandra Zeferino On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8000" t="23000" r="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2060"/>
                </a:solidFill>
              </a:rPr>
              <a:t>«</a:t>
            </a:r>
            <a:r>
              <a:rPr lang="ru-RU" sz="2400" b="1" u="sng" dirty="0">
                <a:solidFill>
                  <a:srgbClr val="002060"/>
                </a:solidFill>
              </a:rPr>
              <a:t>Семь принципов ведения дел в России» - документ выработанный промышленниками в </a:t>
            </a:r>
            <a:r>
              <a:rPr lang="ru-RU" sz="2400" b="1" u="sng" dirty="0" smtClean="0">
                <a:solidFill>
                  <a:srgbClr val="002060"/>
                </a:solidFill>
              </a:rPr>
              <a:t>1912г. </a:t>
            </a:r>
            <a:endParaRPr lang="ru-RU" sz="2400" b="1" dirty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1285852" y="1928802"/>
            <a:ext cx="7286676" cy="452431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1.</a:t>
            </a: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Уважай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власть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2.</a:t>
            </a: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Будь честен и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правдив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3.</a:t>
            </a: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Уважай право частной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собственности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4.</a:t>
            </a: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Люби и уважай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человека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5.</a:t>
            </a: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Будь верен своему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слову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6.</a:t>
            </a: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Живи по средствам, всегда оценивай свои </a:t>
            </a:r>
            <a:r>
              <a:rPr lang="ru-RU" sz="2400" b="1" dirty="0" smtClean="0">
                <a:solidFill>
                  <a:srgbClr val="C00000"/>
                </a:solidFill>
                <a:latin typeface="Arial Black" pitchFamily="34" charset="0"/>
              </a:rPr>
              <a:t>возможности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7. </a:t>
            </a:r>
            <a:r>
              <a:rPr lang="ru-RU" sz="2400" b="1" dirty="0">
                <a:solidFill>
                  <a:srgbClr val="C00000"/>
                </a:solidFill>
                <a:latin typeface="Arial Black" pitchFamily="34" charset="0"/>
              </a:rPr>
              <a:t>Будь целеустремлен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69E793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>
                <a:solidFill>
                  <a:srgbClr val="C00000"/>
                </a:solidFill>
              </a:rPr>
              <a:t>Тест для оценки черт своего характера </a:t>
            </a:r>
            <a:r>
              <a:rPr lang="ru-RU" sz="2800" dirty="0" smtClean="0">
                <a:solidFill>
                  <a:srgbClr val="C00000"/>
                </a:solidFill>
              </a:rPr>
              <a:t>–</a:t>
            </a:r>
          </a:p>
          <a:p>
            <a:endParaRPr lang="ru-RU" sz="2800" dirty="0" smtClean="0"/>
          </a:p>
          <a:p>
            <a:r>
              <a:rPr lang="ru-RU" sz="2400" b="1" i="1" u="sng" dirty="0">
                <a:solidFill>
                  <a:srgbClr val="002060"/>
                </a:solidFill>
              </a:rPr>
              <a:t>1. Инициативность.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А) всегда жду чужих указаний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Б) выполняю необходимый объем работ без чьих-то указаний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В) находчив, проявляю инициативу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Г) всегда ищу дополнительные </a:t>
            </a:r>
            <a:r>
              <a:rPr lang="ru-RU" sz="2400" dirty="0" smtClean="0">
                <a:solidFill>
                  <a:srgbClr val="002060"/>
                </a:solidFill>
              </a:rPr>
              <a:t>задания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b="1" i="1" u="sng" dirty="0" smtClean="0">
                <a:solidFill>
                  <a:srgbClr val="002060"/>
                </a:solidFill>
              </a:rPr>
              <a:t>2</a:t>
            </a:r>
            <a:r>
              <a:rPr lang="ru-RU" sz="2400" b="1" i="1" u="sng" dirty="0">
                <a:solidFill>
                  <a:srgbClr val="002060"/>
                </a:solidFill>
              </a:rPr>
              <a:t>. Отношения с окружающими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А) некоммуникабелен, сварлив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Б) иногда со мной трудно работать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В) вежлив, приятен в </a:t>
            </a:r>
            <a:r>
              <a:rPr lang="ru-RU" sz="2400" dirty="0" smtClean="0">
                <a:solidFill>
                  <a:srgbClr val="002060"/>
                </a:solidFill>
              </a:rPr>
              <a:t>обхождении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Г</a:t>
            </a:r>
            <a:r>
              <a:rPr lang="ru-RU" sz="2400" dirty="0">
                <a:solidFill>
                  <a:srgbClr val="002060"/>
                </a:solidFill>
              </a:rPr>
              <a:t>) дружелюбен,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доброжелателен </a:t>
            </a:r>
            <a:r>
              <a:rPr lang="ru-RU" sz="2400" dirty="0">
                <a:solidFill>
                  <a:srgbClr val="002060"/>
                </a:solidFill>
              </a:rPr>
              <a:t>в </a:t>
            </a:r>
            <a:r>
              <a:rPr lang="ru-RU" sz="2400" dirty="0" smtClean="0">
                <a:solidFill>
                  <a:srgbClr val="002060"/>
                </a:solidFill>
              </a:rPr>
              <a:t>общении</a:t>
            </a:r>
          </a:p>
          <a:p>
            <a:endParaRPr lang="ru-RU" sz="2800" dirty="0"/>
          </a:p>
        </p:txBody>
      </p:sp>
      <p:pic>
        <p:nvPicPr>
          <p:cNvPr id="4" name="Рисунок 3" descr="1cba5c2c1f15b9d1a46343788ad232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857628"/>
            <a:ext cx="3498541" cy="2714644"/>
          </a:xfrm>
          <a:prstGeom prst="rect">
            <a:avLst/>
          </a:prstGeom>
          <a:ln w="57150">
            <a:solidFill>
              <a:srgbClr val="00206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69E793">
                <a:alpha val="60000"/>
              </a:srgb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8001056" cy="6052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 smtClean="0">
                <a:solidFill>
                  <a:srgbClr val="002060"/>
                </a:solidFill>
              </a:rPr>
              <a:t>3. Лидерство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А) ведомый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Б) ведущий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В) умею отдавать толковые распоряжения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Г) внушаю уверенность и доверие</a:t>
            </a:r>
          </a:p>
          <a:p>
            <a:r>
              <a:rPr lang="ru-RU" sz="2400" b="1" i="1" u="sng" dirty="0" smtClean="0">
                <a:solidFill>
                  <a:srgbClr val="002060"/>
                </a:solidFill>
              </a:rPr>
              <a:t>4.Ответственность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А) стараюсь уклониться от любых поручений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Б) соглашаюсь выполнять поручения, но неохотно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В) легко соглашаюсь на все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Г) стремлюсь к наилучшему исполнению</a:t>
            </a:r>
          </a:p>
          <a:p>
            <a:r>
              <a:rPr lang="ru-RU" sz="2400" b="1" i="1" u="sng" dirty="0" smtClean="0">
                <a:solidFill>
                  <a:srgbClr val="002060"/>
                </a:solidFill>
              </a:rPr>
              <a:t>5. Организаторские способности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А) не умею организовывать дела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Б) организовываю, но результат достигается не всегда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В) способен организовать дело</a:t>
            </a:r>
          </a:p>
          <a:p>
            <a:r>
              <a:rPr lang="ru-RU" sz="2400" dirty="0" smtClean="0">
                <a:solidFill>
                  <a:srgbClr val="002060"/>
                </a:solidFill>
              </a:rPr>
              <a:t>Г) всегда удается организовать задуманное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4">
      <a:dk1>
        <a:srgbClr val="FFFF65"/>
      </a:dk1>
      <a:lt1>
        <a:srgbClr val="FFFF99"/>
      </a:lt1>
      <a:dk2>
        <a:srgbClr val="FFFFCB"/>
      </a:dk2>
      <a:lt2>
        <a:srgbClr val="FFD965"/>
      </a:lt2>
      <a:accent1>
        <a:srgbClr val="FFEFBF"/>
      </a:accent1>
      <a:accent2>
        <a:srgbClr val="FFC30B"/>
      </a:accent2>
      <a:accent3>
        <a:srgbClr val="FFEFBF"/>
      </a:accent3>
      <a:accent4>
        <a:srgbClr val="FFC30B"/>
      </a:accent4>
      <a:accent5>
        <a:srgbClr val="FFD965"/>
      </a:accent5>
      <a:accent6>
        <a:srgbClr val="FFC000"/>
      </a:accent6>
      <a:hlink>
        <a:srgbClr val="FFFF00"/>
      </a:hlink>
      <a:folHlink>
        <a:srgbClr val="FFFF6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332</TotalTime>
  <Words>542</Words>
  <Application>Microsoft Office PowerPoint</Application>
  <PresentationFormat>Экран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Тема:  Предприниматель и мотивация его деятельности. Предпринимательский доход</vt:lpstr>
      <vt:lpstr>Цели урока:  Учащиеся должны: - понимать, что предприниматель – ключевая фигура в свободном рыночном хозяйстве; - уметь объяснять, что представляет собой «предпринимательский доход» - оценивать свои способности к предпринимательской деятельности; - решать типовые задачи по организации предпринимательской деятельности и предпринимательскому доходу  - рассчитывать величину прибыли и предпринимательского дохода;</vt:lpstr>
      <vt:lpstr>Предпосылки: Учащиеся могут: - знать роль предпринимательства в экономике страны; - уметь работать в группе, высказывать и отстаивать свою точку зрения; - уметь работать с текстовым, статистическим и иллюстративным материалом; - делать самостоятельные выводы.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    Предприниматель и мотивация его деятельности. Предпринимательский доход</dc:title>
  <dc:creator>СЕМЬЯ</dc:creator>
  <cp:lastModifiedBy>СЕМЬЯ</cp:lastModifiedBy>
  <cp:revision>58</cp:revision>
  <dcterms:created xsi:type="dcterms:W3CDTF">2013-04-06T10:45:44Z</dcterms:created>
  <dcterms:modified xsi:type="dcterms:W3CDTF">2013-04-07T14:36:27Z</dcterms:modified>
</cp:coreProperties>
</file>