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60" r:id="rId7"/>
    <p:sldId id="259" r:id="rId8"/>
    <p:sldId id="262" r:id="rId9"/>
    <p:sldId id="263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DBF8C-36D9-4984-9E20-C7D8EC3859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765CC-69E5-4464-910C-AE010E0FA5D7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rPr>
            <a:t>ЗАКОНЫ</a:t>
          </a:r>
          <a:endParaRPr lang="ru-RU" b="1" dirty="0">
            <a:solidFill>
              <a:schemeClr val="tx1">
                <a:lumMod val="50000"/>
                <a:lumOff val="50000"/>
              </a:schemeClr>
            </a:solidFill>
            <a:latin typeface="Constantia" pitchFamily="18" charset="0"/>
          </a:endParaRPr>
        </a:p>
      </dgm:t>
    </dgm:pt>
    <dgm:pt modelId="{C7067B1C-3244-4FCB-B20D-B2F41C500F79}" type="parTrans" cxnId="{12583132-34CC-4F53-AD07-E227FAC4F835}">
      <dgm:prSet/>
      <dgm:spPr/>
      <dgm:t>
        <a:bodyPr/>
        <a:lstStyle/>
        <a:p>
          <a:endParaRPr lang="ru-RU"/>
        </a:p>
      </dgm:t>
    </dgm:pt>
    <dgm:pt modelId="{758BE29C-C714-4A1C-AA23-FAB8289756BB}" type="sibTrans" cxnId="{12583132-34CC-4F53-AD07-E227FAC4F835}">
      <dgm:prSet/>
      <dgm:spPr/>
      <dgm:t>
        <a:bodyPr/>
        <a:lstStyle/>
        <a:p>
          <a:endParaRPr lang="ru-RU"/>
        </a:p>
      </dgm:t>
    </dgm:pt>
    <dgm:pt modelId="{05152C59-45E7-42B4-9B70-D0AE7268D9E8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rPr>
            <a:t>ГОСУДАРСТВЕННЫЙ БЮДЖЕТ</a:t>
          </a:r>
          <a:endParaRPr lang="ru-RU" b="1" dirty="0">
            <a:solidFill>
              <a:schemeClr val="tx1">
                <a:lumMod val="50000"/>
                <a:lumOff val="50000"/>
              </a:schemeClr>
            </a:solidFill>
            <a:latin typeface="Constantia" pitchFamily="18" charset="0"/>
          </a:endParaRPr>
        </a:p>
      </dgm:t>
    </dgm:pt>
    <dgm:pt modelId="{C94179A5-A3F4-4B77-85CA-016B85CA8495}" type="parTrans" cxnId="{BF8A2715-B5EE-4F52-B2FE-C23CF9465A2B}">
      <dgm:prSet/>
      <dgm:spPr/>
      <dgm:t>
        <a:bodyPr/>
        <a:lstStyle/>
        <a:p>
          <a:endParaRPr lang="ru-RU"/>
        </a:p>
      </dgm:t>
    </dgm:pt>
    <dgm:pt modelId="{836687AF-EA7F-4D93-8E6B-B13163B3C376}" type="sibTrans" cxnId="{BF8A2715-B5EE-4F52-B2FE-C23CF9465A2B}">
      <dgm:prSet/>
      <dgm:spPr/>
      <dgm:t>
        <a:bodyPr/>
        <a:lstStyle/>
        <a:p>
          <a:endParaRPr lang="ru-RU"/>
        </a:p>
      </dgm:t>
    </dgm:pt>
    <dgm:pt modelId="{9E9AED06-5811-4DD1-92DF-381E35B846BF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Constantia" pitchFamily="18" charset="0"/>
            </a:rPr>
            <a:t>ЦЕНТРАЛЬНЫЙ БАНК</a:t>
          </a:r>
          <a:endParaRPr lang="ru-RU" b="1" dirty="0">
            <a:solidFill>
              <a:schemeClr val="tx1">
                <a:lumMod val="50000"/>
                <a:lumOff val="50000"/>
              </a:schemeClr>
            </a:solidFill>
            <a:latin typeface="Constantia" pitchFamily="18" charset="0"/>
          </a:endParaRPr>
        </a:p>
      </dgm:t>
    </dgm:pt>
    <dgm:pt modelId="{BBCF9430-BDC7-4770-AAC3-5319FC6EE3C3}" type="parTrans" cxnId="{7CEAA20A-654A-4D38-8995-0BDE22032FB7}">
      <dgm:prSet/>
      <dgm:spPr/>
      <dgm:t>
        <a:bodyPr/>
        <a:lstStyle/>
        <a:p>
          <a:endParaRPr lang="ru-RU"/>
        </a:p>
      </dgm:t>
    </dgm:pt>
    <dgm:pt modelId="{8B7C5ADC-62BE-4919-9D74-04B185DE144D}" type="sibTrans" cxnId="{7CEAA20A-654A-4D38-8995-0BDE22032FB7}">
      <dgm:prSet/>
      <dgm:spPr/>
      <dgm:t>
        <a:bodyPr/>
        <a:lstStyle/>
        <a:p>
          <a:endParaRPr lang="ru-RU"/>
        </a:p>
      </dgm:t>
    </dgm:pt>
    <dgm:pt modelId="{900E4AD5-E15D-4D0E-9B2A-B7645214C131}" type="pres">
      <dgm:prSet presAssocID="{C10DBF8C-36D9-4984-9E20-C7D8EC3859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51D4E-39B9-46F9-A7FD-12A77C6162AE}" type="pres">
      <dgm:prSet presAssocID="{438765CC-69E5-4464-910C-AE010E0FA5D7}" presName="comp" presStyleCnt="0"/>
      <dgm:spPr/>
    </dgm:pt>
    <dgm:pt modelId="{C6FFBA37-2FB0-4EC6-ABAF-3B1646AD342D}" type="pres">
      <dgm:prSet presAssocID="{438765CC-69E5-4464-910C-AE010E0FA5D7}" presName="box" presStyleLbl="node1" presStyleIdx="0" presStyleCnt="3"/>
      <dgm:spPr/>
      <dgm:t>
        <a:bodyPr/>
        <a:lstStyle/>
        <a:p>
          <a:endParaRPr lang="ru-RU"/>
        </a:p>
      </dgm:t>
    </dgm:pt>
    <dgm:pt modelId="{F4973735-6776-4FBB-B8BA-3FB6A5565A3A}" type="pres">
      <dgm:prSet presAssocID="{438765CC-69E5-4464-910C-AE010E0FA5D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4B7CF9-F170-4212-B40F-3EE3BE02B549}" type="pres">
      <dgm:prSet presAssocID="{438765CC-69E5-4464-910C-AE010E0FA5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03AC2-1D55-41C3-A5E9-50E3058E07B0}" type="pres">
      <dgm:prSet presAssocID="{758BE29C-C714-4A1C-AA23-FAB8289756BB}" presName="spacer" presStyleCnt="0"/>
      <dgm:spPr/>
    </dgm:pt>
    <dgm:pt modelId="{344CB5A0-0DBE-4760-AB98-86465CB8996B}" type="pres">
      <dgm:prSet presAssocID="{05152C59-45E7-42B4-9B70-D0AE7268D9E8}" presName="comp" presStyleCnt="0"/>
      <dgm:spPr/>
    </dgm:pt>
    <dgm:pt modelId="{DED25513-F67B-44E2-8994-6DDB17ABC6DA}" type="pres">
      <dgm:prSet presAssocID="{05152C59-45E7-42B4-9B70-D0AE7268D9E8}" presName="box" presStyleLbl="node1" presStyleIdx="1" presStyleCnt="3"/>
      <dgm:spPr/>
      <dgm:t>
        <a:bodyPr/>
        <a:lstStyle/>
        <a:p>
          <a:endParaRPr lang="ru-RU"/>
        </a:p>
      </dgm:t>
    </dgm:pt>
    <dgm:pt modelId="{27A71274-E2AE-4BEC-88EC-182AC7B37001}" type="pres">
      <dgm:prSet presAssocID="{05152C59-45E7-42B4-9B70-D0AE7268D9E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25C462-5F91-45F1-8D74-67495D1D0E8E}" type="pres">
      <dgm:prSet presAssocID="{05152C59-45E7-42B4-9B70-D0AE7268D9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C716C-9106-440F-B841-FFC2FC820862}" type="pres">
      <dgm:prSet presAssocID="{836687AF-EA7F-4D93-8E6B-B13163B3C376}" presName="spacer" presStyleCnt="0"/>
      <dgm:spPr/>
    </dgm:pt>
    <dgm:pt modelId="{4FFB0CBA-AC17-4012-8286-C415B9E7BFD5}" type="pres">
      <dgm:prSet presAssocID="{9E9AED06-5811-4DD1-92DF-381E35B846BF}" presName="comp" presStyleCnt="0"/>
      <dgm:spPr/>
    </dgm:pt>
    <dgm:pt modelId="{9B599E0F-42D1-4B0C-A30F-F91A0322AAAD}" type="pres">
      <dgm:prSet presAssocID="{9E9AED06-5811-4DD1-92DF-381E35B846BF}" presName="box" presStyleLbl="node1" presStyleIdx="2" presStyleCnt="3"/>
      <dgm:spPr/>
      <dgm:t>
        <a:bodyPr/>
        <a:lstStyle/>
        <a:p>
          <a:endParaRPr lang="ru-RU"/>
        </a:p>
      </dgm:t>
    </dgm:pt>
    <dgm:pt modelId="{AA00341C-AE3F-4C63-806C-EFBB60FAD72B}" type="pres">
      <dgm:prSet presAssocID="{9E9AED06-5811-4DD1-92DF-381E35B846B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FDAA4A-1034-4970-9E13-4EE0E2A6FB38}" type="pres">
      <dgm:prSet presAssocID="{9E9AED06-5811-4DD1-92DF-381E35B846B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612D5-C91B-4ED2-985C-4198FF17F5FB}" type="presOf" srcId="{C10DBF8C-36D9-4984-9E20-C7D8EC38596D}" destId="{900E4AD5-E15D-4D0E-9B2A-B7645214C131}" srcOrd="0" destOrd="0" presId="urn:microsoft.com/office/officeart/2005/8/layout/vList4"/>
    <dgm:cxn modelId="{12583132-34CC-4F53-AD07-E227FAC4F835}" srcId="{C10DBF8C-36D9-4984-9E20-C7D8EC38596D}" destId="{438765CC-69E5-4464-910C-AE010E0FA5D7}" srcOrd="0" destOrd="0" parTransId="{C7067B1C-3244-4FCB-B20D-B2F41C500F79}" sibTransId="{758BE29C-C714-4A1C-AA23-FAB8289756BB}"/>
    <dgm:cxn modelId="{BF8A2715-B5EE-4F52-B2FE-C23CF9465A2B}" srcId="{C10DBF8C-36D9-4984-9E20-C7D8EC38596D}" destId="{05152C59-45E7-42B4-9B70-D0AE7268D9E8}" srcOrd="1" destOrd="0" parTransId="{C94179A5-A3F4-4B77-85CA-016B85CA8495}" sibTransId="{836687AF-EA7F-4D93-8E6B-B13163B3C376}"/>
    <dgm:cxn modelId="{CD2D1156-0C60-4C0D-9BDF-6153EC9DFF19}" type="presOf" srcId="{438765CC-69E5-4464-910C-AE010E0FA5D7}" destId="{D34B7CF9-F170-4212-B40F-3EE3BE02B549}" srcOrd="1" destOrd="0" presId="urn:microsoft.com/office/officeart/2005/8/layout/vList4"/>
    <dgm:cxn modelId="{E62AB1E0-43D4-4DE0-8DD3-51B932F03F05}" type="presOf" srcId="{9E9AED06-5811-4DD1-92DF-381E35B846BF}" destId="{B0FDAA4A-1034-4970-9E13-4EE0E2A6FB38}" srcOrd="1" destOrd="0" presId="urn:microsoft.com/office/officeart/2005/8/layout/vList4"/>
    <dgm:cxn modelId="{EE28A9A9-A98F-407B-83F4-BEDF22E2D015}" type="presOf" srcId="{05152C59-45E7-42B4-9B70-D0AE7268D9E8}" destId="{DED25513-F67B-44E2-8994-6DDB17ABC6DA}" srcOrd="0" destOrd="0" presId="urn:microsoft.com/office/officeart/2005/8/layout/vList4"/>
    <dgm:cxn modelId="{98A39F3D-3F74-4AF6-BED7-D9E3EEEAA5A8}" type="presOf" srcId="{05152C59-45E7-42B4-9B70-D0AE7268D9E8}" destId="{7025C462-5F91-45F1-8D74-67495D1D0E8E}" srcOrd="1" destOrd="0" presId="urn:microsoft.com/office/officeart/2005/8/layout/vList4"/>
    <dgm:cxn modelId="{B565A0C9-2CDD-4941-BF53-F8A18AE90AF9}" type="presOf" srcId="{438765CC-69E5-4464-910C-AE010E0FA5D7}" destId="{C6FFBA37-2FB0-4EC6-ABAF-3B1646AD342D}" srcOrd="0" destOrd="0" presId="urn:microsoft.com/office/officeart/2005/8/layout/vList4"/>
    <dgm:cxn modelId="{7CEAA20A-654A-4D38-8995-0BDE22032FB7}" srcId="{C10DBF8C-36D9-4984-9E20-C7D8EC38596D}" destId="{9E9AED06-5811-4DD1-92DF-381E35B846BF}" srcOrd="2" destOrd="0" parTransId="{BBCF9430-BDC7-4770-AAC3-5319FC6EE3C3}" sibTransId="{8B7C5ADC-62BE-4919-9D74-04B185DE144D}"/>
    <dgm:cxn modelId="{2687C5F7-7E7D-43CD-8019-13954996FF51}" type="presOf" srcId="{9E9AED06-5811-4DD1-92DF-381E35B846BF}" destId="{9B599E0F-42D1-4B0C-A30F-F91A0322AAAD}" srcOrd="0" destOrd="0" presId="urn:microsoft.com/office/officeart/2005/8/layout/vList4"/>
    <dgm:cxn modelId="{07BB350E-0D68-4EE7-AFEA-CC955F7DE0E8}" type="presParOf" srcId="{900E4AD5-E15D-4D0E-9B2A-B7645214C131}" destId="{C4551D4E-39B9-46F9-A7FD-12A77C6162AE}" srcOrd="0" destOrd="0" presId="urn:microsoft.com/office/officeart/2005/8/layout/vList4"/>
    <dgm:cxn modelId="{65EF01A2-E234-48F8-AA7A-B048EEE836FD}" type="presParOf" srcId="{C4551D4E-39B9-46F9-A7FD-12A77C6162AE}" destId="{C6FFBA37-2FB0-4EC6-ABAF-3B1646AD342D}" srcOrd="0" destOrd="0" presId="urn:microsoft.com/office/officeart/2005/8/layout/vList4"/>
    <dgm:cxn modelId="{0E1B762B-638F-4AEA-AB1D-9A05DA7DFA52}" type="presParOf" srcId="{C4551D4E-39B9-46F9-A7FD-12A77C6162AE}" destId="{F4973735-6776-4FBB-B8BA-3FB6A5565A3A}" srcOrd="1" destOrd="0" presId="urn:microsoft.com/office/officeart/2005/8/layout/vList4"/>
    <dgm:cxn modelId="{052FFA88-F439-4B4C-8158-DC97FD975FC1}" type="presParOf" srcId="{C4551D4E-39B9-46F9-A7FD-12A77C6162AE}" destId="{D34B7CF9-F170-4212-B40F-3EE3BE02B549}" srcOrd="2" destOrd="0" presId="urn:microsoft.com/office/officeart/2005/8/layout/vList4"/>
    <dgm:cxn modelId="{0400B464-290B-451E-A5B9-1A84D0338808}" type="presParOf" srcId="{900E4AD5-E15D-4D0E-9B2A-B7645214C131}" destId="{D8803AC2-1D55-41C3-A5E9-50E3058E07B0}" srcOrd="1" destOrd="0" presId="urn:microsoft.com/office/officeart/2005/8/layout/vList4"/>
    <dgm:cxn modelId="{6566565C-EDE9-4EB8-82C8-E41CC612728C}" type="presParOf" srcId="{900E4AD5-E15D-4D0E-9B2A-B7645214C131}" destId="{344CB5A0-0DBE-4760-AB98-86465CB8996B}" srcOrd="2" destOrd="0" presId="urn:microsoft.com/office/officeart/2005/8/layout/vList4"/>
    <dgm:cxn modelId="{653C96D4-C20A-48E9-845F-1005967858F8}" type="presParOf" srcId="{344CB5A0-0DBE-4760-AB98-86465CB8996B}" destId="{DED25513-F67B-44E2-8994-6DDB17ABC6DA}" srcOrd="0" destOrd="0" presId="urn:microsoft.com/office/officeart/2005/8/layout/vList4"/>
    <dgm:cxn modelId="{3C69A91F-482A-4587-86D3-18DAC8F4A3C8}" type="presParOf" srcId="{344CB5A0-0DBE-4760-AB98-86465CB8996B}" destId="{27A71274-E2AE-4BEC-88EC-182AC7B37001}" srcOrd="1" destOrd="0" presId="urn:microsoft.com/office/officeart/2005/8/layout/vList4"/>
    <dgm:cxn modelId="{1113DEDC-A154-4B66-B4D9-4A08137EA5A3}" type="presParOf" srcId="{344CB5A0-0DBE-4760-AB98-86465CB8996B}" destId="{7025C462-5F91-45F1-8D74-67495D1D0E8E}" srcOrd="2" destOrd="0" presId="urn:microsoft.com/office/officeart/2005/8/layout/vList4"/>
    <dgm:cxn modelId="{382774AD-A8E8-4FDF-8628-636E2D44008C}" type="presParOf" srcId="{900E4AD5-E15D-4D0E-9B2A-B7645214C131}" destId="{E03C716C-9106-440F-B841-FFC2FC820862}" srcOrd="3" destOrd="0" presId="urn:microsoft.com/office/officeart/2005/8/layout/vList4"/>
    <dgm:cxn modelId="{DFBBFC19-3AD9-4027-A9E7-5DA5EC17DA02}" type="presParOf" srcId="{900E4AD5-E15D-4D0E-9B2A-B7645214C131}" destId="{4FFB0CBA-AC17-4012-8286-C415B9E7BFD5}" srcOrd="4" destOrd="0" presId="urn:microsoft.com/office/officeart/2005/8/layout/vList4"/>
    <dgm:cxn modelId="{9970F6B4-4B83-4221-9D2A-BC8310A4284C}" type="presParOf" srcId="{4FFB0CBA-AC17-4012-8286-C415B9E7BFD5}" destId="{9B599E0F-42D1-4B0C-A30F-F91A0322AAAD}" srcOrd="0" destOrd="0" presId="urn:microsoft.com/office/officeart/2005/8/layout/vList4"/>
    <dgm:cxn modelId="{A0AC07FA-7683-4218-8B7A-BFAF688A0074}" type="presParOf" srcId="{4FFB0CBA-AC17-4012-8286-C415B9E7BFD5}" destId="{AA00341C-AE3F-4C63-806C-EFBB60FAD72B}" srcOrd="1" destOrd="0" presId="urn:microsoft.com/office/officeart/2005/8/layout/vList4"/>
    <dgm:cxn modelId="{03AFDFE3-6ECA-4A03-BFE5-235FBA6939AA}" type="presParOf" srcId="{4FFB0CBA-AC17-4012-8286-C415B9E7BFD5}" destId="{B0FDAA4A-1034-4970-9E13-4EE0E2A6FB3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3-tub-ru.yandex.net/i?id=195442325-43-72&amp;n=21" TargetMode="External"/><Relationship Id="rId3" Type="http://schemas.openxmlformats.org/officeDocument/2006/relationships/hyperlink" Target="http://im5-tub-ru.yandex.net/i?id=27814481-07-72&amp;n=21" TargetMode="External"/><Relationship Id="rId7" Type="http://schemas.openxmlformats.org/officeDocument/2006/relationships/hyperlink" Target="http://im0-tub-ru.yandex.net/i?id=388845708-46-72&amp;n=21" TargetMode="External"/><Relationship Id="rId2" Type="http://schemas.openxmlformats.org/officeDocument/2006/relationships/hyperlink" Target="http://im3-tub-ru.yandex.net/i?id=174558987-15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0-tub-ru.yandex.net/i?id=74993141-21-72&amp;n=21" TargetMode="External"/><Relationship Id="rId5" Type="http://schemas.openxmlformats.org/officeDocument/2006/relationships/hyperlink" Target="http://im2-tub-ru.yandex.net/i?id=420219037-28-72&amp;n=21" TargetMode="External"/><Relationship Id="rId10" Type="http://schemas.openxmlformats.org/officeDocument/2006/relationships/hyperlink" Target="http://im8-tub-ru.yandex.net/i?id=32958602-19-72&amp;n=21" TargetMode="External"/><Relationship Id="rId4" Type="http://schemas.openxmlformats.org/officeDocument/2006/relationships/hyperlink" Target="http://im8-tub-ru.yandex.net/i?id=574230407-23-72&amp;n=21" TargetMode="External"/><Relationship Id="rId9" Type="http://schemas.openxmlformats.org/officeDocument/2006/relationships/hyperlink" Target="http://im5-tub-ru.yandex.net/i?id=137134901-26-72&amp;n=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57356" y="5786454"/>
            <a:ext cx="7072362" cy="50006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nstantia" pitchFamily="18" charset="0"/>
              </a:rPr>
              <a:t>Наша задача: рассмотреть цели и формы вмешательства государства в экономику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5810272" cy="1209692"/>
          </a:xfrm>
        </p:spPr>
        <p:txBody>
          <a:bodyPr/>
          <a:lstStyle/>
          <a:p>
            <a:r>
              <a:rPr lang="ru-RU" sz="2800" b="1" dirty="0" smtClean="0">
                <a:latin typeface="Constantia" pitchFamily="18" charset="0"/>
              </a:rPr>
              <a:t>Государство и экономика: политика экономической стабилизации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42853"/>
            <a:ext cx="521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Экономика – 11 класс. Профильный уровень</a:t>
            </a:r>
            <a:endParaRPr lang="ru-RU" dirty="0"/>
          </a:p>
        </p:txBody>
      </p:sp>
      <p:pic>
        <p:nvPicPr>
          <p:cNvPr id="1028" name="Picture 4" descr="D:\МЕТОДИКА\Экономика\III - Экономика - картинки\Государство в экономике\000.jpeg"/>
          <p:cNvPicPr>
            <a:picLocks noChangeAspect="1" noChangeArrowheads="1"/>
          </p:cNvPicPr>
          <p:nvPr/>
        </p:nvPicPr>
        <p:blipFill>
          <a:blip r:embed="rId2"/>
          <a:srcRect b="5039"/>
          <a:stretch>
            <a:fillRect/>
          </a:stretch>
        </p:blipFill>
        <p:spPr bwMode="auto">
          <a:xfrm>
            <a:off x="6357950" y="2428868"/>
            <a:ext cx="2637954" cy="19672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488668"/>
            <a:ext cx="52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Домашнее задание: </a:t>
            </a:r>
            <a:r>
              <a:rPr lang="ru-RU" b="1" dirty="0" smtClean="0">
                <a:latin typeface="Times New Roman"/>
                <a:cs typeface="Times New Roman"/>
              </a:rPr>
              <a:t>§16.1, вопросы 1,2 к главе.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/>
                <a:gridCol w="5857884"/>
              </a:tblGrid>
              <a:tr h="67835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" pitchFamily="18" charset="0"/>
                        </a:rPr>
                        <a:t>Дано: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" pitchFamily="18" charset="0"/>
                        </a:rPr>
                        <a:t>Решение:   </a:t>
                      </a:r>
                      <a:endParaRPr lang="ru-RU" sz="32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17964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Темп экономического роста 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=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 2,5% в год</a:t>
                      </a:r>
                      <a:endParaRPr lang="ru-RU" sz="24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" pitchFamily="18" charset="0"/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Норма безработицы = 10%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Естественная норма безработицы = 6%</a:t>
                      </a:r>
                    </a:p>
                    <a:p>
                      <a:endParaRPr lang="ru-RU" sz="24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" pitchFamily="18" charset="0"/>
                      </a:endParaRPr>
                    </a:p>
                    <a:p>
                      <a:endParaRPr lang="ru-RU" sz="24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" pitchFamily="18" charset="0"/>
                      </a:endParaRPr>
                    </a:p>
                    <a:p>
                      <a:endParaRPr lang="ru-RU" sz="2400" b="1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" pitchFamily="18" charset="0"/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Найти: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entury" pitchFamily="18" charset="0"/>
                        </a:rPr>
                        <a:t>темп роста ВВП, обеспечивающий полную занятость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entury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tantia" pitchFamily="18" charset="0"/>
                        </a:rPr>
                        <a:t> </a:t>
                      </a:r>
                    </a:p>
                    <a:p>
                      <a:endParaRPr lang="ru-RU" sz="2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tantia" pitchFamily="18" charset="0"/>
                      </a:endParaRPr>
                    </a:p>
                    <a:p>
                      <a:endParaRPr lang="ru-RU" sz="20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tantia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1)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Согласно закону </a:t>
                      </a:r>
                      <a:r>
                        <a:rPr lang="ru-RU" sz="20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Оукена</a:t>
                      </a:r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при темпе экономического роста, равном 2,5%,</a:t>
                      </a:r>
                      <a:r>
                        <a:rPr lang="ru-RU" sz="20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 уровень безработицы не меняется.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tantia" pitchFamily="18" charset="0"/>
                        </a:rPr>
                        <a:t>2)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∆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Ur =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6 – 10 = -4%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3) -4% = -0,4 (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∆ ВВП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/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 ВВП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  <a:sym typeface="Symbol"/>
                        </a:rPr>
                        <a:t> 100%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  <a:sym typeface="Symbol"/>
                        </a:rPr>
                        <a:t>- 2,5%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)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     10% =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Темп экономического роста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– 2,5%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Темп экономического роста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= 12,5%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Ответ: 12,5%.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??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Каким должен стать темп экономического роста при достижении полной занятости?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??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Что произойдёт с экономикой в этом случае?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Constantia" pitchFamily="18" charset="0"/>
                        </a:rPr>
                        <a:t>??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tantia" pitchFamily="18" charset="0"/>
                        </a:rPr>
                        <a:t>Какие рекомендации можно дать правительственным органам для недопущения подобной ситуации?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2"/>
            <a:ext cx="5257513" cy="714380"/>
          </a:xfrm>
          <a:prstGeom prst="rect">
            <a:avLst/>
          </a:prstGeom>
          <a:noFill/>
          <a:ln w="28575" cmpd="thickThin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Ресурсы Интернет: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857364"/>
            <a:ext cx="7000924" cy="4357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http://im3-tub-ru.yandex.net/i?id=174558987-15-72&amp;n=21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http://im5-tub-ru.yandex.net/i?id=27814481-07-72&amp;n=21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http://im8-tub-ru.yandex.net/i?id=574230407-23-72&amp;n=21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http://im2-tub-ru.yandex.net/i?id=420219037-28-72&amp;n=21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http://im0-tub-ru.yandex.net/i?id=74993141-21-72&amp;n=21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http://im0-tub-ru.yandex.net/i?id=388845708-46-72&amp;n=21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http://im3-tub-ru.yandex.net/i?id=195442325-43-72&amp;n=21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http://im5-tub-ru.yandex.net/i?id=137134901-26-72&amp;n=21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http://im8-tub-ru.yandex.net/i?id=32958602-19-72&amp;n=21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142853"/>
            <a:ext cx="6256847" cy="15716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</a:t>
            </a:r>
            <a:r>
              <a:rPr lang="ru-RU" dirty="0" smtClean="0">
                <a:solidFill>
                  <a:schemeClr val="accent2"/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заре экономической науки  А.Смит выдвинул идею невмешательства государства в сферу экономики.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Действительно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, «мать» богатства – природа, «отец» богатства – труд.          А при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чём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тут государство?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2" descr="C:\Users\Владелец\Desktop\Аристотел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428892" cy="177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643174" y="157161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Адам Смит – </a:t>
            </a:r>
          </a:p>
          <a:p>
            <a:r>
              <a:rPr lang="ru-RU" b="1" dirty="0" smtClean="0">
                <a:latin typeface="Georgia" pitchFamily="18" charset="0"/>
              </a:rPr>
              <a:t>«отец экономической науки»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00298" y="2714620"/>
            <a:ext cx="4071966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993300"/>
                </a:solidFill>
                <a:latin typeface="Constantia" pitchFamily="18" charset="0"/>
              </a:rPr>
              <a:t>     </a:t>
            </a:r>
            <a:r>
              <a:rPr lang="ru-RU" sz="2000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Сторонники кейнсианства выступают за активную финансовую политику государства, стимулирующую спрос.</a:t>
            </a:r>
            <a:endParaRPr lang="ru-RU" sz="2000" spc="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785926"/>
            <a:ext cx="2162764" cy="259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14744" y="4000504"/>
            <a:ext cx="316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Джон </a:t>
            </a:r>
            <a:r>
              <a:rPr lang="ru-RU" b="1" dirty="0" err="1" smtClean="0">
                <a:latin typeface="Georgia" pitchFamily="18" charset="0"/>
              </a:rPr>
              <a:t>Мейнард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Кейнс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500570"/>
            <a:ext cx="2228210" cy="216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71736" y="4857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Монетаристы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выступают за освобождение экономики от опеки государства, т.к. рыночный механизм сам обеспечит свою устойчивость.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6215082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Милтон Фридман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858048" cy="12001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?? </a:t>
            </a:r>
            <a:r>
              <a:rPr lang="ru-RU" sz="3200" dirty="0" smtClean="0">
                <a:latin typeface="Constantia" pitchFamily="18" charset="0"/>
              </a:rPr>
              <a:t>Какие задачи решает государство в экономике? Почему именно оно?</a:t>
            </a:r>
            <a:endParaRPr lang="ru-RU" sz="32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" name="Picture 5" descr="IMG_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65" t="5391" r="11859" b="32347"/>
          <a:stretch>
            <a:fillRect/>
          </a:stretch>
        </p:blipFill>
        <p:spPr>
          <a:xfrm>
            <a:off x="3786182" y="1928802"/>
            <a:ext cx="3286148" cy="4694358"/>
          </a:xfrm>
          <a:ln w="76200" cmpd="tri">
            <a:solidFill>
              <a:schemeClr val="tx2"/>
            </a:solidFill>
          </a:ln>
        </p:spPr>
      </p:pic>
      <p:pic>
        <p:nvPicPr>
          <p:cNvPr id="7" name="Picture 12" descr="j0285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5"/>
            <a:ext cx="16812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j0215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429132"/>
            <a:ext cx="1435469" cy="22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7824" y="332656"/>
            <a:ext cx="5832648" cy="3168352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Экономическая политика государства –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процесс реализации его экономических функций путём разнообразных государственных мер воздействия на экономические процессы для достижения определённых целей.</a:t>
            </a:r>
          </a:p>
        </p:txBody>
      </p:sp>
      <p:pic>
        <p:nvPicPr>
          <p:cNvPr id="4098" name="Picture 2" descr="D:\МЕТОДИКА\Экономика\III - Экономика - картинки\Деньг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520280" cy="320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L35_p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14752"/>
            <a:ext cx="7286677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248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Инструменты государственной экономической политики</a:t>
            </a:r>
            <a:endParaRPr lang="ru-RU" sz="3600" b="1" dirty="0">
              <a:latin typeface="Constant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38400" y="2286000"/>
          <a:ext cx="62484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:\МЕТОДИКА\Экономика\III - Экономика - картинки\Государство в экономике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171451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Constantia" pitchFamily="18" charset="0"/>
              </a:rPr>
              <a:t>Цели государственной экономической политики</a:t>
            </a:r>
            <a:endParaRPr lang="ru-RU" sz="3600" b="1" dirty="0">
              <a:latin typeface="Constantia" pitchFamily="18" charset="0"/>
            </a:endParaRPr>
          </a:p>
        </p:txBody>
      </p:sp>
      <p:pic>
        <p:nvPicPr>
          <p:cNvPr id="3074" name="Picture 2" descr="D:\МЕТОДИКА\Экономика\III - Экономика - картинки\Государство в экономик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71451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08" y="1928802"/>
            <a:ext cx="6715172" cy="4572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Предотвращение циклических рецессий</a:t>
            </a:r>
          </a:p>
          <a:p>
            <a:r>
              <a:rPr lang="ru-RU" sz="2800" dirty="0" smtClean="0">
                <a:latin typeface="Constantia" pitchFamily="18" charset="0"/>
              </a:rPr>
              <a:t>Достижение полной занятости</a:t>
            </a:r>
          </a:p>
          <a:p>
            <a:r>
              <a:rPr lang="ru-RU" sz="2800" dirty="0" smtClean="0">
                <a:latin typeface="Constantia" pitchFamily="18" charset="0"/>
              </a:rPr>
              <a:t>Предотвращение галопирующей инфляции и гиперинфляции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4098" name="Picture 2" descr="D:\МЕТОДИКА\Экономика\III - Экономика - картинки\Государство в экономике\1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857760"/>
            <a:ext cx="1852615" cy="177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7072362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Constantia" pitchFamily="18" charset="0"/>
              </a:rPr>
              <a:t>Противоречивость целей государственной экономической политики</a:t>
            </a:r>
            <a:endParaRPr lang="ru-RU" sz="3100" dirty="0"/>
          </a:p>
        </p:txBody>
      </p:sp>
      <p:pic>
        <p:nvPicPr>
          <p:cNvPr id="4" name="Picture 2" descr="D:\МЕТОДИКА\Экономика\III - Экономика - картинки\e60e699833ca19db7f11ea55494b842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40" y="1785926"/>
            <a:ext cx="5833887" cy="496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1500198" cy="14902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12954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357826"/>
            <a:ext cx="1524011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2" descr="D:\МЕТОДИКА\Экономика\III - Экономика - картинки\Государство в экономике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171451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5757874" cy="12287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Constantia" pitchFamily="18" charset="0"/>
              </a:rPr>
              <a:t>Цели государственной экономической политики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286000"/>
            <a:ext cx="6715172" cy="32147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Государство должно поддерживать экономику на уровне полной занятости, сдерживая инфляцию на уровне умеренной, и обеспечивая объёмы производства  стабильно на уровне ВВП потенциального, да ещё и обеспечить экономический рост.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6146" name="Picture 2" descr="D:\МЕТОДИКА\Экономика\III - Экономика - картинки\Государство в экономике\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1699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Давайте повторим: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857364"/>
            <a:ext cx="6858048" cy="4714908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Задания Практикума </a:t>
            </a:r>
            <a:r>
              <a:rPr lang="ru-RU" dirty="0" smtClean="0">
                <a:latin typeface="Constantia" pitchFamily="18" charset="0"/>
              </a:rPr>
              <a:t>к </a:t>
            </a:r>
            <a:r>
              <a:rPr lang="ru-RU" dirty="0" smtClean="0">
                <a:latin typeface="Constantia" pitchFamily="18" charset="0"/>
                <a:cs typeface="Times New Roman"/>
              </a:rPr>
              <a:t>§16.1 (Тесты 1,2)</a:t>
            </a:r>
          </a:p>
          <a:p>
            <a:r>
              <a:rPr lang="ru-RU" b="1" dirty="0" smtClean="0">
                <a:latin typeface="Constantia" pitchFamily="18" charset="0"/>
                <a:cs typeface="Times New Roman"/>
              </a:rPr>
              <a:t>Задача №1</a:t>
            </a:r>
            <a:r>
              <a:rPr lang="ru-RU" dirty="0" smtClean="0">
                <a:latin typeface="Constantia" pitchFamily="18" charset="0"/>
                <a:cs typeface="Times New Roman"/>
              </a:rPr>
              <a:t> к §16.1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  <a:cs typeface="Times New Roman"/>
              </a:rPr>
              <a:t>      Предположим, что ВВП в стране растёт темпом, равным 2,5%  в год; фактическая норма безработицы – 10%, а естественная – 6%. Какого темпа роста ВВП целесообразно добиваться государству в осуществлении своей экономической политики, чтобы достигнуть полной занятости?</a:t>
            </a:r>
          </a:p>
          <a:p>
            <a:pPr>
              <a:buNone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124</TotalTime>
  <Words>444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Theme_Mod_theme</vt:lpstr>
      <vt:lpstr>Государство и экономика: политика экономической стабилизации</vt:lpstr>
      <vt:lpstr>     Сторонники кейнсианства выступают за активную финансовую политику государства, стимулирующую спрос.</vt:lpstr>
      <vt:lpstr>?? Какие задачи решает государство в экономике? Почему именно оно?</vt:lpstr>
      <vt:lpstr>Экономическая политика государства – процесс реализации его экономических функций путём разнообразных государственных мер воздействия на экономические процессы для достижения определённых целей.</vt:lpstr>
      <vt:lpstr>Инструменты государственной экономической политики</vt:lpstr>
      <vt:lpstr>Цели государственной экономической политики</vt:lpstr>
      <vt:lpstr>Противоречивость целей государственной экономической политики</vt:lpstr>
      <vt:lpstr>Цели государственной экономической политики</vt:lpstr>
      <vt:lpstr>Давайте повторим:</vt:lpstr>
      <vt:lpstr>Слайд 10</vt:lpstr>
      <vt:lpstr>Ресурсы Интернет: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15</cp:revision>
  <dcterms:created xsi:type="dcterms:W3CDTF">2012-02-22T10:15:36Z</dcterms:created>
  <dcterms:modified xsi:type="dcterms:W3CDTF">2013-01-12T10:35:14Z</dcterms:modified>
</cp:coreProperties>
</file>