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novosti-kosmonavtiki.ru/content/numbers/031/01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g1.liveinternet.ru/images/attach/c/1/58/336/58336438_raketuy_nositelya_R7_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C%D0%B5%D0%B6%D0%B4%D1%83%D0%BD%D0%B0%D1%80%D0%BE%D0%B4%D0%BD%D1%8B%D0%B9_%D0%B3%D0%B5%D0%BE%D1%84%D0%B8%D0%B7%D0%B8%D1%87%D0%B5%D1%81%D0%BA%D0%B8%D0%B9_%D0%B3%D0%BE%D0%B4" TargetMode="External"/><Relationship Id="rId7" Type="http://schemas.openxmlformats.org/officeDocument/2006/relationships/image" Target="../media/image5.jpeg"/><Relationship Id="rId2" Type="http://schemas.openxmlformats.org/officeDocument/2006/relationships/hyperlink" Target="http://ru.wikipedia.org/wiki/%D0%A1%D0%BE%D0%B2%D0%B5%D1%82%D1%81%D0%BA%D0%B8%D0%B9_%D0%A1%D0%BE%D1%8E%D0%B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bth.ru/assets/images/2011-04/big/TASS_Sputnik.jpg" TargetMode="External"/><Relationship Id="rId5" Type="http://schemas.openxmlformats.org/officeDocument/2006/relationships/hyperlink" Target="http://ru.wikipedia.org/wiki/%D0%A1%D0%A1%D0%A1%D0%A0" TargetMode="External"/><Relationship Id="rId4" Type="http://schemas.openxmlformats.org/officeDocument/2006/relationships/hyperlink" Target="http://ru.wikipedia.org/wiki/%D0%98%D0%BE%D0%BD%D0%BE%D1%81%D1%84%D0%B5%D1%80%D0%B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B%D0%B8%D0%B4%D0%BE%D0%B2,_%D0%9C%D0%B8%D1%85%D0%B0%D0%B8%D0%BB_%D0%9B%D1%8C%D0%B2%D0%BE%D0%B2%D0%B8%D1%87" TargetMode="External"/><Relationship Id="rId2" Type="http://schemas.openxmlformats.org/officeDocument/2006/relationships/hyperlink" Target="http://ru.wikipedia.org/wiki/%D0%A2%D0%B0%D1%88%D0%BA%D0%B5%D0%BD%D1%8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://aldericoalvares.blog.uol.com.br/images/spy-satellite.jpg" TargetMode="External"/><Relationship Id="rId4" Type="http://schemas.openxmlformats.org/officeDocument/2006/relationships/hyperlink" Target="http://www.calend.ru/day/2-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Первый искусственный спутник Земли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Первый искусственный спутник Земли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Спутник, ставший первым искусственным небесным телом, был выведен на орбиту </a:t>
            </a:r>
            <a:r>
              <a:rPr lang="ru-RU" sz="2000" u="sng" dirty="0" smtClean="0"/>
              <a:t>4 октября </a:t>
            </a:r>
            <a:r>
              <a:rPr lang="ru-RU" sz="2000" dirty="0" smtClean="0"/>
              <a:t>1957 года ракетой-носителем Р-7 с 5-го научно-исследовательского полигона министерства обороны СССР, получившего впоследствии открытое наименование космодром Байконур.</a:t>
            </a:r>
            <a:endParaRPr lang="ru-RU" sz="2000" dirty="0"/>
          </a:p>
        </p:txBody>
      </p:sp>
      <p:pic>
        <p:nvPicPr>
          <p:cNvPr id="4" name="Рисунок 3" descr="На околоземную орбиту был выведен первый в мире искусственный спутник Земли, открывший космическую эру в истории человечества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643174" y="3214686"/>
            <a:ext cx="5000660" cy="31802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Устройство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ИСЗ-1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401080" cy="2257427"/>
          </a:xfrm>
        </p:spPr>
        <p:txBody>
          <a:bodyPr>
            <a:normAutofit fontScale="85000" lnSpcReduction="20000"/>
          </a:bodyPr>
          <a:lstStyle/>
          <a:p>
            <a:r>
              <a:rPr lang="ru-RU" sz="1900" dirty="0" smtClean="0"/>
              <a:t>Корпус спутника состоял из двух </a:t>
            </a:r>
            <a:r>
              <a:rPr lang="ru-RU" sz="1900" dirty="0" err="1" smtClean="0"/>
              <a:t>полуоболочек</a:t>
            </a:r>
            <a:r>
              <a:rPr lang="ru-RU" sz="1900" dirty="0" smtClean="0"/>
              <a:t> диаметром 58 см из алюминиевого сплава со стыковочными шпангоутами, соединёнными между собой 36 болтами. Герметичность стыка обеспечивала резиновая прокладка. </a:t>
            </a:r>
            <a:r>
              <a:rPr lang="ru-RU" sz="1900" dirty="0" err="1" smtClean="0"/>
              <a:t>Вверхнейполуоболочке</a:t>
            </a:r>
            <a:r>
              <a:rPr lang="ru-RU" sz="1900" dirty="0" smtClean="0"/>
              <a:t> располагались две антенны, каждая из двух штырей по 2,4 м и по 2,9 м. Так как спутник был </a:t>
            </a:r>
            <a:r>
              <a:rPr lang="ru-RU" sz="1900" dirty="0" err="1" smtClean="0"/>
              <a:t>неориентирован</a:t>
            </a:r>
            <a:r>
              <a:rPr lang="ru-RU" sz="1900" dirty="0" smtClean="0"/>
              <a:t>, то </a:t>
            </a:r>
            <a:r>
              <a:rPr lang="ru-RU" sz="1900" dirty="0" err="1" smtClean="0"/>
              <a:t>четырёхантенная</a:t>
            </a:r>
            <a:r>
              <a:rPr lang="ru-RU" sz="1900" dirty="0" smtClean="0"/>
              <a:t> система давала равномерное излучение во все стороны.</a:t>
            </a:r>
          </a:p>
          <a:p>
            <a:r>
              <a:rPr lang="ru-RU" sz="1900" dirty="0" smtClean="0"/>
              <a:t>Внутри герметичного корпуса были размещены: блок электрохимических источников; радиопередающее устройство; вентилятор; </a:t>
            </a:r>
            <a:r>
              <a:rPr lang="ru-RU" sz="1900" dirty="0" err="1" smtClean="0"/>
              <a:t>термореле</a:t>
            </a:r>
            <a:r>
              <a:rPr lang="ru-RU" sz="1900" dirty="0" smtClean="0"/>
              <a:t> и воздуховод системы терморегулирования; коммутирующее устройство бортовой </a:t>
            </a:r>
            <a:r>
              <a:rPr lang="ru-RU" sz="1900" dirty="0" err="1" smtClean="0"/>
              <a:t>электроавтоматики</a:t>
            </a:r>
            <a:r>
              <a:rPr lang="ru-RU" sz="1900" dirty="0" smtClean="0"/>
              <a:t>; датчики температуры и давления; бортовая кабельная сеть. Масса: 83,6 кг.</a:t>
            </a:r>
          </a:p>
          <a:p>
            <a:endParaRPr lang="ru-RU" dirty="0"/>
          </a:p>
        </p:txBody>
      </p:sp>
      <p:pic>
        <p:nvPicPr>
          <p:cNvPr id="4" name="Рисунок 3" descr="Картинка 9 из 70187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786050" y="3857628"/>
            <a:ext cx="4148131" cy="2405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История запуска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4810" y="1785926"/>
            <a:ext cx="4572032" cy="4714908"/>
          </a:xfrm>
        </p:spPr>
        <p:txBody>
          <a:bodyPr>
            <a:normAutofit fontScale="47500" lnSpcReduction="20000"/>
          </a:bodyPr>
          <a:lstStyle/>
          <a:p>
            <a:r>
              <a:rPr lang="ru-RU" sz="2900" dirty="0" smtClean="0"/>
              <a:t>В пятницу, 4 октября, в 22 часа 28 минут 34 секунды по московскому времени был совершён успешный запуск. Через 295 секунд после старта спутника и центральный блок ракеты весом 7,5 тонны были выведены на орбиту, на 314,5 секунде после старта произошло отделение Спутника и он подал свой </a:t>
            </a:r>
            <a:r>
              <a:rPr lang="ru-RU" sz="2900" dirty="0" err="1" smtClean="0"/>
              <a:t>голос.Только</a:t>
            </a:r>
            <a:r>
              <a:rPr lang="ru-RU" sz="2900" dirty="0" smtClean="0"/>
              <a:t> после приёма первых сигналов Спутника поступили результаты обработки телеметрических данных и выяснилось, что лишь доли секунды отделяли от неудачи. Один из двигателей «запаздывал», а время выхода на режим жёстко контролируется и при его превышении старт автоматически отменяется. Блок вышел на режим менее, чем за секунду до контрольного времени. На 16-й секунде полёта отказала система управления подачи топлива, и из-за повышенного расхода керосина центральный двигатель отключился на 1 секунду раньше расчётного </a:t>
            </a:r>
            <a:r>
              <a:rPr lang="ru-RU" sz="2900" dirty="0" err="1" smtClean="0"/>
              <a:t>времени.Спутник</a:t>
            </a:r>
            <a:r>
              <a:rPr lang="ru-RU" sz="2900" dirty="0" smtClean="0"/>
              <a:t> летал 92 дня, до 4 января 1958 года, совершив 1440 оборотов вокруг Земли (около 60 </a:t>
            </a:r>
            <a:r>
              <a:rPr lang="ru-RU" sz="2900" dirty="0" err="1" smtClean="0"/>
              <a:t>млн</a:t>
            </a:r>
            <a:r>
              <a:rPr lang="ru-RU" sz="2900" dirty="0" smtClean="0"/>
              <a:t> км), а его радиопередатчики работали в течение двух недель после старта. Из-за трения о верхние слои атмосферы спутник потерял скорость, вошёл в плотные слои атмосферы и сгорел вследствие трения о воздух.</a:t>
            </a:r>
          </a:p>
          <a:p>
            <a:endParaRPr lang="ru-RU" dirty="0"/>
          </a:p>
        </p:txBody>
      </p:sp>
      <p:pic>
        <p:nvPicPr>
          <p:cNvPr id="4" name="Рисунок 3" descr="Картинка 19 из 70187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928662" y="2000240"/>
            <a:ext cx="2714644" cy="4667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Значение полёта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686172" cy="4614881"/>
          </a:xfrm>
        </p:spPr>
        <p:txBody>
          <a:bodyPr>
            <a:normAutofit fontScale="32500" lnSpcReduction="20000"/>
          </a:bodyPr>
          <a:lstStyle/>
          <a:p>
            <a:r>
              <a:rPr lang="ru-RU" sz="3700" dirty="0" smtClean="0"/>
              <a:t>Официально «Спутник-1», </a:t>
            </a:r>
            <a:r>
              <a:rPr lang="ru-RU" sz="3700" u="sng" dirty="0" smtClean="0">
                <a:hlinkClick r:id="rId2" tooltip="Советский Союз"/>
              </a:rPr>
              <a:t>Советский Союз</a:t>
            </a:r>
            <a:r>
              <a:rPr lang="ru-RU" sz="3700" dirty="0" smtClean="0"/>
              <a:t> запускал в соответствии с принятыми на себя обязательствами по </a:t>
            </a:r>
            <a:r>
              <a:rPr lang="ru-RU" sz="3700" u="sng" dirty="0" smtClean="0">
                <a:hlinkClick r:id="rId3" tooltip="Международный геофизический год"/>
              </a:rPr>
              <a:t>Международному Геофизическому Году</a:t>
            </a:r>
            <a:r>
              <a:rPr lang="ru-RU" sz="3700" dirty="0" smtClean="0"/>
              <a:t>. Спутник излучал радиоволны на двух частотах 20,005 и 40,002 МГц в виде телеграфных посылок длительностью 0,3 с, это позволяло изучать верхние слои </a:t>
            </a:r>
            <a:r>
              <a:rPr lang="ru-RU" sz="3700" u="sng" dirty="0" smtClean="0">
                <a:hlinkClick r:id="rId4" tooltip="Ионосфера"/>
              </a:rPr>
              <a:t>ионосферы</a:t>
            </a:r>
            <a:r>
              <a:rPr lang="ru-RU" sz="3700" dirty="0" smtClean="0"/>
              <a:t>, ведь до запуска первого спутника можно было наблюдать только за отражением радиоволн от областей ионосферы, лежащих ниже зоны максимальной ионизации ионосферных слоёв.</a:t>
            </a:r>
          </a:p>
          <a:p>
            <a:r>
              <a:rPr lang="ru-RU" sz="3700" dirty="0" smtClean="0"/>
              <a:t>Спутник имел большое политическое значение. Его полёт увидел весь мир, излучаемый им сигнал мог услышать любой радиолюбитель в любой точке земного шара. Журнал «Радио» заблаговременно опубликовал подробные рекомендации по приему сигналов из космоса. Это шло вразрез с представлениями о сильной технической отсталости </a:t>
            </a:r>
            <a:r>
              <a:rPr lang="ru-RU" sz="3700" u="sng" dirty="0" smtClean="0">
                <a:hlinkClick r:id="rId5" tooltip="СССР"/>
              </a:rPr>
              <a:t>Советского Союза</a:t>
            </a:r>
            <a:r>
              <a:rPr lang="ru-RU" sz="3700" dirty="0" smtClean="0"/>
              <a:t>. Запуск первого спутника нанёс по престижу США большой удар. «</a:t>
            </a:r>
            <a:r>
              <a:rPr lang="ru-RU" sz="3700" dirty="0" err="1" smtClean="0"/>
              <a:t>Юнайтед</a:t>
            </a:r>
            <a:r>
              <a:rPr lang="ru-RU" sz="3700" dirty="0" smtClean="0"/>
              <a:t> пресс» сообщило: «90 процентов разговоров об искусственных спутниках Земли приходилось на долю США. Как оказалось, 100 процентов дела пришлось на Россию…».</a:t>
            </a:r>
          </a:p>
          <a:p>
            <a:endParaRPr lang="ru-RU" sz="1900" dirty="0" smtClean="0"/>
          </a:p>
          <a:p>
            <a:endParaRPr lang="ru-RU" dirty="0"/>
          </a:p>
        </p:txBody>
      </p:sp>
      <p:pic>
        <p:nvPicPr>
          <p:cNvPr id="4" name="Рисунок 3" descr="Картинка 20 из 70187">
            <a:hlinkClick r:id="rId6" tgtFrame="&quot;_blank&quot;"/>
          </p:cNvPr>
          <p:cNvPicPr/>
          <p:nvPr/>
        </p:nvPicPr>
        <p:blipFill>
          <a:blip r:embed="rId7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214810" y="1714488"/>
            <a:ext cx="4457700" cy="40719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Научные результаты полёта спутника.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2071701"/>
          </a:xfrm>
        </p:spPr>
        <p:txBody>
          <a:bodyPr>
            <a:normAutofit fontScale="25000" lnSpcReduction="20000"/>
          </a:bodyPr>
          <a:lstStyle/>
          <a:p>
            <a:r>
              <a:rPr lang="ru-RU" sz="6000" dirty="0" smtClean="0"/>
              <a:t>Несмотря на то, что на спутнике полностью отсутствовала какая-либо научная аппаратура, изучение характера радиосигнала и оптические наблюдения за орбитой позволили получить важные научные данные.Фотографические наблюдения орбиты Спутника-1 проводились ежедневно, в течение двух недель В. Г. </a:t>
            </a:r>
            <a:r>
              <a:rPr lang="ru-RU" sz="6000" dirty="0" err="1" smtClean="0"/>
              <a:t>Куртом</a:t>
            </a:r>
            <a:r>
              <a:rPr lang="ru-RU" sz="6000" dirty="0" smtClean="0"/>
              <a:t> и П. В. Щегловым в </a:t>
            </a:r>
            <a:r>
              <a:rPr lang="ru-RU" sz="6000" u="sng" dirty="0" smtClean="0">
                <a:hlinkClick r:id="rId2" tooltip="Ташкент"/>
              </a:rPr>
              <a:t>Ташкенте</a:t>
            </a:r>
            <a:r>
              <a:rPr lang="ru-RU" sz="6000" dirty="0" smtClean="0"/>
              <a:t>, из астрономической обсерватории Узбекистана. Характер изменений орбиты позволил произвести предварительную оценку величины плотности атмосферы на орбитальных высотах, её высокое значение (порядка 10</a:t>
            </a:r>
            <a:r>
              <a:rPr lang="ru-RU" sz="6000" baseline="30000" dirty="0" smtClean="0"/>
              <a:t>8</a:t>
            </a:r>
            <a:r>
              <a:rPr lang="ru-RU" sz="6000" dirty="0" smtClean="0"/>
              <a:t> атомов/см³) стало для геофизиков большой неожиданностью. Результаты измерения плотности высоких слоёв атмосферы позволили создать теорию торможения спутников, основы которой были заложены </a:t>
            </a:r>
            <a:r>
              <a:rPr lang="ru-RU" sz="6000" u="sng" dirty="0" smtClean="0">
                <a:hlinkClick r:id="rId3" tooltip="Лидов, Михаил Львович"/>
              </a:rPr>
              <a:t>М. Л. </a:t>
            </a:r>
            <a:r>
              <a:rPr lang="ru-RU" sz="6000" u="sng" dirty="0" err="1" smtClean="0">
                <a:hlinkClick r:id="rId3" tooltip="Лидов, Михаил Львович"/>
              </a:rPr>
              <a:t>Лидовым</a:t>
            </a:r>
            <a:r>
              <a:rPr lang="ru-RU" sz="6000" dirty="0" smtClean="0"/>
              <a:t>.</a:t>
            </a:r>
          </a:p>
          <a:p>
            <a:r>
              <a:rPr lang="ru-RU" sz="6000" dirty="0" smtClean="0"/>
              <a:t>США смогли повторить успех СССР лишь </a:t>
            </a:r>
            <a:r>
              <a:rPr lang="ru-RU" sz="6000" u="sng" dirty="0" smtClean="0">
                <a:hlinkClick r:id="rId4"/>
              </a:rPr>
              <a:t>1 февраля</a:t>
            </a:r>
            <a:r>
              <a:rPr lang="ru-RU" sz="6000" dirty="0" smtClean="0"/>
              <a:t> 1958 года, запустив со второй попытки спутник «Эксплорер-1», массой в10 раз меньше первого ИСЗ. </a:t>
            </a:r>
            <a:br>
              <a:rPr lang="ru-RU" sz="6000" dirty="0" smtClean="0"/>
            </a:br>
            <a:endParaRPr lang="ru-RU" sz="6000" dirty="0" smtClean="0"/>
          </a:p>
          <a:p>
            <a:endParaRPr lang="ru-RU" dirty="0"/>
          </a:p>
        </p:txBody>
      </p:sp>
      <p:pic>
        <p:nvPicPr>
          <p:cNvPr id="4" name="Рисунок 3" descr="Картинка 178 из 30217">
            <a:hlinkClick r:id="rId5" tgtFrame="&quot;_blank&quot;"/>
          </p:cNvPr>
          <p:cNvPicPr/>
          <p:nvPr/>
        </p:nvPicPr>
        <p:blipFill>
          <a:blip r:embed="rId6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785786" y="3857628"/>
            <a:ext cx="5000660" cy="28098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</TotalTime>
  <Words>231</Words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Модульная</vt:lpstr>
      <vt:lpstr>Первый искусственный спутник Земли </vt:lpstr>
      <vt:lpstr>Первый искусственный спутник Земли </vt:lpstr>
      <vt:lpstr>Устройство ИСЗ-1</vt:lpstr>
      <vt:lpstr>История запуска </vt:lpstr>
      <vt:lpstr>Значение полёта </vt:lpstr>
      <vt:lpstr>Научные результаты полёта спутника.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Первый искусственный спутник Земли </dc:title>
  <cp:lastModifiedBy>User</cp:lastModifiedBy>
  <cp:revision>3</cp:revision>
  <dcterms:modified xsi:type="dcterms:W3CDTF">2011-12-02T07:49:26Z</dcterms:modified>
</cp:coreProperties>
</file>