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5C260-DF72-4523-B025-750613C931C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35DF894-0F9D-43EF-8350-BE67639A80E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Производство</a:t>
          </a:r>
          <a:endParaRPr lang="ru-RU" sz="3200" b="1" dirty="0">
            <a:solidFill>
              <a:schemeClr val="bg1"/>
            </a:solidFill>
          </a:endParaRPr>
        </a:p>
      </dgm:t>
    </dgm:pt>
    <dgm:pt modelId="{F5E7BF3F-423C-44FA-B3ED-AE8E7B7BA559}" type="parTrans" cxnId="{7FBC4291-F344-4F87-BB7F-EEC67EE870A1}">
      <dgm:prSet/>
      <dgm:spPr/>
      <dgm:t>
        <a:bodyPr/>
        <a:lstStyle/>
        <a:p>
          <a:endParaRPr lang="ru-RU"/>
        </a:p>
      </dgm:t>
    </dgm:pt>
    <dgm:pt modelId="{292B06AD-1043-4214-825C-E4A62106D989}" type="sibTrans" cxnId="{7FBC4291-F344-4F87-BB7F-EEC67EE870A1}">
      <dgm:prSet/>
      <dgm:spPr/>
      <dgm:t>
        <a:bodyPr/>
        <a:lstStyle/>
        <a:p>
          <a:endParaRPr lang="ru-RU"/>
        </a:p>
      </dgm:t>
    </dgm:pt>
    <dgm:pt modelId="{322AE8C6-AA0C-4D0D-8646-9C4CCC85EC5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Природные ресурсы</a:t>
          </a:r>
          <a:endParaRPr lang="ru-RU" b="1" dirty="0">
            <a:solidFill>
              <a:schemeClr val="bg1"/>
            </a:solidFill>
          </a:endParaRPr>
        </a:p>
      </dgm:t>
    </dgm:pt>
    <dgm:pt modelId="{2CF240A7-0881-4F86-BE9A-1D49BCFB9EC4}" type="parTrans" cxnId="{2EF008A5-0A37-4C5B-B938-1714D3A57C21}">
      <dgm:prSet/>
      <dgm:spPr/>
      <dgm:t>
        <a:bodyPr/>
        <a:lstStyle/>
        <a:p>
          <a:endParaRPr lang="ru-RU"/>
        </a:p>
      </dgm:t>
    </dgm:pt>
    <dgm:pt modelId="{2DBA1E5E-09CF-4E13-83D5-132E2BC182A3}" type="sibTrans" cxnId="{2EF008A5-0A37-4C5B-B938-1714D3A57C21}">
      <dgm:prSet/>
      <dgm:spPr/>
      <dgm:t>
        <a:bodyPr/>
        <a:lstStyle/>
        <a:p>
          <a:endParaRPr lang="ru-RU"/>
        </a:p>
      </dgm:t>
    </dgm:pt>
    <dgm:pt modelId="{E391FAA8-E8D4-4439-9BCC-8EBDD5AD9488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капитал</a:t>
          </a:r>
          <a:endParaRPr lang="ru-RU" b="1" dirty="0">
            <a:solidFill>
              <a:schemeClr val="bg1"/>
            </a:solidFill>
          </a:endParaRPr>
        </a:p>
      </dgm:t>
    </dgm:pt>
    <dgm:pt modelId="{5643EE51-1CA4-4727-A4E6-CEC19BBE1715}" type="parTrans" cxnId="{191747A2-B44F-47F5-915A-9D4F74F31AD1}">
      <dgm:prSet/>
      <dgm:spPr/>
      <dgm:t>
        <a:bodyPr/>
        <a:lstStyle/>
        <a:p>
          <a:endParaRPr lang="ru-RU"/>
        </a:p>
      </dgm:t>
    </dgm:pt>
    <dgm:pt modelId="{C87C2E4E-0117-4E46-924D-D4CAD5E239FE}" type="sibTrans" cxnId="{191747A2-B44F-47F5-915A-9D4F74F31AD1}">
      <dgm:prSet/>
      <dgm:spPr/>
      <dgm:t>
        <a:bodyPr/>
        <a:lstStyle/>
        <a:p>
          <a:endParaRPr lang="ru-RU"/>
        </a:p>
      </dgm:t>
    </dgm:pt>
    <dgm:pt modelId="{07AF113A-15C6-4D42-847F-BF0EA6C4BD1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труд</a:t>
          </a:r>
          <a:endParaRPr lang="ru-RU" b="1" dirty="0">
            <a:solidFill>
              <a:schemeClr val="bg1"/>
            </a:solidFill>
          </a:endParaRPr>
        </a:p>
      </dgm:t>
    </dgm:pt>
    <dgm:pt modelId="{52F43CDD-981E-48EE-BDEA-769690CDC587}" type="parTrans" cxnId="{C8428ACC-A9E6-49AF-B3FF-9FBB0EEC7786}">
      <dgm:prSet/>
      <dgm:spPr/>
      <dgm:t>
        <a:bodyPr/>
        <a:lstStyle/>
        <a:p>
          <a:endParaRPr lang="ru-RU"/>
        </a:p>
      </dgm:t>
    </dgm:pt>
    <dgm:pt modelId="{B3270AE6-CA6E-441F-AF6A-493C47FB05D2}" type="sibTrans" cxnId="{C8428ACC-A9E6-49AF-B3FF-9FBB0EEC7786}">
      <dgm:prSet/>
      <dgm:spPr/>
      <dgm:t>
        <a:bodyPr/>
        <a:lstStyle/>
        <a:p>
          <a:endParaRPr lang="ru-RU"/>
        </a:p>
      </dgm:t>
    </dgm:pt>
    <dgm:pt modelId="{43806C51-B5B0-4ABB-8A13-E3909A0519C6}" type="pres">
      <dgm:prSet presAssocID="{53B5C260-DF72-4523-B025-750613C931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E59BF0-709D-4FDB-B46D-E0D18260B55D}" type="pres">
      <dgm:prSet presAssocID="{A35DF894-0F9D-43EF-8350-BE67639A80EC}" presName="centerShape" presStyleLbl="node0" presStyleIdx="0" presStyleCnt="1" custScaleX="197138" custLinFactNeighborX="0" custLinFactNeighborY="-383"/>
      <dgm:spPr/>
      <dgm:t>
        <a:bodyPr/>
        <a:lstStyle/>
        <a:p>
          <a:endParaRPr lang="ru-RU"/>
        </a:p>
      </dgm:t>
    </dgm:pt>
    <dgm:pt modelId="{AA30971E-8F7E-4635-B6D2-75A2C7FF6E75}" type="pres">
      <dgm:prSet presAssocID="{2CF240A7-0881-4F86-BE9A-1D49BCFB9EC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174CB7-1667-4AEB-9020-FA61C6A65790}" type="pres">
      <dgm:prSet presAssocID="{322AE8C6-AA0C-4D0D-8646-9C4CCC85EC5C}" presName="node" presStyleLbl="node1" presStyleIdx="0" presStyleCnt="3" custRadScaleRad="111495" custRadScaleInc="-4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B509B-2744-4170-B04A-215E2540AC19}" type="pres">
      <dgm:prSet presAssocID="{5643EE51-1CA4-4727-A4E6-CEC19BBE171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4D4D7D5-B6C5-4BF9-8527-35F2591B2685}" type="pres">
      <dgm:prSet presAssocID="{E391FAA8-E8D4-4439-9BCC-8EBDD5AD94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B08E4-1649-4493-8B59-76E00A3C599A}" type="pres">
      <dgm:prSet presAssocID="{52F43CDD-981E-48EE-BDEA-769690CDC58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E29F3E6-D7E2-489A-A79E-97EEC4652547}" type="pres">
      <dgm:prSet presAssocID="{07AF113A-15C6-4D42-847F-BF0EA6C4BD15}" presName="node" presStyleLbl="node1" presStyleIdx="2" presStyleCnt="3" custRadScaleRad="112682" custRadScaleInc="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C4291-F344-4F87-BB7F-EEC67EE870A1}" srcId="{53B5C260-DF72-4523-B025-750613C931C5}" destId="{A35DF894-0F9D-43EF-8350-BE67639A80EC}" srcOrd="0" destOrd="0" parTransId="{F5E7BF3F-423C-44FA-B3ED-AE8E7B7BA559}" sibTransId="{292B06AD-1043-4214-825C-E4A62106D989}"/>
    <dgm:cxn modelId="{2EF008A5-0A37-4C5B-B938-1714D3A57C21}" srcId="{A35DF894-0F9D-43EF-8350-BE67639A80EC}" destId="{322AE8C6-AA0C-4D0D-8646-9C4CCC85EC5C}" srcOrd="0" destOrd="0" parTransId="{2CF240A7-0881-4F86-BE9A-1D49BCFB9EC4}" sibTransId="{2DBA1E5E-09CF-4E13-83D5-132E2BC182A3}"/>
    <dgm:cxn modelId="{C8428ACC-A9E6-49AF-B3FF-9FBB0EEC7786}" srcId="{A35DF894-0F9D-43EF-8350-BE67639A80EC}" destId="{07AF113A-15C6-4D42-847F-BF0EA6C4BD15}" srcOrd="2" destOrd="0" parTransId="{52F43CDD-981E-48EE-BDEA-769690CDC587}" sibTransId="{B3270AE6-CA6E-441F-AF6A-493C47FB05D2}"/>
    <dgm:cxn modelId="{8216DEA6-E1F5-46BF-BFEB-2BCA3E85550A}" type="presOf" srcId="{2CF240A7-0881-4F86-BE9A-1D49BCFB9EC4}" destId="{AA30971E-8F7E-4635-B6D2-75A2C7FF6E75}" srcOrd="0" destOrd="0" presId="urn:microsoft.com/office/officeart/2005/8/layout/radial4"/>
    <dgm:cxn modelId="{B0D55EF7-E5CB-40A0-BEA0-4A47B0553399}" type="presOf" srcId="{A35DF894-0F9D-43EF-8350-BE67639A80EC}" destId="{BAE59BF0-709D-4FDB-B46D-E0D18260B55D}" srcOrd="0" destOrd="0" presId="urn:microsoft.com/office/officeart/2005/8/layout/radial4"/>
    <dgm:cxn modelId="{9EF87B41-303D-4522-97E5-2D4DBAD86E31}" type="presOf" srcId="{07AF113A-15C6-4D42-847F-BF0EA6C4BD15}" destId="{DE29F3E6-D7E2-489A-A79E-97EEC4652547}" srcOrd="0" destOrd="0" presId="urn:microsoft.com/office/officeart/2005/8/layout/radial4"/>
    <dgm:cxn modelId="{D836A63A-D916-4574-8F70-6384C1FACD79}" type="presOf" srcId="{52F43CDD-981E-48EE-BDEA-769690CDC587}" destId="{DE7B08E4-1649-4493-8B59-76E00A3C599A}" srcOrd="0" destOrd="0" presId="urn:microsoft.com/office/officeart/2005/8/layout/radial4"/>
    <dgm:cxn modelId="{28C2A9FA-E1D0-4EAA-883C-DDB564CD6FD8}" type="presOf" srcId="{5643EE51-1CA4-4727-A4E6-CEC19BBE1715}" destId="{8E4B509B-2744-4170-B04A-215E2540AC19}" srcOrd="0" destOrd="0" presId="urn:microsoft.com/office/officeart/2005/8/layout/radial4"/>
    <dgm:cxn modelId="{3FA3361B-320F-472C-84E4-36F5199BE9FE}" type="presOf" srcId="{E391FAA8-E8D4-4439-9BCC-8EBDD5AD9488}" destId="{94D4D7D5-B6C5-4BF9-8527-35F2591B2685}" srcOrd="0" destOrd="0" presId="urn:microsoft.com/office/officeart/2005/8/layout/radial4"/>
    <dgm:cxn modelId="{9163B1F4-5DE0-44C3-9557-6009279744D6}" type="presOf" srcId="{322AE8C6-AA0C-4D0D-8646-9C4CCC85EC5C}" destId="{44174CB7-1667-4AEB-9020-FA61C6A65790}" srcOrd="0" destOrd="0" presId="urn:microsoft.com/office/officeart/2005/8/layout/radial4"/>
    <dgm:cxn modelId="{30E82982-3B7E-4A73-977A-760ED49121E0}" type="presOf" srcId="{53B5C260-DF72-4523-B025-750613C931C5}" destId="{43806C51-B5B0-4ABB-8A13-E3909A0519C6}" srcOrd="0" destOrd="0" presId="urn:microsoft.com/office/officeart/2005/8/layout/radial4"/>
    <dgm:cxn modelId="{191747A2-B44F-47F5-915A-9D4F74F31AD1}" srcId="{A35DF894-0F9D-43EF-8350-BE67639A80EC}" destId="{E391FAA8-E8D4-4439-9BCC-8EBDD5AD9488}" srcOrd="1" destOrd="0" parTransId="{5643EE51-1CA4-4727-A4E6-CEC19BBE1715}" sibTransId="{C87C2E4E-0117-4E46-924D-D4CAD5E239FE}"/>
    <dgm:cxn modelId="{612AFFD0-0709-4584-9F99-F4B7C17E02CE}" type="presParOf" srcId="{43806C51-B5B0-4ABB-8A13-E3909A0519C6}" destId="{BAE59BF0-709D-4FDB-B46D-E0D18260B55D}" srcOrd="0" destOrd="0" presId="urn:microsoft.com/office/officeart/2005/8/layout/radial4"/>
    <dgm:cxn modelId="{A71AFACB-7ACA-44A2-86F7-BB652CF7810F}" type="presParOf" srcId="{43806C51-B5B0-4ABB-8A13-E3909A0519C6}" destId="{AA30971E-8F7E-4635-B6D2-75A2C7FF6E75}" srcOrd="1" destOrd="0" presId="urn:microsoft.com/office/officeart/2005/8/layout/radial4"/>
    <dgm:cxn modelId="{A75713EE-9E1A-4238-ABA2-336FB7EFE2AA}" type="presParOf" srcId="{43806C51-B5B0-4ABB-8A13-E3909A0519C6}" destId="{44174CB7-1667-4AEB-9020-FA61C6A65790}" srcOrd="2" destOrd="0" presId="urn:microsoft.com/office/officeart/2005/8/layout/radial4"/>
    <dgm:cxn modelId="{EFF87D5A-59CC-4763-9549-7C0DEAE24550}" type="presParOf" srcId="{43806C51-B5B0-4ABB-8A13-E3909A0519C6}" destId="{8E4B509B-2744-4170-B04A-215E2540AC19}" srcOrd="3" destOrd="0" presId="urn:microsoft.com/office/officeart/2005/8/layout/radial4"/>
    <dgm:cxn modelId="{1F1CFFFA-25CE-4533-A56A-577066136167}" type="presParOf" srcId="{43806C51-B5B0-4ABB-8A13-E3909A0519C6}" destId="{94D4D7D5-B6C5-4BF9-8527-35F2591B2685}" srcOrd="4" destOrd="0" presId="urn:microsoft.com/office/officeart/2005/8/layout/radial4"/>
    <dgm:cxn modelId="{80FDBC75-C18A-4696-AE0F-C8061C1B8035}" type="presParOf" srcId="{43806C51-B5B0-4ABB-8A13-E3909A0519C6}" destId="{DE7B08E4-1649-4493-8B59-76E00A3C599A}" srcOrd="5" destOrd="0" presId="urn:microsoft.com/office/officeart/2005/8/layout/radial4"/>
    <dgm:cxn modelId="{906705DF-5F29-4251-BEE1-1850632039EA}" type="presParOf" srcId="{43806C51-B5B0-4ABB-8A13-E3909A0519C6}" destId="{DE29F3E6-D7E2-489A-A79E-97EEC465254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59BF0-709D-4FDB-B46D-E0D18260B55D}">
      <dsp:nvSpPr>
        <dsp:cNvPr id="0" name=""/>
        <dsp:cNvSpPr/>
      </dsp:nvSpPr>
      <dsp:spPr>
        <a:xfrm>
          <a:off x="1971659" y="2571779"/>
          <a:ext cx="4286280" cy="2174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Производство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2599370" y="2890191"/>
        <a:ext cx="3030858" cy="1537429"/>
      </dsp:txXfrm>
    </dsp:sp>
    <dsp:sp modelId="{AA30971E-8F7E-4635-B6D2-75A2C7FF6E75}">
      <dsp:nvSpPr>
        <dsp:cNvPr id="0" name=""/>
        <dsp:cNvSpPr/>
      </dsp:nvSpPr>
      <dsp:spPr>
        <a:xfrm rot="12732669">
          <a:off x="1317791" y="2057672"/>
          <a:ext cx="1494359" cy="61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74CB7-1667-4AEB-9020-FA61C6A65790}">
      <dsp:nvSpPr>
        <dsp:cNvPr id="0" name=""/>
        <dsp:cNvSpPr/>
      </dsp:nvSpPr>
      <dsp:spPr>
        <a:xfrm>
          <a:off x="400019" y="1143009"/>
          <a:ext cx="2065541" cy="16524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Природные ресурсы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448417" y="1191407"/>
        <a:ext cx="1968745" cy="1555636"/>
      </dsp:txXfrm>
    </dsp:sp>
    <dsp:sp modelId="{8E4B509B-2744-4170-B04A-215E2540AC19}">
      <dsp:nvSpPr>
        <dsp:cNvPr id="0" name=""/>
        <dsp:cNvSpPr/>
      </dsp:nvSpPr>
      <dsp:spPr>
        <a:xfrm rot="16200000">
          <a:off x="3290480" y="1341677"/>
          <a:ext cx="1648638" cy="61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4D7D5-B6C5-4BF9-8527-35F2591B2685}">
      <dsp:nvSpPr>
        <dsp:cNvPr id="0" name=""/>
        <dsp:cNvSpPr/>
      </dsp:nvSpPr>
      <dsp:spPr>
        <a:xfrm>
          <a:off x="3082029" y="972"/>
          <a:ext cx="2065541" cy="1652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капитал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3130427" y="49370"/>
        <a:ext cx="1968745" cy="1555636"/>
      </dsp:txXfrm>
    </dsp:sp>
    <dsp:sp modelId="{DE7B08E4-1649-4493-8B59-76E00A3C599A}">
      <dsp:nvSpPr>
        <dsp:cNvPr id="0" name=""/>
        <dsp:cNvSpPr/>
      </dsp:nvSpPr>
      <dsp:spPr>
        <a:xfrm rot="19598937">
          <a:off x="5370918" y="2013233"/>
          <a:ext cx="1547129" cy="61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9F3E6-D7E2-489A-A79E-97EEC4652547}">
      <dsp:nvSpPr>
        <dsp:cNvPr id="0" name=""/>
        <dsp:cNvSpPr/>
      </dsp:nvSpPr>
      <dsp:spPr>
        <a:xfrm>
          <a:off x="5757884" y="1071567"/>
          <a:ext cx="2065541" cy="16524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труд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5806282" y="1119965"/>
        <a:ext cx="1968745" cy="1555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C1E96A-423C-4FF1-83FC-7F9DEEFDFCF5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15630B-9947-48AF-8590-4C8F5ECD2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Богатство страны.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Элективный курс «Основы экономических знаний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Занятие-моделирование.</a:t>
            </a:r>
          </a:p>
          <a:p>
            <a:r>
              <a:rPr lang="ru-RU" b="1" dirty="0" smtClean="0"/>
              <a:t>Учитель –Таран Е.А.</a:t>
            </a:r>
          </a:p>
          <a:p>
            <a:r>
              <a:rPr lang="ru-RU" b="1" dirty="0" smtClean="0"/>
              <a:t>МОУ СОШ №1</a:t>
            </a:r>
          </a:p>
          <a:p>
            <a:r>
              <a:rPr lang="ru-RU" b="1" dirty="0" smtClean="0"/>
              <a:t>Г. Грязовец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Факторы производства.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Богатство страны.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3600445" cy="223360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071942"/>
            <a:ext cx="3429024" cy="2286016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628" y="1714488"/>
            <a:ext cx="3571900" cy="15716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Какая страна богаче?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86322"/>
            <a:ext cx="3571900" cy="15716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Почему?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Условия игры.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Учащимся выдаются </a:t>
            </a:r>
            <a:r>
              <a:rPr lang="ru-RU" dirty="0" err="1" smtClean="0"/>
              <a:t>минифлаги</a:t>
            </a:r>
            <a:r>
              <a:rPr lang="ru-RU" dirty="0" smtClean="0"/>
              <a:t> двух стран. Это и будут две команды. </a:t>
            </a:r>
            <a:endParaRPr lang="ru-RU" dirty="0"/>
          </a:p>
          <a:p>
            <a:r>
              <a:rPr lang="ru-RU" dirty="0" smtClean="0"/>
              <a:t>Организуются два рабочих сектора: один для «россиян», другой для «японцев».</a:t>
            </a:r>
          </a:p>
          <a:p>
            <a:r>
              <a:rPr lang="ru-RU" dirty="0" smtClean="0"/>
              <a:t>На столах –образцы пирамид в уменьшенном виде.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7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Из имеющихся материалов построить пирамиду, как можно большую и крепкую.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Повторяем геометрию.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3108" y="1928802"/>
            <a:ext cx="5643602" cy="4286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3643305" y="3929065"/>
            <a:ext cx="2643891" cy="2285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 для команд.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Команда «Россия» получает 4 больших листа бумаги. А бедная ресурсами «Япония»  всего 1.</a:t>
            </a:r>
          </a:p>
          <a:p>
            <a:r>
              <a:rPr lang="ru-RU" dirty="0" smtClean="0"/>
              <a:t>Зато в </a:t>
            </a:r>
            <a:r>
              <a:rPr lang="ru-RU" dirty="0"/>
              <a:t>Я</a:t>
            </a:r>
            <a:r>
              <a:rPr lang="ru-RU" dirty="0" smtClean="0"/>
              <a:t>понии развиты технологии. Поэтому команда «</a:t>
            </a:r>
            <a:r>
              <a:rPr lang="ru-RU" dirty="0"/>
              <a:t>Я</a:t>
            </a:r>
            <a:r>
              <a:rPr lang="ru-RU" dirty="0" smtClean="0"/>
              <a:t>пония» получает новейшие средства строительства пирамид: линейки, транспортиры, ножницы, циркули, скотч. А «богатая» Россия получает только набор скрепок.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5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Итоги.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82808"/>
            <a:ext cx="8572560" cy="31892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Обмен между странами  </a:t>
            </a:r>
          </a:p>
          <a:p>
            <a:pPr>
              <a:buNone/>
            </a:pPr>
            <a:r>
              <a:rPr lang="ru-RU" sz="3600" b="1" dirty="0" smtClean="0"/>
              <a:t>делает их богаче, а мир не </a:t>
            </a:r>
          </a:p>
          <a:p>
            <a:pPr>
              <a:buNone/>
            </a:pPr>
            <a:r>
              <a:rPr lang="ru-RU" sz="3600" b="1" dirty="0" smtClean="0"/>
              <a:t>только политическая категория, но и экономическая.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r>
              <a:rPr lang="ru-RU" dirty="0" smtClean="0"/>
              <a:t>Подробное описание данного занятия –моделирования можно найти в книге </a:t>
            </a:r>
          </a:p>
          <a:p>
            <a:pPr lvl="0"/>
            <a:r>
              <a:rPr lang="ru-RU" dirty="0"/>
              <a:t>Травин Е.Н. Уроки экономики в школе. Ярославль, 2003.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9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199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Богатство страны.</vt:lpstr>
      <vt:lpstr>Факторы производства.</vt:lpstr>
      <vt:lpstr>Богатство страны.</vt:lpstr>
      <vt:lpstr>Условия игры.</vt:lpstr>
      <vt:lpstr>Задание:</vt:lpstr>
      <vt:lpstr>Повторяем геометрию.</vt:lpstr>
      <vt:lpstr>Оборудование для команд.</vt:lpstr>
      <vt:lpstr>Итоги.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Богатство страны.</dc:title>
  <dc:creator>Лена</dc:creator>
  <cp:lastModifiedBy>Лена</cp:lastModifiedBy>
  <cp:revision>9</cp:revision>
  <dcterms:created xsi:type="dcterms:W3CDTF">2010-10-10T15:01:20Z</dcterms:created>
  <dcterms:modified xsi:type="dcterms:W3CDTF">2011-09-27T19:19:02Z</dcterms:modified>
</cp:coreProperties>
</file>