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91" r:id="rId4"/>
    <p:sldId id="280" r:id="rId5"/>
    <p:sldId id="271" r:id="rId6"/>
    <p:sldId id="261" r:id="rId7"/>
    <p:sldId id="262" r:id="rId8"/>
    <p:sldId id="263" r:id="rId9"/>
    <p:sldId id="260" r:id="rId10"/>
    <p:sldId id="289" r:id="rId11"/>
    <p:sldId id="290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4" r:id="rId20"/>
    <p:sldId id="277" r:id="rId21"/>
    <p:sldId id="288" r:id="rId22"/>
    <p:sldId id="282" r:id="rId23"/>
    <p:sldId id="276" r:id="rId24"/>
    <p:sldId id="278" r:id="rId25"/>
    <p:sldId id="27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349" autoAdjust="0"/>
  </p:normalViewPr>
  <p:slideViewPr>
    <p:cSldViewPr>
      <p:cViewPr varScale="1">
        <p:scale>
          <a:sx n="68" d="100"/>
          <a:sy n="68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EF7E8-4B14-4F69-844F-817B934AA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611AD9-2658-40CD-B2AA-8B9B4768140F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8662E1-648D-4EEF-A229-5B82CCEC3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" Target="slide2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86396"/>
          </a:xfrm>
          <a:scene3d>
            <a:camera prst="perspectiveContrasting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4400" dirty="0" smtClean="0"/>
              <a:t>Обобщающее повторение </a:t>
            </a:r>
            <a:br>
              <a:rPr lang="ru-RU" sz="4400" dirty="0" smtClean="0"/>
            </a:br>
            <a:r>
              <a:rPr lang="ru-RU" sz="4400" dirty="0" smtClean="0"/>
              <a:t>по теме:</a:t>
            </a:r>
            <a:br>
              <a:rPr lang="ru-RU" sz="4400" dirty="0" smtClean="0"/>
            </a:br>
            <a:r>
              <a:rPr lang="ru-RU" sz="4400" dirty="0" smtClean="0"/>
              <a:t>«Движение тел.</a:t>
            </a:r>
            <a:br>
              <a:rPr lang="ru-RU" sz="4400" dirty="0" smtClean="0"/>
            </a:br>
            <a:r>
              <a:rPr lang="ru-RU" sz="4400" dirty="0" smtClean="0"/>
              <a:t>Плотность»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Равноускоренное движение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Движение, при котором скорость тела за любые равные промежутки времени увеличивается (или уменьшается) на одно и то же значение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ускорение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векторная </a:t>
            </a:r>
            <a:r>
              <a:rPr lang="ru-RU" sz="3600" dirty="0" smtClean="0"/>
              <a:t>величина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Характеризует быстроту изменения скорости</a:t>
            </a:r>
            <a:endParaRPr lang="ru-RU" sz="36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5286380" y="3000372"/>
          <a:ext cx="1779270" cy="630936"/>
        </p:xfrm>
        <a:graphic>
          <a:graphicData uri="http://schemas.openxmlformats.org/drawingml/2006/table">
            <a:tbl>
              <a:tblPr/>
              <a:tblGrid>
                <a:gridCol w="17792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а =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928934"/>
            <a:ext cx="923925" cy="88582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929190" y="4214818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[ а ] = м/с</a:t>
            </a:r>
            <a:r>
              <a:rPr lang="ru-RU" sz="3200" baseline="30000" dirty="0" smtClean="0"/>
              <a:t>2</a:t>
            </a:r>
            <a:endParaRPr lang="ru-RU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1A8-4A44-48A3-9994-05812B97832B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10" name="Содержимое 9" descr="Рисунок3.wm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642938"/>
            <a:ext cx="8929688" cy="6215062"/>
          </a:xfrm>
        </p:spPr>
      </p:pic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71472" y="4214818"/>
          <a:ext cx="7996238" cy="2079625"/>
        </p:xfrm>
        <a:graphic>
          <a:graphicData uri="http://schemas.openxmlformats.org/presentationml/2006/ole">
            <p:oleObj spid="_x0000_s25602" name="Формула" r:id="rId4" imgW="1498320" imgH="393480" progId="Equation.3">
              <p:embed/>
            </p:oleObj>
          </a:graphicData>
        </a:graphic>
      </p:graphicFrame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EC65-70C2-4567-85FB-E2476735EA77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0" name="Содержимое 9" descr="Рисунок1.wm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42875"/>
            <a:ext cx="9144000" cy="6500813"/>
          </a:xfrm>
        </p:spPr>
      </p:pic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571472" y="4357694"/>
          <a:ext cx="8064500" cy="2114550"/>
        </p:xfrm>
        <a:graphic>
          <a:graphicData uri="http://schemas.openxmlformats.org/presentationml/2006/ole">
            <p:oleObj spid="_x0000_s43010" name="Формула" r:id="rId4" imgW="1485720" imgH="393480" progId="Equation.3">
              <p:embed/>
            </p:oleObj>
          </a:graphicData>
        </a:graphic>
      </p:graphicFrame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2FCB9-9BD3-4949-878B-59C80A1D7571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10" name="Содержимое 9" descr="Рисунок2.wm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642918"/>
            <a:ext cx="9001156" cy="6000792"/>
          </a:xfrm>
        </p:spPr>
      </p:pic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428596" y="1000108"/>
          <a:ext cx="8064500" cy="2174875"/>
        </p:xfrm>
        <a:graphic>
          <a:graphicData uri="http://schemas.openxmlformats.org/presentationml/2006/ole">
            <p:oleObj spid="_x0000_s41986" name="Формула" r:id="rId4" imgW="1447172" imgH="393529" progId="Equation.3">
              <p:embed/>
            </p:oleObj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6243-CBC9-4111-B79A-70AEE89E40B9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332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500042"/>
            <a:ext cx="8229600" cy="64294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cap="none" dirty="0" smtClean="0">
                <a:solidFill>
                  <a:srgbClr val="6699FF"/>
                </a:solidFill>
                <a:effectLst/>
                <a:latin typeface="Arial" charset="0"/>
              </a:rPr>
              <a:t>Решить задачу 1</a:t>
            </a:r>
          </a:p>
        </p:txBody>
      </p:sp>
      <p:sp>
        <p:nvSpPr>
          <p:cNvPr id="1332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Дано</a:t>
            </a:r>
            <a:r>
              <a:rPr lang="ru-RU" dirty="0" smtClean="0">
                <a:latin typeface="Arial" charset="0"/>
              </a:rPr>
              <a:t>:</a:t>
            </a: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       </a:t>
            </a:r>
            <a:r>
              <a:rPr lang="ru-RU" sz="3600" dirty="0" smtClean="0">
                <a:latin typeface="Arial" charset="0"/>
              </a:rPr>
              <a:t>= 0,6 </a:t>
            </a:r>
            <a:r>
              <a:rPr lang="ru-RU" sz="3600" dirty="0" smtClean="0">
                <a:latin typeface="Arial" charset="0"/>
              </a:rPr>
              <a:t>км</a:t>
            </a:r>
            <a:endParaRPr lang="ru-RU" sz="36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    </a:t>
            </a:r>
            <a:r>
              <a:rPr lang="en-US" sz="3600" dirty="0" smtClean="0">
                <a:latin typeface="Arial" charset="0"/>
              </a:rPr>
              <a:t>= </a:t>
            </a:r>
            <a:r>
              <a:rPr lang="ru-RU" sz="3600" dirty="0" smtClean="0">
                <a:latin typeface="Arial" charset="0"/>
              </a:rPr>
              <a:t>1</a:t>
            </a:r>
            <a:r>
              <a:rPr lang="en-US" sz="3600" dirty="0" smtClean="0">
                <a:latin typeface="Arial" charset="0"/>
              </a:rPr>
              <a:t>0 </a:t>
            </a:r>
            <a:r>
              <a:rPr lang="ru-RU" sz="3600" dirty="0" smtClean="0">
                <a:latin typeface="Arial" charset="0"/>
              </a:rPr>
              <a:t>минут</a:t>
            </a:r>
            <a:endParaRPr lang="ru-RU" sz="36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36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Найти скорость        ?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785786" y="1928802"/>
          <a:ext cx="644525" cy="787400"/>
        </p:xfrm>
        <a:graphic>
          <a:graphicData uri="http://schemas.openxmlformats.org/presentationml/2006/ole">
            <p:oleObj spid="_x0000_s44034" name="Формула" r:id="rId3" imgW="114120" imgH="139680" progId="Equation.3">
              <p:embed/>
            </p:oleObj>
          </a:graphicData>
        </a:graphic>
      </p:graphicFrame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214678" y="1928802"/>
          <a:ext cx="4235450" cy="685800"/>
        </p:xfrm>
        <a:graphic>
          <a:graphicData uri="http://schemas.openxmlformats.org/presentationml/2006/ole">
            <p:oleObj spid="_x0000_s44035" name="Формула" r:id="rId4" imgW="1244520" imgH="203040" progId="Equation.3">
              <p:embed/>
            </p:oleObj>
          </a:graphicData>
        </a:graphic>
      </p:graphicFrame>
      <p:sp>
        <p:nvSpPr>
          <p:cNvPr id="13323" name="Line 7"/>
          <p:cNvSpPr>
            <a:spLocks noChangeShapeType="1"/>
          </p:cNvSpPr>
          <p:nvPr/>
        </p:nvSpPr>
        <p:spPr bwMode="auto">
          <a:xfrm>
            <a:off x="8172450" y="1557338"/>
            <a:ext cx="0" cy="3240087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8"/>
          <p:cNvSpPr>
            <a:spLocks noChangeShapeType="1"/>
          </p:cNvSpPr>
          <p:nvPr/>
        </p:nvSpPr>
        <p:spPr bwMode="auto">
          <a:xfrm flipH="1">
            <a:off x="468313" y="4652963"/>
            <a:ext cx="8351837" cy="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3714744" y="3071810"/>
          <a:ext cx="3870325" cy="673100"/>
        </p:xfrm>
        <a:graphic>
          <a:graphicData uri="http://schemas.openxmlformats.org/presentationml/2006/ole">
            <p:oleObj spid="_x0000_s44036" name="Формула" r:id="rId5" imgW="1041120" imgH="177480" progId="Equation.3">
              <p:embed/>
            </p:oleObj>
          </a:graphicData>
        </a:graphic>
      </p:graphicFrame>
      <p:sp>
        <p:nvSpPr>
          <p:cNvPr id="133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714348" y="2857496"/>
          <a:ext cx="571500" cy="882650"/>
        </p:xfrm>
        <a:graphic>
          <a:graphicData uri="http://schemas.openxmlformats.org/presentationml/2006/ole">
            <p:oleObj spid="_x0000_s44037" name="Формула" r:id="rId6" imgW="101468" imgH="164885" progId="Equation.3">
              <p:embed/>
            </p:oleObj>
          </a:graphicData>
        </a:graphic>
      </p:graphicFrame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4214810" y="4786322"/>
          <a:ext cx="650875" cy="690563"/>
        </p:xfrm>
        <a:graphic>
          <a:graphicData uri="http://schemas.openxmlformats.org/presentationml/2006/ole">
            <p:oleObj spid="_x0000_s44038" name="Формула" r:id="rId7" imgW="126720" imgH="139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B9809-AB90-4160-BB48-1C6C28F5B47C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43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714356"/>
            <a:ext cx="8229600" cy="85725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dirty="0" smtClean="0">
                <a:solidFill>
                  <a:srgbClr val="6699FF"/>
                </a:solidFill>
                <a:effectLst/>
                <a:latin typeface="Arial" charset="0"/>
              </a:rPr>
              <a:t>Решение задачи 1</a:t>
            </a:r>
          </a:p>
        </p:txBody>
      </p:sp>
      <p:sp>
        <p:nvSpPr>
          <p:cNvPr id="1434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4800" y="1554163"/>
            <a:ext cx="2898775" cy="3170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dirty="0" smtClean="0">
                <a:latin typeface="Arial" charset="0"/>
              </a:rPr>
              <a:t>Дано: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 s </a:t>
            </a:r>
            <a:r>
              <a:rPr lang="ru-RU" dirty="0" smtClean="0">
                <a:latin typeface="Arial" charset="0"/>
              </a:rPr>
              <a:t>= </a:t>
            </a:r>
            <a:r>
              <a:rPr lang="en-US" dirty="0" smtClean="0">
                <a:latin typeface="Arial" charset="0"/>
              </a:rPr>
              <a:t>600 </a:t>
            </a:r>
            <a:r>
              <a:rPr lang="ru-RU" dirty="0" smtClean="0">
                <a:latin typeface="Arial" charset="0"/>
              </a:rPr>
              <a:t>м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 = 600 c</a:t>
            </a:r>
            <a:endParaRPr lang="ru-RU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      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dirty="0" smtClean="0">
              <a:latin typeface="Arial" charset="0"/>
            </a:endParaRPr>
          </a:p>
        </p:txBody>
      </p:sp>
      <p:sp>
        <p:nvSpPr>
          <p:cNvPr id="14344" name="Rectangle 15"/>
          <p:cNvSpPr>
            <a:spLocks noGrp="1"/>
          </p:cNvSpPr>
          <p:nvPr>
            <p:ph type="body" sz="half" idx="4294967295"/>
          </p:nvPr>
        </p:nvSpPr>
        <p:spPr>
          <a:xfrm>
            <a:off x="3276600" y="1554163"/>
            <a:ext cx="5715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dirty="0" smtClean="0"/>
              <a:t>Решение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dirty="0" smtClean="0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2700338" y="1557338"/>
            <a:ext cx="0" cy="2447925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H="1">
            <a:off x="179388" y="3500438"/>
            <a:ext cx="2879725" cy="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8" name="Object 14"/>
          <p:cNvGraphicFramePr>
            <a:graphicFrameLocks noChangeAspect="1"/>
          </p:cNvGraphicFramePr>
          <p:nvPr/>
        </p:nvGraphicFramePr>
        <p:xfrm>
          <a:off x="611188" y="3644900"/>
          <a:ext cx="650875" cy="690563"/>
        </p:xfrm>
        <a:graphic>
          <a:graphicData uri="http://schemas.openxmlformats.org/presentationml/2006/ole">
            <p:oleObj spid="_x0000_s45058" name="Формула" r:id="rId3" imgW="126720" imgH="139680" progId="Equation.3">
              <p:embed/>
            </p:oleObj>
          </a:graphicData>
        </a:graphic>
      </p:graphicFrame>
      <p:sp>
        <p:nvSpPr>
          <p:cNvPr id="1435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16"/>
          <p:cNvGraphicFramePr>
            <a:graphicFrameLocks noChangeAspect="1"/>
          </p:cNvGraphicFramePr>
          <p:nvPr/>
        </p:nvGraphicFramePr>
        <p:xfrm>
          <a:off x="4572000" y="1571612"/>
          <a:ext cx="3240087" cy="3240087"/>
        </p:xfrm>
        <a:graphic>
          <a:graphicData uri="http://schemas.openxmlformats.org/presentationml/2006/ole">
            <p:oleObj spid="_x0000_s45059" name="Формула" r:id="rId4" imgW="380835" imgH="393529" progId="Equation.3">
              <p:embed/>
            </p:oleObj>
          </a:graphicData>
        </a:graphic>
      </p:graphicFrame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0" name="Object 18"/>
          <p:cNvGraphicFramePr>
            <a:graphicFrameLocks noChangeAspect="1"/>
          </p:cNvGraphicFramePr>
          <p:nvPr/>
        </p:nvGraphicFramePr>
        <p:xfrm>
          <a:off x="2857488" y="4643446"/>
          <a:ext cx="5353050" cy="2035175"/>
        </p:xfrm>
        <a:graphic>
          <a:graphicData uri="http://schemas.openxmlformats.org/presentationml/2006/ole">
            <p:oleObj spid="_x0000_s45060" name="Формула" r:id="rId5" imgW="10029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63CB0-C431-40F9-A0CA-78456354D10E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1536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714356"/>
            <a:ext cx="8229600" cy="78581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dirty="0" smtClean="0">
                <a:solidFill>
                  <a:srgbClr val="6699FF"/>
                </a:solidFill>
                <a:effectLst/>
                <a:latin typeface="Arial" charset="0"/>
              </a:rPr>
              <a:t>Решить задачу 2</a:t>
            </a:r>
          </a:p>
        </p:txBody>
      </p:sp>
      <p:sp>
        <p:nvSpPr>
          <p:cNvPr id="15369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Дано: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       </a:t>
            </a:r>
            <a:r>
              <a:rPr lang="ru-RU" sz="3600" dirty="0" smtClean="0">
                <a:latin typeface="Arial" charset="0"/>
              </a:rPr>
              <a:t>= 36 км/ч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       </a:t>
            </a:r>
            <a:r>
              <a:rPr lang="en-US" sz="3600" dirty="0" smtClean="0">
                <a:latin typeface="Arial" charset="0"/>
              </a:rPr>
              <a:t>= 30 </a:t>
            </a:r>
            <a:r>
              <a:rPr lang="ru-RU" sz="3600" dirty="0" smtClean="0">
                <a:latin typeface="Arial" charset="0"/>
              </a:rPr>
              <a:t>минут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latin typeface="Arial" charset="0"/>
              </a:rPr>
              <a:t>Найти путь      ?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hlinkClick r:id="rId3" action="ppaction://hlinksldjump"/>
              </a:rPr>
              <a:t> </a:t>
            </a: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684213" y="2060575"/>
          <a:ext cx="715962" cy="787400"/>
        </p:xfrm>
        <a:graphic>
          <a:graphicData uri="http://schemas.openxmlformats.org/presentationml/2006/ole">
            <p:oleObj spid="_x0000_s46082" name="Формула" r:id="rId4" imgW="126720" imgH="139680" progId="Equation.3">
              <p:embed/>
            </p:oleObj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3643306" y="1857364"/>
          <a:ext cx="3889375" cy="1328737"/>
        </p:xfrm>
        <a:graphic>
          <a:graphicData uri="http://schemas.openxmlformats.org/presentationml/2006/ole">
            <p:oleObj spid="_x0000_s46083" name="Формула" r:id="rId5" imgW="1143000" imgH="393700" progId="Equation.3">
              <p:embed/>
            </p:oleObj>
          </a:graphicData>
        </a:graphic>
      </p:graphicFrame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8172450" y="1557338"/>
            <a:ext cx="0" cy="3240087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468313" y="4652963"/>
            <a:ext cx="8351837" cy="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4000496" y="3286124"/>
          <a:ext cx="4248150" cy="673100"/>
        </p:xfrm>
        <a:graphic>
          <a:graphicData uri="http://schemas.openxmlformats.org/presentationml/2006/ole">
            <p:oleObj spid="_x0000_s46084" name="Формула" r:id="rId6" imgW="1142504" imgH="177723" progId="Equation.3">
              <p:embed/>
            </p:oleObj>
          </a:graphicData>
        </a:graphic>
      </p:graphicFrame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755650" y="3284538"/>
          <a:ext cx="571500" cy="882650"/>
        </p:xfrm>
        <a:graphic>
          <a:graphicData uri="http://schemas.openxmlformats.org/presentationml/2006/ole">
            <p:oleObj spid="_x0000_s46085" name="Формула" r:id="rId7" imgW="101468" imgH="164885" progId="Equation.3">
              <p:embed/>
            </p:oleObj>
          </a:graphicData>
        </a:graphic>
      </p:graphicFrame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3214678" y="5000636"/>
          <a:ext cx="520700" cy="690563"/>
        </p:xfrm>
        <a:graphic>
          <a:graphicData uri="http://schemas.openxmlformats.org/presentationml/2006/ole">
            <p:oleObj spid="_x0000_s46086" name="Формула" r:id="rId8" imgW="101556" imgH="13963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C2567-2F40-4961-B72A-F619FA486E25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63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642918"/>
            <a:ext cx="8229600" cy="71438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dirty="0" smtClean="0">
                <a:solidFill>
                  <a:srgbClr val="6699FF"/>
                </a:solidFill>
                <a:effectLst/>
                <a:latin typeface="Arial" charset="0"/>
              </a:rPr>
              <a:t>Решение задачи </a:t>
            </a:r>
            <a:r>
              <a:rPr lang="en-US" cap="none" dirty="0" smtClean="0">
                <a:solidFill>
                  <a:srgbClr val="6699FF"/>
                </a:solidFill>
                <a:effectLst/>
                <a:latin typeface="Arial" charset="0"/>
              </a:rPr>
              <a:t>2</a:t>
            </a:r>
            <a:endParaRPr lang="ru-RU" cap="none" dirty="0" smtClean="0">
              <a:solidFill>
                <a:srgbClr val="6699FF"/>
              </a:solidFill>
              <a:effectLst/>
              <a:latin typeface="Arial" charset="0"/>
            </a:endParaRPr>
          </a:p>
        </p:txBody>
      </p:sp>
      <p:sp>
        <p:nvSpPr>
          <p:cNvPr id="1639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4800" y="1554163"/>
            <a:ext cx="2971800" cy="47545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Arial" charset="0"/>
              </a:rPr>
              <a:t>Дано: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    = 10 м/с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 = </a:t>
            </a:r>
            <a:r>
              <a:rPr lang="ru-RU" dirty="0" smtClean="0">
                <a:latin typeface="Arial" charset="0"/>
              </a:rPr>
              <a:t>18</a:t>
            </a:r>
            <a:r>
              <a:rPr lang="en-US" dirty="0" smtClean="0">
                <a:latin typeface="Arial" charset="0"/>
              </a:rPr>
              <a:t>00 c</a:t>
            </a: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6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</a:rPr>
              <a:t>S</a:t>
            </a:r>
            <a:r>
              <a:rPr lang="ru-RU" dirty="0" smtClean="0">
                <a:latin typeface="Arial" charset="0"/>
              </a:rPr>
              <a:t> -</a:t>
            </a:r>
            <a:r>
              <a:rPr lang="en-US" dirty="0" smtClean="0">
                <a:latin typeface="Arial" charset="0"/>
              </a:rPr>
              <a:t> ?</a:t>
            </a:r>
            <a:r>
              <a:rPr lang="ru-RU" dirty="0" smtClean="0"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>
              <a:latin typeface="Arial" charset="0"/>
            </a:endParaRPr>
          </a:p>
        </p:txBody>
      </p:sp>
      <p:sp>
        <p:nvSpPr>
          <p:cNvPr id="163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3276600" y="1554163"/>
            <a:ext cx="57150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dirty="0" smtClean="0"/>
              <a:t>Решение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Line 6"/>
          <p:cNvSpPr>
            <a:spLocks noChangeShapeType="1"/>
          </p:cNvSpPr>
          <p:nvPr/>
        </p:nvSpPr>
        <p:spPr bwMode="auto">
          <a:xfrm>
            <a:off x="2700338" y="1557338"/>
            <a:ext cx="0" cy="2447925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7"/>
          <p:cNvSpPr>
            <a:spLocks noChangeShapeType="1"/>
          </p:cNvSpPr>
          <p:nvPr/>
        </p:nvSpPr>
        <p:spPr bwMode="auto">
          <a:xfrm flipH="1">
            <a:off x="179388" y="3500438"/>
            <a:ext cx="2879725" cy="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323850" y="1989138"/>
          <a:ext cx="582613" cy="617537"/>
        </p:xfrm>
        <a:graphic>
          <a:graphicData uri="http://schemas.openxmlformats.org/presentationml/2006/ole">
            <p:oleObj spid="_x0000_s47106" name="Формула" r:id="rId3" imgW="126720" imgH="139680" progId="Equation.3">
              <p:embed/>
            </p:oleObj>
          </a:graphicData>
        </a:graphic>
      </p:graphicFrame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7" name="Object 13"/>
          <p:cNvGraphicFramePr>
            <a:graphicFrameLocks noChangeAspect="1"/>
          </p:cNvGraphicFramePr>
          <p:nvPr/>
        </p:nvGraphicFramePr>
        <p:xfrm>
          <a:off x="3714744" y="2285992"/>
          <a:ext cx="4968875" cy="1443037"/>
        </p:xfrm>
        <a:graphic>
          <a:graphicData uri="http://schemas.openxmlformats.org/presentationml/2006/ole">
            <p:oleObj spid="_x0000_s47107" name="Формула" r:id="rId4" imgW="507960" imgH="152280" progId="Equation.3">
              <p:embed/>
            </p:oleObj>
          </a:graphicData>
        </a:graphic>
      </p:graphicFrame>
      <p:sp>
        <p:nvSpPr>
          <p:cNvPr id="16400" name="Rectangle 14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8" name="Object 15"/>
          <p:cNvGraphicFramePr>
            <a:graphicFrameLocks noChangeAspect="1"/>
          </p:cNvGraphicFramePr>
          <p:nvPr/>
        </p:nvGraphicFramePr>
        <p:xfrm>
          <a:off x="785786" y="4643446"/>
          <a:ext cx="8151813" cy="741363"/>
        </p:xfrm>
        <a:graphic>
          <a:graphicData uri="http://schemas.openxmlformats.org/presentationml/2006/ole">
            <p:oleObj spid="_x0000_s47108" name="Формула" r:id="rId5" imgW="189216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050" y="1600200"/>
            <a:ext cx="8148668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Инерция</a:t>
            </a:r>
            <a:r>
              <a:rPr lang="ru-RU" sz="3600" dirty="0" smtClean="0"/>
              <a:t> – </a:t>
            </a:r>
            <a:r>
              <a:rPr lang="ru-RU" sz="3600" b="1" dirty="0" smtClean="0"/>
              <a:t>это физическое явление.</a:t>
            </a:r>
            <a:r>
              <a:rPr lang="ru-RU" sz="3600" dirty="0" smtClean="0"/>
              <a:t> Оно состоит в том, что любое тело, на которое не действуют другие тела (или действие других тел скомпенсировано), сохраняет состояние покоя или движется </a:t>
            </a:r>
            <a:r>
              <a:rPr lang="ru-RU" sz="3600" b="1" dirty="0" smtClean="0"/>
              <a:t>равномерно и прямолинейно.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20145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>
                <a:solidFill>
                  <a:srgbClr val="FF3300"/>
                </a:solidFill>
              </a:rPr>
              <a:t>Механическое движение</a:t>
            </a:r>
            <a:r>
              <a:rPr lang="ru-RU" sz="3200" b="1" dirty="0"/>
              <a:t> </a:t>
            </a:r>
            <a:r>
              <a:rPr lang="ru-RU" sz="3200" b="1" dirty="0" smtClean="0"/>
              <a:t>- </a:t>
            </a:r>
            <a:r>
              <a:rPr lang="ru-RU" sz="3200" dirty="0" smtClean="0"/>
              <a:t>изменение положения тела в пространстве относительно других тел с течением времени.</a:t>
            </a:r>
            <a:endParaRPr lang="ru-RU" sz="3200" b="1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dirty="0"/>
              <a:t>Механическое движение</a:t>
            </a:r>
          </a:p>
        </p:txBody>
      </p:sp>
      <p:pic>
        <p:nvPicPr>
          <p:cNvPr id="20488" name="Picture 8" descr="Аквариу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1828800" cy="1828800"/>
          </a:xfrm>
          <a:prstGeom prst="rect">
            <a:avLst/>
          </a:prstGeom>
          <a:noFill/>
        </p:spPr>
      </p:pic>
      <p:pic>
        <p:nvPicPr>
          <p:cNvPr id="20489" name="Picture 9" descr="sea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90800"/>
            <a:ext cx="2095500" cy="1655763"/>
          </a:xfrm>
          <a:prstGeom prst="rect">
            <a:avLst/>
          </a:prstGeom>
          <a:noFill/>
        </p:spPr>
      </p:pic>
      <p:pic>
        <p:nvPicPr>
          <p:cNvPr id="20491" name="Picture 11" descr="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4953000"/>
            <a:ext cx="1143000" cy="1609725"/>
          </a:xfrm>
          <a:prstGeom prst="rect">
            <a:avLst/>
          </a:prstGeom>
          <a:noFill/>
        </p:spPr>
      </p:pic>
      <p:pic>
        <p:nvPicPr>
          <p:cNvPr id="20492" name="Picture 12" descr="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571612"/>
            <a:ext cx="1828800" cy="144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Задание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 рисунке изображена поверхность жидкости в цистерне бензовоза. В каком случае бензовоз движется равномерно? В каком случае его скорость увеличивается? уменьшается?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29700" name="Picture 4" descr="07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4365625"/>
            <a:ext cx="51133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boy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724400"/>
            <a:ext cx="10525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4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34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142984"/>
            <a:ext cx="8229600" cy="1066800"/>
          </a:xfrm>
        </p:spPr>
        <p:txBody>
          <a:bodyPr/>
          <a:lstStyle/>
          <a:p>
            <a:r>
              <a:rPr lang="ru-RU" dirty="0"/>
              <a:t>ПОДУМАЙ 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981200"/>
            <a:ext cx="5843587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</a:t>
            </a:r>
            <a:r>
              <a:rPr lang="ru-RU" sz="2800" dirty="0"/>
              <a:t> </a:t>
            </a:r>
            <a:r>
              <a:rPr lang="ru-RU" sz="2800" dirty="0">
                <a:solidFill>
                  <a:sysClr val="windowText" lastClr="000000"/>
                </a:solidFill>
              </a:rPr>
              <a:t>Выбежав из-за угла, леопард столкнулся с зайцем лоб в лоб. Кто из них отлетел дальше?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FF00"/>
                </a:solidFill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FF00"/>
                </a:solidFill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FF00"/>
                </a:solidFill>
              </a:rPr>
              <a:t>   </a:t>
            </a:r>
            <a:r>
              <a:rPr lang="ru-RU" sz="2800" dirty="0">
                <a:solidFill>
                  <a:sysClr val="windowText" lastClr="000000"/>
                </a:solidFill>
              </a:rPr>
              <a:t>Почему споткнувшийся человек падает вперед, а поскользнувшийся – назад?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4213" y="2133600"/>
            <a:ext cx="23034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0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3077" name="Picture 5" descr="CHEET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429000"/>
            <a:ext cx="2447925" cy="1143000"/>
          </a:xfrm>
          <a:prstGeom prst="rect">
            <a:avLst/>
          </a:prstGeom>
          <a:noFill/>
        </p:spPr>
      </p:pic>
      <p:pic>
        <p:nvPicPr>
          <p:cNvPr id="3078" name="Picture 6" descr="RUNRAB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3644900"/>
            <a:ext cx="92710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8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4750" y="214313"/>
            <a:ext cx="5429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Фронтальный опрос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357188" y="714357"/>
            <a:ext cx="85725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 Как определить массу тела</a:t>
            </a:r>
            <a:r>
              <a:rPr lang="ru-RU" sz="3200" b="1" dirty="0" smtClean="0">
                <a:solidFill>
                  <a:srgbClr val="1C1C1C"/>
                </a:solidFill>
              </a:rPr>
              <a:t>?</a:t>
            </a:r>
          </a:p>
          <a:p>
            <a:pPr marL="514350" indent="-514350">
              <a:buFont typeface="Arial" charset="0"/>
              <a:buAutoNum type="arabicPeriod"/>
            </a:pPr>
            <a:endParaRPr lang="ru-RU" sz="3200" b="1" dirty="0">
              <a:solidFill>
                <a:srgbClr val="1C1C1C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Что характеризует масса? </a:t>
            </a:r>
          </a:p>
          <a:p>
            <a:pPr marL="514350" indent="-514350">
              <a:buFont typeface="Arial" charset="0"/>
              <a:buAutoNum type="arabicPeriod"/>
            </a:pPr>
            <a:endParaRPr lang="ru-RU" sz="3200" b="1" dirty="0">
              <a:solidFill>
                <a:srgbClr val="1C1C1C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 В каких единицах измеряется масса? </a:t>
            </a:r>
          </a:p>
          <a:p>
            <a:pPr marL="514350" indent="-514350">
              <a:buFont typeface="Arial" charset="0"/>
              <a:buAutoNum type="arabicPeriod"/>
            </a:pPr>
            <a:endParaRPr lang="ru-RU" sz="2400" b="1" dirty="0">
              <a:solidFill>
                <a:srgbClr val="1C1C1C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 Как найти объем прямоугольного параллелепипеда?</a:t>
            </a:r>
          </a:p>
          <a:p>
            <a:pPr marL="514350" indent="-514350">
              <a:buFont typeface="Arial" charset="0"/>
              <a:buAutoNum type="arabicPeriod"/>
            </a:pPr>
            <a:endParaRPr lang="ru-RU" sz="2400" b="1" dirty="0">
              <a:solidFill>
                <a:srgbClr val="1C1C1C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Как найти объем тела неправильной  </a:t>
            </a:r>
          </a:p>
          <a:p>
            <a:pPr marL="514350" indent="-514350"/>
            <a:r>
              <a:rPr lang="ru-RU" sz="3200" b="1" dirty="0">
                <a:solidFill>
                  <a:srgbClr val="1C1C1C"/>
                </a:solidFill>
              </a:rPr>
              <a:t> формы?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857375" cy="785813"/>
          </a:xfrm>
          <a:solidFill>
            <a:schemeClr val="bg2"/>
          </a:soli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CC66"/>
                </a:solidFill>
              </a:rPr>
              <a:t>Масса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484438" y="428604"/>
            <a:ext cx="3873512" cy="714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916238" y="1989138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1476375" y="1989138"/>
            <a:ext cx="14398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867400" y="1989138"/>
            <a:ext cx="9366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04025" y="357166"/>
            <a:ext cx="2252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Единицы массы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1700213"/>
            <a:ext cx="11001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 i="1">
                <a:solidFill>
                  <a:srgbClr val="000000"/>
                </a:solidFill>
              </a:rPr>
              <a:t>m</a:t>
            </a:r>
            <a:endParaRPr lang="ru-RU" sz="8000" b="1" i="1">
              <a:solidFill>
                <a:srgbClr val="00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476375" y="2565400"/>
            <a:ext cx="12954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71775" y="2636838"/>
            <a:ext cx="3897313" cy="457200"/>
          </a:xfrm>
          <a:prstGeom prst="rect">
            <a:avLst/>
          </a:prstGeom>
          <a:solidFill>
            <a:srgbClr val="E1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</a:rPr>
              <a:t>мера инертности тела</a:t>
            </a:r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2771775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4"/>
          <p:cNvSpPr>
            <a:spLocks noChangeShapeType="1"/>
          </p:cNvSpPr>
          <p:nvPr/>
        </p:nvSpPr>
        <p:spPr bwMode="auto">
          <a:xfrm>
            <a:off x="2771775" y="5516563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>
            <a:off x="2771775" y="3068638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>
            <a:off x="6732588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2843213" y="3357563"/>
            <a:ext cx="261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Чем меньше      ,</a:t>
            </a:r>
            <a:r>
              <a:rPr lang="ru-RU" sz="1600" dirty="0"/>
              <a:t> </a:t>
            </a:r>
          </a:p>
        </p:txBody>
      </p:sp>
      <p:sp>
        <p:nvSpPr>
          <p:cNvPr id="4113" name="AutoShape 18"/>
          <p:cNvSpPr>
            <a:spLocks noChangeArrowheads="1"/>
          </p:cNvSpPr>
          <p:nvPr/>
        </p:nvSpPr>
        <p:spPr bwMode="auto">
          <a:xfrm>
            <a:off x="4787900" y="3500438"/>
            <a:ext cx="144463" cy="2159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843213" y="3789363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тем больше </a:t>
            </a:r>
            <a:r>
              <a:rPr lang="en-US" sz="2400" b="1" i="1" dirty="0">
                <a:solidFill>
                  <a:srgbClr val="000000"/>
                </a:solidFill>
              </a:rPr>
              <a:t>m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3419475" y="6453188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 flipV="1">
            <a:off x="6877050" y="4868863"/>
            <a:ext cx="50323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Text Box 22"/>
          <p:cNvSpPr txBox="1">
            <a:spLocks noChangeArrowheads="1"/>
          </p:cNvSpPr>
          <p:nvPr/>
        </p:nvSpPr>
        <p:spPr bwMode="auto">
          <a:xfrm>
            <a:off x="6818313" y="4797425"/>
            <a:ext cx="23256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00"/>
                </a:solidFill>
              </a:rPr>
              <a:t>Взвешиванием</a:t>
            </a:r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 flipV="1">
            <a:off x="2124075" y="5805488"/>
            <a:ext cx="122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3419475" y="5445125"/>
            <a:ext cx="3313113" cy="822325"/>
          </a:xfrm>
          <a:prstGeom prst="rect">
            <a:avLst/>
          </a:prstGeom>
          <a:solidFill>
            <a:srgbClr val="E1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</a:rPr>
              <a:t>По скоростям</a:t>
            </a:r>
          </a:p>
          <a:p>
            <a:r>
              <a:rPr lang="ru-RU" sz="2400" i="1" dirty="0">
                <a:solidFill>
                  <a:srgbClr val="000000"/>
                </a:solidFill>
              </a:rPr>
              <a:t>при взаимодействии</a:t>
            </a:r>
            <a:endParaRPr lang="ru-RU" sz="2400" i="1" dirty="0"/>
          </a:p>
        </p:txBody>
      </p:sp>
      <p:sp>
        <p:nvSpPr>
          <p:cNvPr id="4120" name="Freeform 25"/>
          <p:cNvSpPr>
            <a:spLocks/>
          </p:cNvSpPr>
          <p:nvPr/>
        </p:nvSpPr>
        <p:spPr bwMode="auto">
          <a:xfrm>
            <a:off x="4932363" y="3284538"/>
            <a:ext cx="344487" cy="449262"/>
          </a:xfrm>
          <a:custGeom>
            <a:avLst/>
            <a:gdLst>
              <a:gd name="T0" fmla="*/ 0 w 543"/>
              <a:gd name="T1" fmla="*/ 254 h 706"/>
              <a:gd name="T2" fmla="*/ 181 w 543"/>
              <a:gd name="T3" fmla="*/ 73 h 706"/>
              <a:gd name="T4" fmla="*/ 181 w 543"/>
              <a:gd name="T5" fmla="*/ 616 h 706"/>
              <a:gd name="T6" fmla="*/ 362 w 543"/>
              <a:gd name="T7" fmla="*/ 616 h 706"/>
              <a:gd name="T8" fmla="*/ 362 w 543"/>
              <a:gd name="T9" fmla="*/ 73 h 706"/>
              <a:gd name="T10" fmla="*/ 275 w 543"/>
              <a:gd name="T11" fmla="*/ 180 h 706"/>
              <a:gd name="T12" fmla="*/ 362 w 543"/>
              <a:gd name="T13" fmla="*/ 254 h 706"/>
              <a:gd name="T14" fmla="*/ 543 w 543"/>
              <a:gd name="T15" fmla="*/ 73 h 7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3"/>
              <a:gd name="T25" fmla="*/ 0 h 706"/>
              <a:gd name="T26" fmla="*/ 543 w 543"/>
              <a:gd name="T27" fmla="*/ 706 h 7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3" h="706">
                <a:moveTo>
                  <a:pt x="0" y="254"/>
                </a:moveTo>
                <a:cubicBezTo>
                  <a:pt x="75" y="133"/>
                  <a:pt x="151" y="13"/>
                  <a:pt x="181" y="73"/>
                </a:cubicBezTo>
                <a:cubicBezTo>
                  <a:pt x="211" y="133"/>
                  <a:pt x="151" y="526"/>
                  <a:pt x="181" y="616"/>
                </a:cubicBezTo>
                <a:cubicBezTo>
                  <a:pt x="211" y="706"/>
                  <a:pt x="332" y="706"/>
                  <a:pt x="362" y="616"/>
                </a:cubicBezTo>
                <a:cubicBezTo>
                  <a:pt x="392" y="526"/>
                  <a:pt x="376" y="146"/>
                  <a:pt x="362" y="73"/>
                </a:cubicBezTo>
                <a:cubicBezTo>
                  <a:pt x="348" y="0"/>
                  <a:pt x="275" y="150"/>
                  <a:pt x="275" y="180"/>
                </a:cubicBezTo>
                <a:cubicBezTo>
                  <a:pt x="275" y="210"/>
                  <a:pt x="317" y="272"/>
                  <a:pt x="362" y="254"/>
                </a:cubicBezTo>
                <a:cubicBezTo>
                  <a:pt x="407" y="236"/>
                  <a:pt x="513" y="103"/>
                  <a:pt x="543" y="73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Text Box 28"/>
          <p:cNvSpPr txBox="1">
            <a:spLocks noChangeArrowheads="1"/>
          </p:cNvSpPr>
          <p:nvPr/>
        </p:nvSpPr>
        <p:spPr bwMode="auto">
          <a:xfrm>
            <a:off x="7000860" y="1285860"/>
            <a:ext cx="2143140" cy="36009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[m] =</a:t>
            </a:r>
            <a:r>
              <a:rPr lang="ru-RU" sz="2400" b="1" dirty="0"/>
              <a:t> 1кг</a:t>
            </a:r>
          </a:p>
          <a:p>
            <a:endParaRPr lang="ru-RU" sz="2400" b="1" dirty="0"/>
          </a:p>
          <a:p>
            <a:r>
              <a:rPr lang="ru-RU" sz="2000" b="1" dirty="0"/>
              <a:t>1 т = 1000 кг</a:t>
            </a:r>
          </a:p>
          <a:p>
            <a:r>
              <a:rPr lang="ru-RU" sz="2000" b="1" dirty="0"/>
              <a:t>1 г = 0,001 кг</a:t>
            </a:r>
          </a:p>
          <a:p>
            <a:r>
              <a:rPr lang="ru-RU" sz="2000" b="1" dirty="0"/>
              <a:t>1 мг = 0,000001 кг</a:t>
            </a:r>
          </a:p>
          <a:p>
            <a:endParaRPr lang="ru-RU" sz="2000" b="1" dirty="0"/>
          </a:p>
          <a:p>
            <a:r>
              <a:rPr lang="ru-RU" sz="2000" b="1" dirty="0"/>
              <a:t>1 кг = 0,001 т</a:t>
            </a:r>
          </a:p>
          <a:p>
            <a:r>
              <a:rPr lang="ru-RU" sz="2000" b="1" dirty="0"/>
              <a:t>1 кг = 1000 г</a:t>
            </a:r>
          </a:p>
          <a:p>
            <a:r>
              <a:rPr lang="ru-RU" sz="2000" b="1" dirty="0"/>
              <a:t>1 кг = 1000000 мг</a:t>
            </a:r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1" y="5516563"/>
            <a:ext cx="2484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</a:rPr>
              <a:t>Массы   сравнивают</a:t>
            </a:r>
            <a:r>
              <a:rPr lang="ru-RU" sz="2400" dirty="0"/>
              <a:t> </a:t>
            </a:r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2124075" y="5949950"/>
            <a:ext cx="12954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2771775" y="1500174"/>
            <a:ext cx="388937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latin typeface="Arial Black" pitchFamily="34" charset="0"/>
              </a:rPr>
              <a:t>Скалярная величина</a:t>
            </a:r>
            <a:endParaRPr lang="ru-RU" sz="2400" b="1" i="1" dirty="0">
              <a:solidFill>
                <a:srgbClr val="000000"/>
              </a:solidFill>
            </a:endParaRPr>
          </a:p>
        </p:txBody>
      </p:sp>
      <p:pic>
        <p:nvPicPr>
          <p:cNvPr id="4129" name="Picture 34" descr="J03008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329238"/>
            <a:ext cx="1814513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308475"/>
            <a:ext cx="13684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Picture 4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4652963"/>
            <a:ext cx="11525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5357813" y="3214688"/>
          <a:ext cx="1274762" cy="831850"/>
        </p:xfrm>
        <a:graphic>
          <a:graphicData uri="http://schemas.openxmlformats.org/presentationml/2006/ole">
            <p:oleObj spid="_x0000_s48131" name="Формула" r:id="rId6" imgW="6602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4104" grpId="0"/>
      <p:bldP spid="4105" grpId="0"/>
      <p:bldP spid="4107" grpId="0" animBg="1"/>
      <p:bldP spid="4114" grpId="0"/>
      <p:bldP spid="4119" grpId="0" animBg="1"/>
      <p:bldP spid="4123" grpId="0" animBg="1"/>
      <p:bldP spid="4124" grpId="0"/>
      <p:bldP spid="41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7416800" cy="401638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/>
              <a:t>Инертность</a:t>
            </a:r>
            <a:r>
              <a:rPr lang="ru-RU" sz="3600" dirty="0" smtClean="0"/>
              <a:t> </a:t>
            </a:r>
            <a:r>
              <a:rPr lang="ru-RU" sz="3600" b="1" dirty="0" smtClean="0"/>
              <a:t>– свойство тел, </a:t>
            </a:r>
            <a:r>
              <a:rPr lang="ru-RU" sz="3600" dirty="0" smtClean="0"/>
              <a:t>характеризующая их способность по-разному изменять скорость с течением времени.</a:t>
            </a:r>
            <a:r>
              <a:rPr lang="ru-RU" sz="3600" b="1" dirty="0" smtClean="0"/>
              <a:t> </a:t>
            </a:r>
            <a:r>
              <a:rPr lang="ru-RU" sz="3600" dirty="0" smtClean="0"/>
              <a:t> Оно состоит в том, что для изменения скорости тела требуется некоторое время.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/>
              <a:t>Более инертно то тело, скорость которого изменяется медленнее.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dirty="0" smtClean="0"/>
          </a:p>
        </p:txBody>
      </p:sp>
      <p:pic>
        <p:nvPicPr>
          <p:cNvPr id="19460" name="Picture 4" descr="02b-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7463"/>
            <a:ext cx="984250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8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                                           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762000" y="1676400"/>
            <a:ext cx="69342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dirty="0">
                <a:latin typeface="Times New Roman" pitchFamily="18" charset="0"/>
              </a:rPr>
              <a:t>200 г = …….кг</a:t>
            </a:r>
          </a:p>
          <a:p>
            <a:pPr algn="ctr"/>
            <a:r>
              <a:rPr lang="ru-RU" sz="4400" dirty="0">
                <a:latin typeface="Times New Roman" pitchFamily="18" charset="0"/>
              </a:rPr>
              <a:t>0,2 г  = ……кг</a:t>
            </a:r>
          </a:p>
          <a:p>
            <a:pPr algn="ctr"/>
            <a:r>
              <a:rPr lang="ru-RU" sz="4400" dirty="0">
                <a:latin typeface="Times New Roman" pitchFamily="18" charset="0"/>
              </a:rPr>
              <a:t>0,57 т =……..кг</a:t>
            </a:r>
          </a:p>
          <a:p>
            <a:pPr algn="ctr"/>
            <a:r>
              <a:rPr lang="ru-RU" sz="4400" dirty="0">
                <a:latin typeface="Times New Roman" pitchFamily="18" charset="0"/>
              </a:rPr>
              <a:t>2 дм = …….л </a:t>
            </a:r>
          </a:p>
          <a:p>
            <a:pPr algn="ctr"/>
            <a:r>
              <a:rPr lang="ru-RU" sz="4400" dirty="0">
                <a:latin typeface="Times New Roman" pitchFamily="18" charset="0"/>
              </a:rPr>
              <a:t>2 л =……..м</a:t>
            </a:r>
          </a:p>
          <a:p>
            <a:pPr algn="ctr"/>
            <a:r>
              <a:rPr lang="ru-RU" sz="4400" dirty="0">
                <a:latin typeface="Times New Roman" pitchFamily="18" charset="0"/>
              </a:rPr>
              <a:t>500 мл =……..см</a:t>
            </a:r>
          </a:p>
          <a:p>
            <a:pPr algn="ctr"/>
            <a:r>
              <a:rPr lang="ru-RU" sz="3200" dirty="0">
                <a:latin typeface="Times New Roman" pitchFamily="18" charset="0"/>
              </a:rPr>
              <a:t>    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19"/>
          <p:cNvSpPr>
            <a:spLocks noChangeArrowheads="1"/>
          </p:cNvSpPr>
          <p:nvPr/>
        </p:nvSpPr>
        <p:spPr bwMode="auto">
          <a:xfrm>
            <a:off x="0" y="2819400"/>
            <a:ext cx="9144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297" name="Text Box 24"/>
          <p:cNvSpPr txBox="1">
            <a:spLocks noChangeArrowheads="1"/>
          </p:cNvSpPr>
          <p:nvPr/>
        </p:nvSpPr>
        <p:spPr bwMode="auto">
          <a:xfrm>
            <a:off x="2971800" y="36576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>
              <a:latin typeface="Times New Roman" pitchFamily="18" charset="0"/>
            </a:endParaRPr>
          </a:p>
        </p:txBody>
      </p:sp>
      <p:sp>
        <p:nvSpPr>
          <p:cNvPr id="12298" name="Text Box 25"/>
          <p:cNvSpPr txBox="1">
            <a:spLocks noChangeArrowheads="1"/>
          </p:cNvSpPr>
          <p:nvPr/>
        </p:nvSpPr>
        <p:spPr bwMode="auto">
          <a:xfrm>
            <a:off x="6172200" y="4967288"/>
            <a:ext cx="44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3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3565525" y="35956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3</a:t>
            </a:r>
          </a:p>
        </p:txBody>
      </p:sp>
      <p:sp>
        <p:nvSpPr>
          <p:cNvPr id="12300" name="Text Box 27"/>
          <p:cNvSpPr txBox="1">
            <a:spLocks noChangeArrowheads="1"/>
          </p:cNvSpPr>
          <p:nvPr/>
        </p:nvSpPr>
        <p:spPr bwMode="auto">
          <a:xfrm>
            <a:off x="5638800" y="4357688"/>
            <a:ext cx="37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3</a:t>
            </a:r>
          </a:p>
        </p:txBody>
      </p:sp>
      <p:sp>
        <p:nvSpPr>
          <p:cNvPr id="12301" name="Text Box 28"/>
          <p:cNvSpPr txBox="1">
            <a:spLocks noChangeArrowheads="1"/>
          </p:cNvSpPr>
          <p:nvPr/>
        </p:nvSpPr>
        <p:spPr bwMode="auto">
          <a:xfrm>
            <a:off x="8442325" y="3159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4</a:t>
            </a:r>
          </a:p>
        </p:txBody>
      </p:sp>
      <p:sp>
        <p:nvSpPr>
          <p:cNvPr id="12302" name="WordArt 29"/>
          <p:cNvSpPr>
            <a:spLocks noChangeArrowheads="1" noChangeShapeType="1" noTextEdit="1"/>
          </p:cNvSpPr>
          <p:nvPr/>
        </p:nvSpPr>
        <p:spPr bwMode="auto">
          <a:xfrm>
            <a:off x="2057400" y="304800"/>
            <a:ext cx="4467225" cy="8620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4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П Е Р Е В Е Д И</a:t>
            </a:r>
          </a:p>
        </p:txBody>
      </p:sp>
      <p:pic>
        <p:nvPicPr>
          <p:cNvPr id="12303" name="Picture 33" descr="20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-1905000"/>
            <a:ext cx="1676400" cy="3505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1"/>
          <p:cNvSpPr>
            <a:spLocks noChangeArrowheads="1"/>
          </p:cNvSpPr>
          <p:nvPr/>
        </p:nvSpPr>
        <p:spPr bwMode="auto">
          <a:xfrm>
            <a:off x="428625" y="714375"/>
            <a:ext cx="8215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Плотность вещества </a:t>
            </a:r>
            <a:r>
              <a:rPr lang="ru-RU" sz="3200" b="1" dirty="0"/>
              <a:t>численно равна отношению массы тела к объему этого тела.</a:t>
            </a:r>
            <a:endParaRPr lang="ru-RU" sz="3200" dirty="0"/>
          </a:p>
        </p:txBody>
      </p:sp>
      <p:sp>
        <p:nvSpPr>
          <p:cNvPr id="1028" name="Прямоугольник 2"/>
          <p:cNvSpPr>
            <a:spLocks noChangeArrowheads="1"/>
          </p:cNvSpPr>
          <p:nvPr/>
        </p:nvSpPr>
        <p:spPr bwMode="auto">
          <a:xfrm>
            <a:off x="1714500" y="3214688"/>
            <a:ext cx="3500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Плотность =</a:t>
            </a:r>
          </a:p>
        </p:txBody>
      </p:sp>
      <p:sp>
        <p:nvSpPr>
          <p:cNvPr id="1029" name="Прямоугольник 4"/>
          <p:cNvSpPr>
            <a:spLocks noChangeArrowheads="1"/>
          </p:cNvSpPr>
          <p:nvPr/>
        </p:nvSpPr>
        <p:spPr bwMode="auto">
          <a:xfrm>
            <a:off x="4714875" y="3000375"/>
            <a:ext cx="2247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_Масса_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30" name="Прямоугольник 5"/>
          <p:cNvSpPr>
            <a:spLocks noChangeArrowheads="1"/>
          </p:cNvSpPr>
          <p:nvPr/>
        </p:nvSpPr>
        <p:spPr bwMode="auto">
          <a:xfrm>
            <a:off x="4929188" y="3571875"/>
            <a:ext cx="1751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Объем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43000" y="4500563"/>
          <a:ext cx="2357438" cy="2022475"/>
        </p:xfrm>
        <a:graphic>
          <a:graphicData uri="http://schemas.openxmlformats.org/presentationml/2006/ole">
            <p:oleObj spid="_x0000_s54274" name="Equation" r:id="rId3" imgW="444240" imgH="393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43000" y="2714625"/>
            <a:ext cx="6429375" cy="1571625"/>
          </a:xfrm>
          <a:prstGeom prst="rect">
            <a:avLst/>
          </a:prstGeom>
          <a:solidFill>
            <a:schemeClr val="bg2">
              <a:lumMod val="20000"/>
              <a:lumOff val="8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5" y="4500563"/>
            <a:ext cx="40655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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</a:rPr>
              <a:t>- плотность, кг/м</a:t>
            </a:r>
            <a:r>
              <a:rPr lang="ru-RU" sz="3200" b="1" baseline="30000" dirty="0">
                <a:latin typeface="Arial" pitchFamily="34" charset="0"/>
              </a:rPr>
              <a:t>3</a:t>
            </a:r>
            <a:endParaRPr lang="ru-RU" sz="32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8" y="5143500"/>
            <a:ext cx="37623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m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</a:rPr>
              <a:t>- масса тела, кг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43375" y="5786438"/>
            <a:ext cx="38592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V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</a:rPr>
              <a:t>- объем тела, м</a:t>
            </a:r>
            <a:r>
              <a:rPr lang="ru-RU" sz="3200" b="1" baseline="30000" dirty="0">
                <a:latin typeface="Arial" pitchFamily="34" charset="0"/>
              </a:rPr>
              <a:t>3</a:t>
            </a:r>
            <a:endParaRPr lang="ru-RU" sz="32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714750" y="1214438"/>
          <a:ext cx="2357438" cy="2071687"/>
        </p:xfrm>
        <a:graphic>
          <a:graphicData uri="http://schemas.openxmlformats.org/presentationml/2006/ole">
            <p:oleObj spid="_x0000_s55298" name="Equation" r:id="rId3" imgW="444240" imgH="393480" progId="Equation.3">
              <p:embed/>
            </p:oleObj>
          </a:graphicData>
        </a:graphic>
      </p:graphicFrame>
      <p:sp>
        <p:nvSpPr>
          <p:cNvPr id="15" name="Блок-схема: извлечение 14"/>
          <p:cNvSpPr/>
          <p:nvPr/>
        </p:nvSpPr>
        <p:spPr>
          <a:xfrm>
            <a:off x="5715000" y="1071563"/>
            <a:ext cx="2786063" cy="4143375"/>
          </a:xfrm>
          <a:prstGeom prst="flowChartExtract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Блок-схема: ручной ввод 17"/>
          <p:cNvSpPr/>
          <p:nvPr/>
        </p:nvSpPr>
        <p:spPr>
          <a:xfrm rot="5400000" flipV="1">
            <a:off x="5643563" y="4857750"/>
            <a:ext cx="1214438" cy="1785937"/>
          </a:xfrm>
          <a:prstGeom prst="flowChartManualInpu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960000"/>
              </a:solidFill>
            </a:endParaRPr>
          </a:p>
        </p:txBody>
      </p:sp>
      <p:sp>
        <p:nvSpPr>
          <p:cNvPr id="17" name="Блок-схема: ручной ввод 16"/>
          <p:cNvSpPr/>
          <p:nvPr/>
        </p:nvSpPr>
        <p:spPr>
          <a:xfrm rot="5400000">
            <a:off x="7393781" y="4893469"/>
            <a:ext cx="1214438" cy="1714500"/>
          </a:xfrm>
          <a:prstGeom prst="flowChartManualInput">
            <a:avLst/>
          </a:prstGeom>
          <a:solidFill>
            <a:srgbClr val="CC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86438" y="5000625"/>
            <a:ext cx="819456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ρ</a:t>
            </a:r>
            <a:endParaRPr lang="ru-RU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29500" y="5143500"/>
            <a:ext cx="869950" cy="132397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V</a:t>
            </a:r>
            <a:endParaRPr lang="ru-RU" sz="8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50" y="0"/>
            <a:ext cx="54292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Запомни  схему  расчёта плотности,  массы,  объёма!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7188" y="3000375"/>
          <a:ext cx="3071812" cy="1033463"/>
        </p:xfrm>
        <a:graphic>
          <a:graphicData uri="http://schemas.openxmlformats.org/presentationml/2006/ole">
            <p:oleObj spid="_x0000_s55299" name="Equation" r:id="rId4" imgW="58392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428875" y="4506913"/>
          <a:ext cx="2357438" cy="2152650"/>
        </p:xfrm>
        <a:graphic>
          <a:graphicData uri="http://schemas.openxmlformats.org/presentationml/2006/ole">
            <p:oleObj spid="_x0000_s55300" name="Equation" r:id="rId5" imgW="444240" imgH="419040" progId="Equation.3">
              <p:embed/>
            </p:oleObj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rot="10800000" flipV="1">
            <a:off x="3429000" y="3214688"/>
            <a:ext cx="1143000" cy="2857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750469" y="3750469"/>
            <a:ext cx="1357312" cy="2857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7000892" y="557214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000892" y="557214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D:\WINDOWS\Users\Aida\Рабочий стол\плотность вещества\Plotnost_vesh_7kl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71938"/>
            <a:ext cx="2786063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 descr="D:\WINDOWS\Users\Aida\Рабочий стол\плотность вещества\Plotnost_vesh_7kl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4071938"/>
            <a:ext cx="2928938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313" y="1857375"/>
            <a:ext cx="8643937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  <a:ea typeface="Calibri" pitchFamily="34" charset="0"/>
                <a:cs typeface="Times New Roman" pitchFamily="18" charset="0"/>
              </a:rPr>
              <a:t> Что надо сделать, чтобы определить плотность вещества, зная массу тела и его объем? </a:t>
            </a:r>
            <a:endParaRPr lang="ru-RU" sz="32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14313"/>
            <a:ext cx="364172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262626"/>
                </a:solidFill>
              </a:rPr>
              <a:t>Подумай и ответь</a:t>
            </a:r>
            <a:endParaRPr lang="ru-RU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88" y="428625"/>
            <a:ext cx="6500812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 задач для закрепления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500063" y="2286000"/>
            <a:ext cx="8215312" cy="421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 Брусок металла имеет массу 26,7 кг и объём 3 дм</a:t>
            </a:r>
            <a:r>
              <a:rPr lang="ru-RU" sz="3200" b="1" baseline="30000" dirty="0">
                <a:solidFill>
                  <a:srgbClr val="1C1C1C"/>
                </a:solidFill>
              </a:rPr>
              <a:t>3</a:t>
            </a:r>
            <a:r>
              <a:rPr lang="ru-RU" sz="3200" b="1" dirty="0">
                <a:solidFill>
                  <a:srgbClr val="1C1C1C"/>
                </a:solidFill>
              </a:rPr>
              <a:t>. Из какого металла изготовлен брусок?   </a:t>
            </a:r>
            <a:r>
              <a:rPr lang="ru-RU" sz="3200" b="1" i="1" dirty="0">
                <a:solidFill>
                  <a:srgbClr val="FF0000"/>
                </a:solidFill>
              </a:rPr>
              <a:t>(Ответ: медь.)</a:t>
            </a:r>
          </a:p>
          <a:p>
            <a:pPr marL="342900" indent="-342900">
              <a:buFontTx/>
              <a:buAutoNum type="arabicPeriod"/>
            </a:pPr>
            <a:endParaRPr lang="ru-RU" sz="3200" b="1" baseline="30000" dirty="0">
              <a:solidFill>
                <a:srgbClr val="1C1C1C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sz="3200" b="1" baseline="30000" dirty="0"/>
          </a:p>
          <a:p>
            <a:pPr marL="342900" indent="-342900">
              <a:buFontTx/>
              <a:buAutoNum type="arabicPeriod"/>
            </a:pPr>
            <a:r>
              <a:rPr lang="ru-RU" sz="3200" b="1" dirty="0">
                <a:solidFill>
                  <a:srgbClr val="1C1C1C"/>
                </a:solidFill>
              </a:rPr>
              <a:t> Объём свинцовой дроби 0,2 см</a:t>
            </a:r>
            <a:r>
              <a:rPr lang="ru-RU" sz="3200" b="1" baseline="30000" dirty="0">
                <a:solidFill>
                  <a:srgbClr val="1C1C1C"/>
                </a:solidFill>
              </a:rPr>
              <a:t>3</a:t>
            </a:r>
            <a:r>
              <a:rPr lang="ru-RU" sz="3200" b="1" dirty="0">
                <a:solidFill>
                  <a:srgbClr val="1C1C1C"/>
                </a:solidFill>
              </a:rPr>
              <a:t>. Какова её масса?</a:t>
            </a:r>
            <a:r>
              <a:rPr lang="ru-RU" sz="3200" b="1" dirty="0"/>
              <a:t>  </a:t>
            </a:r>
            <a:endParaRPr lang="ru-RU" sz="3200" b="1" dirty="0" smtClean="0"/>
          </a:p>
          <a:p>
            <a:pPr marL="342900" indent="-342900"/>
            <a:r>
              <a:rPr lang="ru-RU" sz="3200" b="1" i="1" dirty="0" smtClean="0">
                <a:solidFill>
                  <a:srgbClr val="FF0000"/>
                </a:solidFill>
              </a:rPr>
              <a:t>(</a:t>
            </a:r>
            <a:r>
              <a:rPr lang="ru-RU" sz="3200" b="1" i="1" dirty="0">
                <a:solidFill>
                  <a:srgbClr val="FF0000"/>
                </a:solidFill>
              </a:rPr>
              <a:t>Ответ: 0,0023 кг.)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6000768"/>
            <a:ext cx="4643470" cy="5000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857628"/>
            <a:ext cx="3786187" cy="5000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/>
              <a:t>Равномерное движение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500306"/>
            <a:ext cx="8329642" cy="285752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Движение, при котором тело за любые равные промежутки времени проходит одинаковые пути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468313" y="620713"/>
            <a:ext cx="81756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Домашнее задание</a:t>
            </a:r>
            <a:r>
              <a:rPr lang="ru-RU" sz="2800" b="1" dirty="0" smtClean="0">
                <a:solidFill>
                  <a:srgbClr val="FF0000"/>
                </a:solidFill>
              </a:rPr>
              <a:t>: Подготовиться к контрольной работе.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Л -№ 128, № </a:t>
            </a:r>
            <a:r>
              <a:rPr lang="ru-RU" sz="2800" b="1" dirty="0" smtClean="0">
                <a:solidFill>
                  <a:srgbClr val="FF0000"/>
                </a:solidFill>
              </a:rPr>
              <a:t>268,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повторить формулы и определения.</a:t>
            </a:r>
            <a:endParaRPr lang="ru-RU" sz="2000" b="1" dirty="0">
              <a:solidFill>
                <a:srgbClr val="1C1C1C"/>
              </a:solidFill>
            </a:endParaRPr>
          </a:p>
        </p:txBody>
      </p:sp>
      <p:pic>
        <p:nvPicPr>
          <p:cNvPr id="25603" name="Рисунок 6" descr="teacher_clipart_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572008"/>
            <a:ext cx="271462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38" y="2428868"/>
            <a:ext cx="807243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  <a:p>
            <a:pPr algn="ctr">
              <a:defRPr/>
            </a:pP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{A7097AE8-A02F-4D00-A339-FBCF33043787}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5038" y="765175"/>
            <a:ext cx="8208962" cy="5761038"/>
          </a:xfrm>
          <a:noFill/>
          <a:ln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5257800"/>
            <a:ext cx="5715000" cy="1100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Путь</a:t>
            </a:r>
            <a:r>
              <a:rPr lang="ru-RU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длина траектории</a:t>
            </a:r>
            <a:r>
              <a:rPr lang="ru-RU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3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09600" y="9144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Траектория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линия по которой движется тело.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  <p:bldP spid="225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2643206"/>
          </a:xfr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Характеристики </a:t>
            </a:r>
            <a:br>
              <a:rPr lang="ru-RU" sz="4400" dirty="0" smtClean="0"/>
            </a:br>
            <a:r>
              <a:rPr lang="ru-RU" sz="4400" dirty="0" smtClean="0"/>
              <a:t>движения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23A1D-D83F-4A5C-957B-E3DCECC343E8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3200" cap="none" dirty="0" smtClean="0">
                <a:solidFill>
                  <a:srgbClr val="0404CC"/>
                </a:solidFill>
                <a:effectLst/>
                <a:latin typeface="Arial" charset="0"/>
              </a:rPr>
              <a:t>Физические величины – обозначение </a:t>
            </a:r>
            <a:r>
              <a:rPr lang="ru-RU" sz="3200" dirty="0" smtClean="0">
                <a:solidFill>
                  <a:srgbClr val="9900CC"/>
                </a:solidFill>
                <a:latin typeface="Arial" charset="0"/>
              </a:rPr>
              <a:t>о</a:t>
            </a:r>
            <a:r>
              <a:rPr lang="ru-RU" sz="3200" cap="none" dirty="0" smtClean="0">
                <a:solidFill>
                  <a:srgbClr val="9900CC"/>
                </a:solidFill>
                <a:effectLst/>
                <a:latin typeface="Arial" charset="0"/>
              </a:rPr>
              <a:t>сновные единицы измерения – прибор.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Путь –</a:t>
            </a:r>
          </a:p>
          <a:p>
            <a:pPr eaLnBrk="1" hangingPunct="1"/>
            <a:r>
              <a:rPr lang="ru-RU" sz="8000" dirty="0" smtClean="0">
                <a:solidFill>
                  <a:srgbClr val="FF0000"/>
                </a:solidFill>
                <a:latin typeface="Arial" charset="0"/>
              </a:rPr>
              <a:t>м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ru-RU" sz="8000" i="1" dirty="0" smtClean="0">
                <a:solidFill>
                  <a:schemeClr val="tx1"/>
                </a:solidFill>
                <a:latin typeface="Arial" charset="0"/>
              </a:rPr>
              <a:t>или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км</a:t>
            </a:r>
          </a:p>
          <a:p>
            <a:pPr eaLnBrk="1" hangingPunct="1"/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Линейка.</a:t>
            </a:r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 </a:t>
            </a:r>
            <a:endParaRPr lang="ru-RU" sz="8000" dirty="0" smtClean="0">
              <a:solidFill>
                <a:srgbClr val="0404CC"/>
              </a:solidFill>
            </a:endParaRP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429388" y="2285992"/>
          <a:ext cx="1074737" cy="1516062"/>
        </p:xfrm>
        <a:graphic>
          <a:graphicData uri="http://schemas.openxmlformats.org/presentationml/2006/ole">
            <p:oleObj spid="_x0000_s22530" name="Формула" r:id="rId3" imgW="101520" imgH="139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E44A8-45A9-4F1D-A4ED-0918266E23F7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3200" cap="none" dirty="0" smtClean="0">
                <a:solidFill>
                  <a:srgbClr val="0404CC"/>
                </a:solidFill>
                <a:effectLst/>
                <a:latin typeface="Arial" charset="0"/>
              </a:rPr>
              <a:t>Физические величины – обозначение </a:t>
            </a:r>
            <a:r>
              <a:rPr lang="ru-RU" sz="3200" dirty="0" smtClean="0">
                <a:solidFill>
                  <a:srgbClr val="9900CC"/>
                </a:solidFill>
                <a:latin typeface="Arial" charset="0"/>
              </a:rPr>
              <a:t>о</a:t>
            </a:r>
            <a:r>
              <a:rPr lang="ru-RU" sz="3200" cap="none" dirty="0" smtClean="0">
                <a:solidFill>
                  <a:srgbClr val="9900CC"/>
                </a:solidFill>
                <a:effectLst/>
                <a:latin typeface="Arial" charset="0"/>
              </a:rPr>
              <a:t>сновные единицы измерения – прибор.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Время –</a:t>
            </a:r>
          </a:p>
          <a:p>
            <a:pPr eaLnBrk="1" hangingPunct="1"/>
            <a:r>
              <a:rPr lang="ru-RU" sz="8000" dirty="0" smtClean="0">
                <a:solidFill>
                  <a:srgbClr val="FF0000"/>
                </a:solidFill>
                <a:latin typeface="Arial" charset="0"/>
              </a:rPr>
              <a:t>сек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ru-RU" sz="8000" i="1" dirty="0" smtClean="0">
                <a:solidFill>
                  <a:schemeClr val="tx1"/>
                </a:solidFill>
                <a:latin typeface="Arial" charset="0"/>
              </a:rPr>
              <a:t>или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час</a:t>
            </a:r>
          </a:p>
          <a:p>
            <a:pPr eaLnBrk="1" hangingPunct="1"/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Секундомер.</a:t>
            </a:r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 </a:t>
            </a:r>
            <a:endParaRPr lang="ru-RU" sz="8000" dirty="0" smtClean="0">
              <a:solidFill>
                <a:srgbClr val="0404CC"/>
              </a:solidFill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715140" y="2071678"/>
          <a:ext cx="1074737" cy="1793875"/>
        </p:xfrm>
        <a:graphic>
          <a:graphicData uri="http://schemas.openxmlformats.org/presentationml/2006/ole">
            <p:oleObj spid="_x0000_s23554" name="Формула" r:id="rId3" imgW="101520" imgH="164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4D984-F235-4CCA-9667-27334320ADB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3200" cap="none" dirty="0" smtClean="0">
                <a:solidFill>
                  <a:srgbClr val="0404CC"/>
                </a:solidFill>
                <a:effectLst/>
                <a:latin typeface="Arial" charset="0"/>
              </a:rPr>
              <a:t>Физические величины – обозначение </a:t>
            </a:r>
            <a:r>
              <a:rPr lang="ru-RU" sz="3200" dirty="0" smtClean="0">
                <a:solidFill>
                  <a:srgbClr val="9900CC"/>
                </a:solidFill>
                <a:latin typeface="Arial" charset="0"/>
              </a:rPr>
              <a:t>о</a:t>
            </a:r>
            <a:r>
              <a:rPr lang="ru-RU" sz="3200" cap="none" dirty="0" smtClean="0">
                <a:solidFill>
                  <a:srgbClr val="9900CC"/>
                </a:solidFill>
                <a:effectLst/>
                <a:latin typeface="Arial" charset="0"/>
              </a:rPr>
              <a:t>сновные единицы измерения – прибор.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Скорость –</a:t>
            </a:r>
          </a:p>
          <a:p>
            <a:pPr eaLnBrk="1" hangingPunct="1"/>
            <a:r>
              <a:rPr lang="ru-RU" sz="8000" dirty="0" smtClean="0">
                <a:solidFill>
                  <a:srgbClr val="FF0000"/>
                </a:solidFill>
                <a:latin typeface="Arial" charset="0"/>
              </a:rPr>
              <a:t>м/с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ru-RU" sz="8000" i="1" dirty="0" smtClean="0">
                <a:solidFill>
                  <a:schemeClr val="tx1"/>
                </a:solidFill>
                <a:latin typeface="Arial" charset="0"/>
              </a:rPr>
              <a:t>или</a:t>
            </a:r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 км/ч</a:t>
            </a:r>
          </a:p>
          <a:p>
            <a:pPr eaLnBrk="1" hangingPunct="1"/>
            <a:r>
              <a:rPr lang="ru-RU" sz="8000" dirty="0" smtClean="0">
                <a:solidFill>
                  <a:srgbClr val="9900CC"/>
                </a:solidFill>
                <a:latin typeface="Arial" charset="0"/>
              </a:rPr>
              <a:t>Спидометр.</a:t>
            </a:r>
            <a:r>
              <a:rPr lang="ru-RU" sz="8000" dirty="0" smtClean="0">
                <a:solidFill>
                  <a:srgbClr val="0404CC"/>
                </a:solidFill>
                <a:latin typeface="Arial" charset="0"/>
              </a:rPr>
              <a:t> </a:t>
            </a:r>
            <a:endParaRPr lang="ru-RU" sz="8000" dirty="0" smtClean="0">
              <a:solidFill>
                <a:srgbClr val="0404CC"/>
              </a:solidFill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929454" y="2285992"/>
          <a:ext cx="1343025" cy="1517650"/>
        </p:xfrm>
        <a:graphic>
          <a:graphicData uri="http://schemas.openxmlformats.org/presentationml/2006/ole">
            <p:oleObj spid="_x0000_s24578" name="Формула" r:id="rId3" imgW="126720" imgH="139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F843F-D449-4947-8A77-16667F582F34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7177" name="Rectangle 2"/>
          <p:cNvSpPr>
            <a:spLocks noGrp="1"/>
          </p:cNvSpPr>
          <p:nvPr>
            <p:ph type="title" sz="quarter" idx="4294967295"/>
          </p:nvPr>
        </p:nvSpPr>
        <p:spPr bwMode="auto">
          <a:xfrm>
            <a:off x="304800" y="457200"/>
            <a:ext cx="8686800" cy="45085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4000" cap="none" smtClean="0">
                <a:solidFill>
                  <a:srgbClr val="0404CC"/>
                </a:solidFill>
                <a:effectLst/>
              </a:rPr>
              <a:t>Формулы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8313" y="765175"/>
          <a:ext cx="1812925" cy="1873250"/>
        </p:xfrm>
        <a:graphic>
          <a:graphicData uri="http://schemas.openxmlformats.org/presentationml/2006/ole">
            <p:oleObj spid="_x0000_s21506" name="Формула" r:id="rId3" imgW="38088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39750" y="2636838"/>
          <a:ext cx="1814513" cy="2009775"/>
        </p:xfrm>
        <a:graphic>
          <a:graphicData uri="http://schemas.openxmlformats.org/presentationml/2006/ole">
            <p:oleObj spid="_x0000_s21507" name="Формула" r:id="rId4" imgW="355292" imgH="393359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76600" y="908050"/>
          <a:ext cx="5232400" cy="1798638"/>
        </p:xfrm>
        <a:graphic>
          <a:graphicData uri="http://schemas.openxmlformats.org/presentationml/2006/ole">
            <p:oleObj spid="_x0000_s21508" name="Формула" r:id="rId5" imgW="1219200" imgH="41910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76600" y="2781300"/>
          <a:ext cx="5235575" cy="1800225"/>
        </p:xfrm>
        <a:graphic>
          <a:graphicData uri="http://schemas.openxmlformats.org/presentationml/2006/ole">
            <p:oleObj spid="_x0000_s21509" name="Формула" r:id="rId6" imgW="1219200" imgH="419100" progId="Equation.3">
              <p:embed/>
            </p:oleObj>
          </a:graphicData>
        </a:graphic>
      </p:graphicFrame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250825" y="5084763"/>
          <a:ext cx="3025775" cy="949325"/>
        </p:xfrm>
        <a:graphic>
          <a:graphicData uri="http://schemas.openxmlformats.org/presentationml/2006/ole">
            <p:oleObj spid="_x0000_s21510" name="Формула" r:id="rId7" imgW="482391" imgH="152334" progId="Equation.3">
              <p:embed/>
            </p:oleObj>
          </a:graphicData>
        </a:graphic>
      </p:graphicFrame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3635375" y="5345113"/>
          <a:ext cx="5184775" cy="523875"/>
        </p:xfrm>
        <a:graphic>
          <a:graphicData uri="http://schemas.openxmlformats.org/presentationml/2006/ole">
            <p:oleObj spid="_x0000_s21511" name="Формула" r:id="rId8" imgW="1600200" imgH="1651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370</TotalTime>
  <Words>634</Words>
  <Application>Microsoft Office PowerPoint</Application>
  <PresentationFormat>Экран (4:3)</PresentationFormat>
  <Paragraphs>153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Городская</vt:lpstr>
      <vt:lpstr>Формула</vt:lpstr>
      <vt:lpstr>Equation</vt:lpstr>
      <vt:lpstr>Обобщающее повторение  по теме: «Движение тел. Плотность»</vt:lpstr>
      <vt:lpstr>Механическое движение</vt:lpstr>
      <vt:lpstr>Равномерное движение</vt:lpstr>
      <vt:lpstr>Слайд 4</vt:lpstr>
      <vt:lpstr>Характеристики  движения</vt:lpstr>
      <vt:lpstr>Физические величины – обозначение основные единицы измерения – прибор.</vt:lpstr>
      <vt:lpstr>Физические величины – обозначение основные единицы измерения – прибор.</vt:lpstr>
      <vt:lpstr>Физические величины – обозначение основные единицы измерения – прибор.</vt:lpstr>
      <vt:lpstr>Формулы</vt:lpstr>
      <vt:lpstr>Равноускоренное движение</vt:lpstr>
      <vt:lpstr>ускорение</vt:lpstr>
      <vt:lpstr>Слайд 12</vt:lpstr>
      <vt:lpstr>Слайд 13</vt:lpstr>
      <vt:lpstr>Слайд 14</vt:lpstr>
      <vt:lpstr>Решить задачу 1</vt:lpstr>
      <vt:lpstr>Решение задачи 1</vt:lpstr>
      <vt:lpstr>Решить задачу 2</vt:lpstr>
      <vt:lpstr>Решение задачи 2</vt:lpstr>
      <vt:lpstr>Слайд 19</vt:lpstr>
      <vt:lpstr>Задание</vt:lpstr>
      <vt:lpstr>ПОДУМАЙ !</vt:lpstr>
      <vt:lpstr>Слайд 22</vt:lpstr>
      <vt:lpstr>Масса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МОУ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Обобщающее повторение  по теме: «Движение тел. Плотность»</dc:title>
  <dc:creator>физика</dc:creator>
  <cp:lastModifiedBy>физика</cp:lastModifiedBy>
  <cp:revision>36</cp:revision>
  <dcterms:created xsi:type="dcterms:W3CDTF">2011-01-02T13:21:39Z</dcterms:created>
  <dcterms:modified xsi:type="dcterms:W3CDTF">2011-01-04T14:27:20Z</dcterms:modified>
</cp:coreProperties>
</file>