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5" r:id="rId2"/>
    <p:sldMasterId id="2147483665" r:id="rId3"/>
    <p:sldMasterId id="2147483667" r:id="rId4"/>
    <p:sldMasterId id="2147483669" r:id="rId5"/>
    <p:sldMasterId id="2147483671" r:id="rId6"/>
    <p:sldMasterId id="2147483675" r:id="rId7"/>
  </p:sldMasterIdLst>
  <p:sldIdLst>
    <p:sldId id="256" r:id="rId8"/>
    <p:sldId id="278" r:id="rId9"/>
    <p:sldId id="291" r:id="rId10"/>
    <p:sldId id="287" r:id="rId11"/>
    <p:sldId id="288" r:id="rId12"/>
    <p:sldId id="289" r:id="rId13"/>
    <p:sldId id="290" r:id="rId14"/>
    <p:sldId id="282" r:id="rId15"/>
    <p:sldId id="292" r:id="rId16"/>
    <p:sldId id="302" r:id="rId17"/>
    <p:sldId id="265" r:id="rId18"/>
    <p:sldId id="294" r:id="rId19"/>
    <p:sldId id="296" r:id="rId20"/>
    <p:sldId id="307" r:id="rId21"/>
    <p:sldId id="299" r:id="rId22"/>
    <p:sldId id="301" r:id="rId23"/>
    <p:sldId id="303" r:id="rId24"/>
    <p:sldId id="306" r:id="rId25"/>
    <p:sldId id="305" r:id="rId26"/>
    <p:sldId id="277" r:id="rId27"/>
    <p:sldId id="283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5658"/>
    <a:srgbClr val="0000FF"/>
    <a:srgbClr val="FF9900"/>
    <a:srgbClr val="003366"/>
    <a:srgbClr val="000099"/>
    <a:srgbClr val="00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62" autoAdjust="0"/>
    <p:restoredTop sz="94660"/>
  </p:normalViewPr>
  <p:slideViewPr>
    <p:cSldViewPr>
      <p:cViewPr>
        <p:scale>
          <a:sx n="50" d="100"/>
          <a:sy n="50" d="100"/>
        </p:scale>
        <p:origin x="-816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8100" y="-12700"/>
            <a:ext cx="9239250" cy="6940550"/>
            <a:chOff x="-12" y="-10"/>
            <a:chExt cx="5820" cy="437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ltGray">
            <a:xfrm>
              <a:off x="5520" y="-8"/>
              <a:ext cx="287" cy="436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ltGray">
            <a:xfrm>
              <a:off x="-8" y="-8"/>
              <a:ext cx="288" cy="4368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ltGray">
            <a:xfrm rot="-10800000" flipH="1" flipV="1">
              <a:off x="2" y="-10"/>
              <a:ext cx="5798" cy="288"/>
            </a:xfrm>
            <a:custGeom>
              <a:avLst/>
              <a:gdLst>
                <a:gd name="G0" fmla="+- 1089 0 0"/>
                <a:gd name="G1" fmla="+- 21600 0 1089"/>
                <a:gd name="G2" fmla="*/ 1089 1 2"/>
                <a:gd name="G3" fmla="+- 21600 0 G2"/>
                <a:gd name="G4" fmla="+/ 1089 21600 2"/>
                <a:gd name="G5" fmla="+/ G1 0 2"/>
                <a:gd name="G6" fmla="*/ 21600 21600 1089"/>
                <a:gd name="G7" fmla="*/ G6 1 2"/>
                <a:gd name="G8" fmla="+- 21600 0 G7"/>
                <a:gd name="G9" fmla="*/ 21600 1 2"/>
                <a:gd name="G10" fmla="+- 1089 0 G9"/>
                <a:gd name="G11" fmla="?: G10 G8 0"/>
                <a:gd name="G12" fmla="?: G10 G7 21600"/>
                <a:gd name="T0" fmla="*/ 21055 w 21600"/>
                <a:gd name="T1" fmla="*/ 10800 h 21600"/>
                <a:gd name="T2" fmla="*/ 10800 w 21600"/>
                <a:gd name="T3" fmla="*/ 21600 h 21600"/>
                <a:gd name="T4" fmla="*/ 545 w 21600"/>
                <a:gd name="T5" fmla="*/ 10800 h 21600"/>
                <a:gd name="T6" fmla="*/ 10800 w 21600"/>
                <a:gd name="T7" fmla="*/ 0 h 21600"/>
                <a:gd name="T8" fmla="*/ 2345 w 21600"/>
                <a:gd name="T9" fmla="*/ 2345 h 21600"/>
                <a:gd name="T10" fmla="*/ 19255 w 21600"/>
                <a:gd name="T11" fmla="*/ 192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9" y="21600"/>
                  </a:lnTo>
                  <a:lnTo>
                    <a:pt x="2051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AutoShape 6"/>
            <p:cNvSpPr>
              <a:spLocks noChangeArrowheads="1"/>
            </p:cNvSpPr>
            <p:nvPr userDrawn="1"/>
          </p:nvSpPr>
          <p:spPr bwMode="ltGray">
            <a:xfrm flipV="1">
              <a:off x="-12" y="4072"/>
              <a:ext cx="5820" cy="290"/>
            </a:xfrm>
            <a:custGeom>
              <a:avLst/>
              <a:gdLst>
                <a:gd name="G0" fmla="+- 1100 0 0"/>
                <a:gd name="G1" fmla="+- 21600 0 1100"/>
                <a:gd name="G2" fmla="*/ 1100 1 2"/>
                <a:gd name="G3" fmla="+- 21600 0 G2"/>
                <a:gd name="G4" fmla="+/ 1100 21600 2"/>
                <a:gd name="G5" fmla="+/ G1 0 2"/>
                <a:gd name="G6" fmla="*/ 21600 21600 1100"/>
                <a:gd name="G7" fmla="*/ G6 1 2"/>
                <a:gd name="G8" fmla="+- 21600 0 G7"/>
                <a:gd name="G9" fmla="*/ 21600 1 2"/>
                <a:gd name="G10" fmla="+- 1100 0 G9"/>
                <a:gd name="G11" fmla="?: G10 G8 0"/>
                <a:gd name="G12" fmla="?: G10 G7 21600"/>
                <a:gd name="T0" fmla="*/ 21050 w 21600"/>
                <a:gd name="T1" fmla="*/ 10800 h 21600"/>
                <a:gd name="T2" fmla="*/ 10800 w 21600"/>
                <a:gd name="T3" fmla="*/ 21600 h 21600"/>
                <a:gd name="T4" fmla="*/ 550 w 21600"/>
                <a:gd name="T5" fmla="*/ 10800 h 21600"/>
                <a:gd name="T6" fmla="*/ 10800 w 21600"/>
                <a:gd name="T7" fmla="*/ 0 h 21600"/>
                <a:gd name="T8" fmla="*/ 2350 w 21600"/>
                <a:gd name="T9" fmla="*/ 2350 h 21600"/>
                <a:gd name="T10" fmla="*/ 19250 w 21600"/>
                <a:gd name="T11" fmla="*/ 192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100" y="21600"/>
                  </a:lnTo>
                  <a:lnTo>
                    <a:pt x="205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 descr="Green marble"/>
            <p:cNvSpPr>
              <a:spLocks noChangeArrowheads="1"/>
            </p:cNvSpPr>
            <p:nvPr userDrawn="1"/>
          </p:nvSpPr>
          <p:spPr bwMode="ltGray">
            <a:xfrm>
              <a:off x="184" y="176"/>
              <a:ext cx="5432" cy="39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609600" y="3324225"/>
            <a:ext cx="8001000" cy="374650"/>
            <a:chOff x="384" y="2094"/>
            <a:chExt cx="5040" cy="236"/>
          </a:xfrm>
        </p:grpSpPr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84" y="2186"/>
              <a:ext cx="5040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388" y="2094"/>
              <a:ext cx="4941" cy="175"/>
            </a:xfrm>
            <a:prstGeom prst="rect">
              <a:avLst/>
            </a:prstGeom>
            <a:gradFill rotWithShape="0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2700000" scaled="1"/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392" y="2138"/>
              <a:ext cx="493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392" y="2186"/>
              <a:ext cx="493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392" y="2234"/>
              <a:ext cx="493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392" y="2129"/>
              <a:ext cx="49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392" y="2177"/>
              <a:ext cx="49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392" y="2225"/>
              <a:ext cx="49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4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9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98500" y="61547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6900" y="61547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65900" y="61547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81C64-2393-4607-8ECE-A4B38555D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114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CCBEF-FF8D-4294-AB2F-527326E53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52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4625" y="350838"/>
            <a:ext cx="1946275" cy="5429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50838"/>
            <a:ext cx="5686425" cy="5429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1750D-2C8D-4A23-A38B-A6ED1BC65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376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838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98500" y="1665288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60900" y="1665288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97BA2-2FB2-4E88-AA24-E04C5085F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184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838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98500" y="1665288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98500" y="3798888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60900" y="1665288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94A81-C09C-4E4A-89C8-3765A3B32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70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3795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795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1884F-1F0D-4DCD-A1F4-FDD200249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362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137E9-C0B0-4556-9F39-4C7CE4F5C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886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296E7-7C42-49FF-8562-16A64EA7B6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944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75533-C983-4B5F-9BB5-77D6C8C0B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650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34504-3900-4E81-A1C4-770EC2A78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533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619F6-4939-4A93-B09B-C0F8CBB55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76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8AEC8-7EFC-4D15-83D8-F77D271DA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24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7389E-90A1-40A9-9952-DC8B468EDB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75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46E68-FDCB-4DA7-8B48-C41A047B0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37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74F64-B1E1-4E24-89C9-EC73BCA93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36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BB357-AEB4-4BF7-A045-5EF70E688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294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67B4E-5F29-4BAF-AEDE-EE02F217D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89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373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373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30EB8-8F9E-4A70-89DF-9F6215B01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483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5CE00-18E5-4E56-9042-88A65AAF3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55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ECA0D-1C82-4838-B6FF-D229C0D7A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7396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2A462-6A6D-41F3-8365-9FADCFF99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32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0D0E6-B5EB-4FDC-8581-B1F555F07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15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50A42-808D-47C9-9AD7-91450F42F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810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EA823-74F6-4EEA-B1B7-0FDCDCC2E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7406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9DAD6-0756-4BC0-A01E-7D4F9DCBC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0589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921E2-52B0-47DA-B1DE-76B5C967A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5060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DDBF8-BD4E-4EA2-915F-AA2D772A0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9398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2117D-AB6F-4BE7-BBDC-F45395B8E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445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7D29-4006-466B-B245-AB1284F3E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6313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F1A8C-61AD-4842-9423-568DF12AD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591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A5C3C-905E-4139-BB00-44C349BE0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4457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0D5AA-5903-4EB6-B73C-4A5E1A828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189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E55B7-6D91-4198-B88E-A448D7F24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813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98500" y="16652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0900" y="16652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213D2-0137-4F58-B451-254C59498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4251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CF286-1162-412F-A145-AE85CB0EB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402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F0CE7-AE15-40F6-A1D6-71877F9AF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975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26F37-1D73-400A-8589-93969CADE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7857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F8EBE-B002-471B-A9EE-7798D5714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0689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DD840-AF9E-4FA3-944A-49B944A27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795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622FB-9338-48D0-9590-8F4DDADC6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6537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D968E-E083-4FC1-9525-723A4EDCF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7148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0D3E3-ADBC-4582-AC3B-038211550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0279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B1578-3A33-4A67-9159-8079BB0C9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4484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8207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07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5E37218-D3D1-48ED-9419-033DB9F03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2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A71B3-023F-46E9-9C7D-51778E254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8271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EF3B8-0114-4C01-9A3B-76719F125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791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3D7FB-5B8E-4D43-906C-956FBCB98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9906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F54B0-A7BA-43E1-B693-9E969A584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9409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BE427-8BD9-4A49-9F3D-BE184E230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4146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30BA4-4CCD-475A-B8A6-D2CA42609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1347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15B20-7A3E-4846-AC7C-AF27F40E2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0989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37BD3-FDCB-447F-84BA-E42094D95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3963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68A23-1A26-423B-A68C-72BECB55A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90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562C3-9AD2-4D61-92DC-E7B479718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4314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59CAA-0E01-4A62-BFE4-B4A3FA2CA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48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7BE2C-421B-4368-844B-B5224ECF9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2524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50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501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4A16A-9032-4A78-A94C-72897FD14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2867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BC77F-C414-44A8-B5E3-5830F02A9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8759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A268F-F54A-45DE-9DAE-1EF03701F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4962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979CA-AA67-40E3-9A9D-3149F7EF3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3103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19081-8E3F-4149-BEB6-24CAF0197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0726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7FF20-4F25-434A-B0CD-3C1FF9B2D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4487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5E1FF-E45A-4AC9-8849-5DA9F009D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2700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BFACF-BA50-465B-BBBC-E7C38A242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1935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10779-06B2-4A64-810C-E30EB9B5A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3557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BF01B-7AB2-4B72-8AA5-3E2C40433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016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820D5-1355-4CF1-AE08-DF9DF52B0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8858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3CEF9-AADC-4EF8-89E6-FFF4D6A5F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7131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115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115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6E930-F757-456C-90D2-B607FEF46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567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8A447-EF0A-409E-9541-9D908DDC7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3368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7CAF0-6763-4799-9D21-98F91FA61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420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8C64C-FF2F-493C-9BAB-7534C4DE4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7102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97604-309C-4EC9-B176-8314A2027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9003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3EDF1-CF15-4D3B-BA1A-A5DC10458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5234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FDC53-1F87-43D4-878D-346E996B1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9703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5C959-8A7E-4863-91C6-E18711B1A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2426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7B3D6-28A5-4873-A2A9-A962B65EA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65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6E621-C7AC-4FA9-8C93-FF10B9123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0700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4591F-73C7-48DA-BE2E-CD0119406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6975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CFFC1-782C-4EAE-A138-ED1232CF9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8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95D86-CE2F-4928-A123-7FA2E8CD0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11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8100" y="-12700"/>
            <a:ext cx="9239250" cy="6940550"/>
            <a:chOff x="-12" y="-10"/>
            <a:chExt cx="5820" cy="4372"/>
          </a:xfrm>
        </p:grpSpPr>
        <p:sp>
          <p:nvSpPr>
            <p:cNvPr id="9219" name="Rectangle 3"/>
            <p:cNvSpPr>
              <a:spLocks noChangeArrowheads="1"/>
            </p:cNvSpPr>
            <p:nvPr userDrawn="1"/>
          </p:nvSpPr>
          <p:spPr bwMode="invGray">
            <a:xfrm>
              <a:off x="5520" y="-8"/>
              <a:ext cx="287" cy="436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0" name="Rectangle 4"/>
            <p:cNvSpPr>
              <a:spLocks noChangeArrowheads="1"/>
            </p:cNvSpPr>
            <p:nvPr userDrawn="1"/>
          </p:nvSpPr>
          <p:spPr bwMode="invGray">
            <a:xfrm>
              <a:off x="-8" y="-8"/>
              <a:ext cx="288" cy="4368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1" name="AutoShape 5"/>
            <p:cNvSpPr>
              <a:spLocks noChangeArrowheads="1"/>
            </p:cNvSpPr>
            <p:nvPr userDrawn="1"/>
          </p:nvSpPr>
          <p:spPr bwMode="invGray">
            <a:xfrm rot="-10800000" flipH="1" flipV="1">
              <a:off x="2" y="-10"/>
              <a:ext cx="5798" cy="288"/>
            </a:xfrm>
            <a:custGeom>
              <a:avLst/>
              <a:gdLst>
                <a:gd name="G0" fmla="+- 1089 0 0"/>
                <a:gd name="G1" fmla="+- 21600 0 1089"/>
                <a:gd name="G2" fmla="*/ 1089 1 2"/>
                <a:gd name="G3" fmla="+- 21600 0 G2"/>
                <a:gd name="G4" fmla="+/ 1089 21600 2"/>
                <a:gd name="G5" fmla="+/ G1 0 2"/>
                <a:gd name="G6" fmla="*/ 21600 21600 1089"/>
                <a:gd name="G7" fmla="*/ G6 1 2"/>
                <a:gd name="G8" fmla="+- 21600 0 G7"/>
                <a:gd name="G9" fmla="*/ 21600 1 2"/>
                <a:gd name="G10" fmla="+- 1089 0 G9"/>
                <a:gd name="G11" fmla="?: G10 G8 0"/>
                <a:gd name="G12" fmla="?: G10 G7 21600"/>
                <a:gd name="T0" fmla="*/ 21055 w 21600"/>
                <a:gd name="T1" fmla="*/ 10800 h 21600"/>
                <a:gd name="T2" fmla="*/ 10800 w 21600"/>
                <a:gd name="T3" fmla="*/ 21600 h 21600"/>
                <a:gd name="T4" fmla="*/ 545 w 21600"/>
                <a:gd name="T5" fmla="*/ 10800 h 21600"/>
                <a:gd name="T6" fmla="*/ 10800 w 21600"/>
                <a:gd name="T7" fmla="*/ 0 h 21600"/>
                <a:gd name="T8" fmla="*/ 2345 w 21600"/>
                <a:gd name="T9" fmla="*/ 2345 h 21600"/>
                <a:gd name="T10" fmla="*/ 19255 w 21600"/>
                <a:gd name="T11" fmla="*/ 192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9" y="21600"/>
                  </a:lnTo>
                  <a:lnTo>
                    <a:pt x="2051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2" name="AutoShape 6"/>
            <p:cNvSpPr>
              <a:spLocks noChangeArrowheads="1"/>
            </p:cNvSpPr>
            <p:nvPr userDrawn="1"/>
          </p:nvSpPr>
          <p:spPr bwMode="invGray">
            <a:xfrm flipV="1">
              <a:off x="-12" y="4072"/>
              <a:ext cx="5820" cy="290"/>
            </a:xfrm>
            <a:custGeom>
              <a:avLst/>
              <a:gdLst>
                <a:gd name="G0" fmla="+- 1100 0 0"/>
                <a:gd name="G1" fmla="+- 21600 0 1100"/>
                <a:gd name="G2" fmla="*/ 1100 1 2"/>
                <a:gd name="G3" fmla="+- 21600 0 G2"/>
                <a:gd name="G4" fmla="+/ 1100 21600 2"/>
                <a:gd name="G5" fmla="+/ G1 0 2"/>
                <a:gd name="G6" fmla="*/ 21600 21600 1100"/>
                <a:gd name="G7" fmla="*/ G6 1 2"/>
                <a:gd name="G8" fmla="+- 21600 0 G7"/>
                <a:gd name="G9" fmla="*/ 21600 1 2"/>
                <a:gd name="G10" fmla="+- 1100 0 G9"/>
                <a:gd name="G11" fmla="?: G10 G8 0"/>
                <a:gd name="G12" fmla="?: G10 G7 21600"/>
                <a:gd name="T0" fmla="*/ 21050 w 21600"/>
                <a:gd name="T1" fmla="*/ 10800 h 21600"/>
                <a:gd name="T2" fmla="*/ 10800 w 21600"/>
                <a:gd name="T3" fmla="*/ 21600 h 21600"/>
                <a:gd name="T4" fmla="*/ 550 w 21600"/>
                <a:gd name="T5" fmla="*/ 10800 h 21600"/>
                <a:gd name="T6" fmla="*/ 10800 w 21600"/>
                <a:gd name="T7" fmla="*/ 0 h 21600"/>
                <a:gd name="T8" fmla="*/ 2350 w 21600"/>
                <a:gd name="T9" fmla="*/ 2350 h 21600"/>
                <a:gd name="T10" fmla="*/ 19250 w 21600"/>
                <a:gd name="T11" fmla="*/ 192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100" y="21600"/>
                  </a:lnTo>
                  <a:lnTo>
                    <a:pt x="205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3" name="Rectangle 7" descr="Green marble"/>
            <p:cNvSpPr>
              <a:spLocks noChangeArrowheads="1"/>
            </p:cNvSpPr>
            <p:nvPr userDrawn="1"/>
          </p:nvSpPr>
          <p:spPr bwMode="invGray">
            <a:xfrm>
              <a:off x="184" y="176"/>
              <a:ext cx="5432" cy="3988"/>
            </a:xfrm>
            <a:prstGeom prst="rect">
              <a:avLst/>
            </a:prstGeom>
            <a:blipFill dpi="0" rotWithShape="0">
              <a:blip r:embed="rId15"/>
              <a:srcRect/>
              <a:tile tx="0" ty="0" sx="100000" sy="100000" flip="none" algn="tl"/>
            </a:blip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508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66528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65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658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65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A684FFC-65E2-40CB-9453-CF3405A57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64" r:id="rId1"/>
    <p:sldLayoutId id="2147484590" r:id="rId2"/>
    <p:sldLayoutId id="2147484591" r:id="rId3"/>
    <p:sldLayoutId id="2147484592" r:id="rId4"/>
    <p:sldLayoutId id="2147484593" r:id="rId5"/>
    <p:sldLayoutId id="2147484594" r:id="rId6"/>
    <p:sldLayoutId id="2147484595" r:id="rId7"/>
    <p:sldLayoutId id="2147484596" r:id="rId8"/>
    <p:sldLayoutId id="2147484597" r:id="rId9"/>
    <p:sldLayoutId id="2147484598" r:id="rId10"/>
    <p:sldLayoutId id="2147484599" r:id="rId11"/>
    <p:sldLayoutId id="2147484600" r:id="rId12"/>
    <p:sldLayoutId id="21474846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686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687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7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7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7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7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7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7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7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7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7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8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05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688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8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8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8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8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8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8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8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9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9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9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9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9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9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9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9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9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9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06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690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90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90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90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90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90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90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90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90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91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91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91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91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91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91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91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91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061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691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92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92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92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92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92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92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2069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692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692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692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693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3693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93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93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93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93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96174FF-3570-429E-A26C-D952B6510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65" r:id="rId1"/>
    <p:sldLayoutId id="2147484602" r:id="rId2"/>
    <p:sldLayoutId id="2147484603" r:id="rId3"/>
    <p:sldLayoutId id="2147484604" r:id="rId4"/>
    <p:sldLayoutId id="2147484605" r:id="rId5"/>
    <p:sldLayoutId id="2147484606" r:id="rId6"/>
    <p:sldLayoutId id="2147484607" r:id="rId7"/>
    <p:sldLayoutId id="2147484608" r:id="rId8"/>
    <p:sldLayoutId id="2147484609" r:id="rId9"/>
    <p:sldLayoutId id="2147484610" r:id="rId10"/>
    <p:sldLayoutId id="214748461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71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71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71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71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27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C6450AE-5641-49C9-822F-E8A70AED6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271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71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66" r:id="rId1"/>
    <p:sldLayoutId id="2147484612" r:id="rId2"/>
    <p:sldLayoutId id="2147484613" r:id="rId3"/>
    <p:sldLayoutId id="2147484614" r:id="rId4"/>
    <p:sldLayoutId id="2147484615" r:id="rId5"/>
    <p:sldLayoutId id="2147484616" r:id="rId6"/>
    <p:sldLayoutId id="2147484617" r:id="rId7"/>
    <p:sldLayoutId id="2147484618" r:id="rId8"/>
    <p:sldLayoutId id="2147484619" r:id="rId9"/>
    <p:sldLayoutId id="2147484620" r:id="rId10"/>
    <p:sldLayoutId id="2147484621" r:id="rId11"/>
    <p:sldLayoutId id="2147484622" r:id="rId12"/>
    <p:sldLayoutId id="214748462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CE08EC2-9A8D-4422-B6E0-81ED78474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75785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86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87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88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89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90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91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92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93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94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95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96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97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5798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67" r:id="rId1"/>
    <p:sldLayoutId id="2147484624" r:id="rId2"/>
    <p:sldLayoutId id="2147484625" r:id="rId3"/>
    <p:sldLayoutId id="2147484626" r:id="rId4"/>
    <p:sldLayoutId id="2147484627" r:id="rId5"/>
    <p:sldLayoutId id="2147484628" r:id="rId6"/>
    <p:sldLayoutId id="2147484629" r:id="rId7"/>
    <p:sldLayoutId id="2147484630" r:id="rId8"/>
    <p:sldLayoutId id="2147484631" r:id="rId9"/>
    <p:sldLayoutId id="2147484632" r:id="rId10"/>
    <p:sldLayoutId id="21474846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128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8090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0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0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0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0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0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0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0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0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0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1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1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1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129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8091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1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1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1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1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1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2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2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2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2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2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2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2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2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2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2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3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3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3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3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3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3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3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3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3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3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4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4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4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4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4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4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4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4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4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4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5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5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5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5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5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5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5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5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5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5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6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6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6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6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6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6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6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6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6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6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7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7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7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7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7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7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7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7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7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7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8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8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8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8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8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8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8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8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8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8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9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9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9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9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9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9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9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9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9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9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0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0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0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0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0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0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0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0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0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0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1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1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1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1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1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1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1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1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1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1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2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2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2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2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2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2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2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2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2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2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3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3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3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3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3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3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3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3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3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3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4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4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4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4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4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4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4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4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4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8104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05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05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05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42B4BA68-844C-434D-9B71-F2EDCE9C0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105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68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8397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97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97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97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97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97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97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97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97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98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98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98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98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98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98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98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98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98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398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399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399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99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99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D420D3F-27CD-44EF-B2F2-4957AEC9D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69" r:id="rId1"/>
    <p:sldLayoutId id="2147484644" r:id="rId2"/>
    <p:sldLayoutId id="2147484645" r:id="rId3"/>
    <p:sldLayoutId id="2147484646" r:id="rId4"/>
    <p:sldLayoutId id="2147484647" r:id="rId5"/>
    <p:sldLayoutId id="2147484648" r:id="rId6"/>
    <p:sldLayoutId id="2147484649" r:id="rId7"/>
    <p:sldLayoutId id="2147484650" r:id="rId8"/>
    <p:sldLayoutId id="2147484651" r:id="rId9"/>
    <p:sldLayoutId id="2147484652" r:id="rId10"/>
    <p:sldLayoutId id="214748465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9011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1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1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1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1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2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2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2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2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2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2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2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2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2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2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013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013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3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3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32B60B3-C2BC-45C8-823E-E22558576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01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70" r:id="rId1"/>
    <p:sldLayoutId id="2147484654" r:id="rId2"/>
    <p:sldLayoutId id="2147484655" r:id="rId3"/>
    <p:sldLayoutId id="2147484656" r:id="rId4"/>
    <p:sldLayoutId id="2147484657" r:id="rId5"/>
    <p:sldLayoutId id="2147484658" r:id="rId6"/>
    <p:sldLayoutId id="2147484659" r:id="rId7"/>
    <p:sldLayoutId id="2147484660" r:id="rId8"/>
    <p:sldLayoutId id="2147484661" r:id="rId9"/>
    <p:sldLayoutId id="2147484662" r:id="rId10"/>
    <p:sldLayoutId id="2147484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55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0.xml"/><Relationship Id="rId1" Type="http://schemas.openxmlformats.org/officeDocument/2006/relationships/audio" Target="../media/audio2.wav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UserXP\&#1056;&#1072;&#1073;&#1086;&#1095;&#1080;&#1081;%20&#1089;&#1090;&#1086;&#1083;\bethoven_-_k_elize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AC0000"/>
            </a:gs>
            <a:gs pos="100000">
              <a:srgbClr val="DB25B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214313" y="3786188"/>
            <a:ext cx="2927350" cy="2125662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ru-RU" sz="2400" b="1" dirty="0" smtClean="0"/>
          </a:p>
          <a:p>
            <a:pPr eaLnBrk="1" hangingPunct="1">
              <a:buFont typeface="Arial" charset="0"/>
              <a:buNone/>
              <a:defRPr/>
            </a:pPr>
            <a:endParaRPr lang="ru-RU" sz="2400" b="1" dirty="0" smtClean="0"/>
          </a:p>
          <a:p>
            <a:pPr eaLnBrk="1" hangingPunct="1">
              <a:buFont typeface="Arial" charset="0"/>
              <a:buNone/>
              <a:defRPr/>
            </a:pPr>
            <a:endParaRPr lang="ru-RU" sz="2400" b="1" dirty="0" smtClean="0"/>
          </a:p>
        </p:txBody>
      </p:sp>
      <p:sp>
        <p:nvSpPr>
          <p:cNvPr id="15363" name="Text Box 14"/>
          <p:cNvSpPr txBox="1">
            <a:spLocks noChangeArrowheads="1"/>
          </p:cNvSpPr>
          <p:nvPr/>
        </p:nvSpPr>
        <p:spPr bwMode="auto">
          <a:xfrm>
            <a:off x="611188" y="620713"/>
            <a:ext cx="8104187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6000" b="1" dirty="0"/>
              <a:t>Тема:          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8800" b="1" dirty="0">
                <a:latin typeface="Bodoni MT Black" pitchFamily="18" charset="0"/>
              </a:rPr>
              <a:t>« Природные зоны</a:t>
            </a:r>
            <a:r>
              <a:rPr lang="en-US" sz="8800" b="1" dirty="0">
                <a:latin typeface="Bodoni MT Black" pitchFamily="18" charset="0"/>
              </a:rPr>
              <a:t> </a:t>
            </a:r>
            <a:r>
              <a:rPr lang="ru-RU" sz="8800" b="1" dirty="0">
                <a:latin typeface="Bodoni MT Black" pitchFamily="18" charset="0"/>
              </a:rPr>
              <a:t>Африки.»</a:t>
            </a:r>
            <a:r>
              <a:rPr lang="ru-RU" sz="8800" b="1" dirty="0"/>
              <a:t> 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755650" y="1557338"/>
            <a:ext cx="703103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b="1"/>
              <a:t>                                       </a:t>
            </a:r>
          </a:p>
          <a:p>
            <a:pPr algn="ctr" eaLnBrk="1" hangingPunct="1"/>
            <a:endParaRPr lang="ru-RU" sz="3200" b="1"/>
          </a:p>
          <a:p>
            <a:pPr algn="ctr" eaLnBrk="1" hangingPunct="1"/>
            <a:endParaRPr lang="ru-RU" sz="3200" b="1"/>
          </a:p>
          <a:p>
            <a:pPr eaLnBrk="1" hangingPunct="1"/>
            <a:endParaRPr lang="ru-RU" sz="3200" b="1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313" y="1428750"/>
            <a:ext cx="7786687" cy="5114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Я по Африке иду (ходьба на месте),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Замечаю на ходу,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Как над морем буйных трав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Шею вытянул жираф </a:t>
            </a:r>
          </a:p>
          <a:p>
            <a:pPr>
              <a:lnSpc>
                <a:spcPct val="80000"/>
              </a:lnSpc>
              <a:defRPr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     (руки вверх, потягивание).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У меня над головой </a:t>
            </a:r>
          </a:p>
          <a:p>
            <a:pPr>
              <a:lnSpc>
                <a:spcPct val="80000"/>
              </a:lnSpc>
              <a:defRPr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     (наклоны в стороны с поднятыми руками)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Пальма зашуршит листвой,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Но придется приседать (приседания),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Чтобы фиников набрать.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Вот вельвичия, турист </a:t>
            </a:r>
          </a:p>
          <a:p>
            <a:pPr>
              <a:lnSpc>
                <a:spcPct val="80000"/>
              </a:lnSpc>
              <a:defRPr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     (руки поочередно вытягивают вперед):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Левый лист, правый лист (руки в стороны).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А огромный серый слон (круг руками)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Посылает нам поклон (наклоны вперед).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Мы прогулку завершим (ходьба на месте)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И за парты поспешим (садятся на свои места). </a:t>
            </a:r>
          </a:p>
        </p:txBody>
      </p:sp>
      <p:sp>
        <p:nvSpPr>
          <p:cNvPr id="24579" name="Прямоугольник 6"/>
          <p:cNvSpPr>
            <a:spLocks noChangeArrowheads="1"/>
          </p:cNvSpPr>
          <p:nvPr/>
        </p:nvSpPr>
        <p:spPr bwMode="auto">
          <a:xfrm>
            <a:off x="1928813" y="357188"/>
            <a:ext cx="54292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400" b="1" i="1">
                <a:solidFill>
                  <a:srgbClr val="66FF33"/>
                </a:solidFill>
              </a:rPr>
              <a:t>Физкультминутка</a:t>
            </a:r>
            <a:endParaRPr lang="ru-RU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900113" y="260350"/>
            <a:ext cx="7696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Конкурс «Крепкий орешек»</a:t>
            </a:r>
          </a:p>
        </p:txBody>
      </p:sp>
      <p:sp>
        <p:nvSpPr>
          <p:cNvPr id="25603" name="Text Box 16"/>
          <p:cNvSpPr txBox="1">
            <a:spLocks noChangeArrowheads="1"/>
          </p:cNvSpPr>
          <p:nvPr/>
        </p:nvSpPr>
        <p:spPr bwMode="auto">
          <a:xfrm>
            <a:off x="3995738" y="1341438"/>
            <a:ext cx="432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25604" name="Text Box 17"/>
          <p:cNvSpPr txBox="1">
            <a:spLocks noChangeArrowheads="1"/>
          </p:cNvSpPr>
          <p:nvPr/>
        </p:nvSpPr>
        <p:spPr bwMode="auto">
          <a:xfrm>
            <a:off x="3779838" y="692150"/>
            <a:ext cx="5113337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>
                <a:solidFill>
                  <a:srgbClr val="00FF00"/>
                </a:solidFill>
                <a:latin typeface="Arial" charset="0"/>
              </a:rPr>
              <a:t>Африканский слон имеет огромные уши. Удивительная величина их не случайна: это своеобразный холодильник животного. Уши слона пронизаны густой сетью кровеносных сосудов. Горячая кровь отдает свое тепло воздуху и возвращается в тело слона на несколько градусов холоднее. Чтобы увеличить поток отходящего от ушей воздуха, слон ими все время обмахивается…</a:t>
            </a:r>
            <a:r>
              <a:rPr lang="ru-RU" sz="1400">
                <a:solidFill>
                  <a:srgbClr val="00FF00"/>
                </a:solidFill>
              </a:rPr>
              <a:t> </a:t>
            </a:r>
          </a:p>
        </p:txBody>
      </p:sp>
      <p:sp>
        <p:nvSpPr>
          <p:cNvPr id="25605" name="Text Box 18"/>
          <p:cNvSpPr txBox="1">
            <a:spLocks noChangeArrowheads="1"/>
          </p:cNvSpPr>
          <p:nvPr/>
        </p:nvSpPr>
        <p:spPr bwMode="auto">
          <a:xfrm>
            <a:off x="430213" y="3078163"/>
            <a:ext cx="8713787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200" b="1">
                <a:latin typeface="Arial" charset="0"/>
              </a:rPr>
              <a:t>Вопросы:</a:t>
            </a:r>
            <a:r>
              <a:rPr lang="ru-RU" sz="2200">
                <a:latin typeface="Arial" charset="0"/>
              </a:rPr>
              <a:t> 1.Зачем африканскому слону большие уши?</a:t>
            </a:r>
          </a:p>
          <a:p>
            <a:pPr eaLnBrk="1" hangingPunct="1">
              <a:spcBef>
                <a:spcPct val="50000"/>
              </a:spcBef>
            </a:pPr>
            <a:r>
              <a:rPr lang="ru-RU" sz="2200">
                <a:latin typeface="Arial" charset="0"/>
              </a:rPr>
              <a:t>2.Почему слон все время машет ушами?</a:t>
            </a:r>
          </a:p>
          <a:p>
            <a:pPr eaLnBrk="1" hangingPunct="1">
              <a:spcBef>
                <a:spcPct val="50000"/>
              </a:spcBef>
            </a:pPr>
            <a:r>
              <a:rPr lang="ru-RU" sz="2200">
                <a:latin typeface="Arial" charset="0"/>
              </a:rPr>
              <a:t>3.Почему уши слона пронизаны большим количеством кровеносных сосудов?</a:t>
            </a:r>
          </a:p>
          <a:p>
            <a:pPr eaLnBrk="1" hangingPunct="1">
              <a:spcBef>
                <a:spcPct val="50000"/>
              </a:spcBef>
            </a:pPr>
            <a:r>
              <a:rPr lang="ru-RU" sz="2200">
                <a:latin typeface="Arial" charset="0"/>
              </a:rPr>
              <a:t>4.Что делает слон, когда ему холодно?</a:t>
            </a:r>
          </a:p>
          <a:p>
            <a:pPr eaLnBrk="1" hangingPunct="1">
              <a:spcBef>
                <a:spcPct val="50000"/>
              </a:spcBef>
            </a:pPr>
            <a:r>
              <a:rPr lang="ru-RU" sz="2200">
                <a:latin typeface="Arial" charset="0"/>
              </a:rPr>
              <a:t>5.Какие другие способы остывания есть у животных?</a:t>
            </a:r>
          </a:p>
          <a:p>
            <a:pPr eaLnBrk="1" hangingPunct="1">
              <a:spcBef>
                <a:spcPct val="50000"/>
              </a:spcBef>
            </a:pPr>
            <a:r>
              <a:rPr lang="ru-RU" sz="2200">
                <a:latin typeface="Arial" charset="0"/>
              </a:rPr>
              <a:t>6.Чем ещё кроме ушей слон охлаждает своё тело?</a:t>
            </a:r>
            <a:endParaRPr lang="ru-RU" sz="2200" b="1">
              <a:latin typeface="Arial" charset="0"/>
            </a:endParaRPr>
          </a:p>
        </p:txBody>
      </p:sp>
      <p:pic>
        <p:nvPicPr>
          <p:cNvPr id="25606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331311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4" name="Запи62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9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4000" fill="hold"/>
                                        <p:tgtEl>
                                          <p:spTgt spid="409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84"/>
                </p:tgtEl>
              </p:cMediaNode>
            </p:audio>
          </p:childTnLst>
        </p:cTn>
      </p:par>
    </p:tnLst>
    <p:bldLst>
      <p:bldP spid="409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Игра «Кто такой? Что такое?»</a:t>
            </a:r>
            <a:br>
              <a:rPr lang="ru-RU" sz="2800" dirty="0" smtClean="0"/>
            </a:br>
            <a:r>
              <a:rPr lang="ru-RU" sz="2800" dirty="0" smtClean="0"/>
              <a:t>Жираф</a:t>
            </a:r>
            <a:endParaRPr lang="ru-RU" sz="2800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0" y="1214438"/>
            <a:ext cx="4857750" cy="564356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 ЖИРАФ - самое высокое из современных животных. Млекопитающее ​отряда парнокопытных, распространенное в Африке южнее Сахары, где вид ​обычно населяет саванны с редко стоящими деревьями и кустарниками​.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Эндемик Африки.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929563" y="6143625"/>
            <a:ext cx="1214437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071688"/>
            <a:ext cx="2500313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Нил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929563" y="6143625"/>
            <a:ext cx="1214437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285750" y="1357313"/>
            <a:ext cx="4643438" cy="500062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Нил</a:t>
            </a:r>
            <a:r>
              <a:rPr lang="en-US" b="1" dirty="0"/>
              <a:t>— </a:t>
            </a:r>
            <a:r>
              <a:rPr lang="ru-RU" b="1" dirty="0"/>
              <a:t>река ​в Африке, одна из двух величайших по протяжённости рек в мире. Слово ​ «Нил» происходит от греческого названия реки ​«</a:t>
            </a:r>
            <a:r>
              <a:rPr lang="ru-RU" b="1" dirty="0" err="1"/>
              <a:t>Нилос</a:t>
            </a:r>
            <a:r>
              <a:rPr lang="ru-RU" b="1" dirty="0"/>
              <a:t>» </a:t>
            </a:r>
          </a:p>
        </p:txBody>
      </p:sp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714625"/>
            <a:ext cx="34290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Зебра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929563" y="6143625"/>
            <a:ext cx="1214437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0" y="1000125"/>
            <a:ext cx="6143625" cy="585787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bg1"/>
                </a:solidFill>
              </a:rPr>
              <a:t>Зебры — порода лошади, включающий виды зебра равнинная, зебра пустынная и зебра горная. Ареал распространения равнинной зебры - юг Судана и Эфиопии, саванны Восточной Африки вплоть до юга континента. Пустынная зебра - в сухих саваннах Восточной Африки, в Кении, Эфиопии и Сомали. Горная зебра - наименее распространённый вид, её ареал обитания – высокогорные плато Намибии и ЮАР на высоте до 2000 м.</a:t>
            </a:r>
          </a:p>
        </p:txBody>
      </p:sp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00375"/>
            <a:ext cx="314325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Виктория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929563" y="6143625"/>
            <a:ext cx="1214437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357313"/>
            <a:ext cx="2500312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Вертикальный свиток 5"/>
          <p:cNvSpPr/>
          <p:nvPr/>
        </p:nvSpPr>
        <p:spPr>
          <a:xfrm>
            <a:off x="0" y="3643313"/>
            <a:ext cx="6143625" cy="3214687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Виктория— озеро в Восточной Африке, на территории Танзании, Кении и Уганды. Расположено в тектоническом прогибе Восточной - Африканской платформы, на высоте 1134 м. 2-е по величине пресное озеро мира после Верхнего озера и самое большое озеро в Африке.</a:t>
            </a: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0" y="928688"/>
            <a:ext cx="6143625" cy="2643187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Водопад Виктория  на реке Замбези открыт Д. Ливингстоном и назван именем английской королевы. Вода низвергается с уступа высотой 120 м в узкий (130 м) и глубокий (140 м) каньон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214813"/>
            <a:ext cx="2500313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Сахара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929563" y="6143625"/>
            <a:ext cx="1214437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0" y="1285875"/>
            <a:ext cx="4071938" cy="557212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Сахара - крупнейшая на Земле пустыня, площадью около 9 065 000 км² — чуть меньше площади Соединённых Штатов Америки. Сахара расположена в Северной Африке, на территории более десяти государств 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571750"/>
            <a:ext cx="32861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Килиманджаро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929563" y="6143625"/>
            <a:ext cx="1214437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0" y="1357313"/>
            <a:ext cx="4000500" cy="4929187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Килиманджаро- вулкан – высшая точка Африки. Располагается на </a:t>
            </a:r>
            <a:r>
              <a:rPr lang="ru-RU" b="1" dirty="0" err="1"/>
              <a:t>Восточно-Африканском</a:t>
            </a:r>
            <a:r>
              <a:rPr lang="ru-RU" b="1" dirty="0"/>
              <a:t> плоскогорье</a:t>
            </a:r>
          </a:p>
        </p:txBody>
      </p:sp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714625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Ливингстон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929563" y="6143625"/>
            <a:ext cx="1214437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0" y="1143000"/>
            <a:ext cx="4143375" cy="3643313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Давид Ливингстон (Дэвид </a:t>
            </a:r>
            <a:r>
              <a:rPr lang="ru-RU" b="1" dirty="0" err="1"/>
              <a:t>Ливингстоун</a:t>
            </a:r>
            <a:r>
              <a:rPr lang="ru-RU" b="1" dirty="0"/>
              <a:t>) (19 ​марта 1813 — 1 мая 1873) — шотландский миссионер, ​выдающийся исследователь Африки.</a:t>
            </a: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0" y="5072063"/>
            <a:ext cx="3929063" cy="157162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Ряд водопадов  Ливингстона на реке Конго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4929188"/>
            <a:ext cx="342900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500188"/>
            <a:ext cx="2547937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Конго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929563" y="6143625"/>
            <a:ext cx="1214437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2714625" y="5286375"/>
            <a:ext cx="5214938" cy="157162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Республика Конго -государство в Африке, бывшее ​колониальное владение Франции. Столица — город Браззавиль.</a:t>
            </a: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0" y="3214688"/>
            <a:ext cx="5786438" cy="17145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Демократическая Республика Конго - государство в Центральной Африке, крупнейшая по площади страна континента. Столица ДР Конго - Киншаса</a:t>
            </a: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3000375" y="1071563"/>
            <a:ext cx="6143625" cy="17145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Конго  - река в Центральной Африке, самая полноводная и ​вторая по длине река Африки; дважды пересекает экватор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857250"/>
            <a:ext cx="2643187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071813"/>
            <a:ext cx="2643188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286375"/>
            <a:ext cx="242887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07413" cy="187325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0" dirty="0" smtClean="0"/>
              <a:t>Цель урока- путешествия: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388350" cy="5084762"/>
          </a:xfrm>
        </p:spPr>
        <p:txBody>
          <a:bodyPr/>
          <a:lstStyle/>
          <a:p>
            <a:pPr>
              <a:defRPr/>
            </a:pPr>
            <a:r>
              <a:rPr lang="ru-RU" sz="4400" dirty="0" smtClean="0">
                <a:solidFill>
                  <a:srgbClr val="002060"/>
                </a:solidFill>
              </a:rPr>
              <a:t>Вспомнить</a:t>
            </a:r>
          </a:p>
          <a:p>
            <a:pPr>
              <a:defRPr/>
            </a:pPr>
            <a:r>
              <a:rPr lang="ru-RU" sz="4400" dirty="0" smtClean="0">
                <a:solidFill>
                  <a:srgbClr val="002060"/>
                </a:solidFill>
              </a:rPr>
              <a:t>Заинтересоваться</a:t>
            </a:r>
          </a:p>
          <a:p>
            <a:pPr>
              <a:defRPr/>
            </a:pPr>
            <a:r>
              <a:rPr lang="ru-RU" sz="4400" dirty="0" smtClean="0">
                <a:solidFill>
                  <a:srgbClr val="002060"/>
                </a:solidFill>
              </a:rPr>
              <a:t>Увлечься</a:t>
            </a:r>
          </a:p>
          <a:p>
            <a:pPr>
              <a:defRPr/>
            </a:pPr>
            <a:r>
              <a:rPr lang="ru-RU" sz="4400" dirty="0" smtClean="0">
                <a:solidFill>
                  <a:srgbClr val="002060"/>
                </a:solidFill>
              </a:rPr>
              <a:t>Познакомиться   </a:t>
            </a:r>
            <a:r>
              <a:rPr lang="ru-RU" sz="4400" dirty="0" smtClean="0">
                <a:ln cap="rnd" cmpd="sng">
                  <a:solidFill>
                    <a:srgbClr val="FF0000"/>
                  </a:solidFill>
                  <a:prstDash val="sysDot"/>
                  <a:beve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strangelo Edessa" pitchFamily="66"/>
              </a:rPr>
              <a:t>Природных зон</a:t>
            </a:r>
          </a:p>
          <a:p>
            <a:pPr>
              <a:defRPr/>
            </a:pPr>
            <a:r>
              <a:rPr lang="ru-RU" sz="4400" dirty="0" smtClean="0">
                <a:solidFill>
                  <a:srgbClr val="002060"/>
                </a:solidFill>
              </a:rPr>
              <a:t>Узнать                           </a:t>
            </a:r>
            <a:r>
              <a:rPr lang="ru-RU" sz="4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АФРИКИ</a:t>
            </a:r>
            <a:endParaRPr lang="ru-RU" sz="44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4400" dirty="0" smtClean="0">
                <a:solidFill>
                  <a:srgbClr val="002060"/>
                </a:solidFill>
              </a:rPr>
              <a:t>Изучить </a:t>
            </a:r>
          </a:p>
        </p:txBody>
      </p:sp>
      <p:sp>
        <p:nvSpPr>
          <p:cNvPr id="4" name="Прямоугольник 3"/>
          <p:cNvSpPr/>
          <p:nvPr/>
        </p:nvSpPr>
        <p:spPr>
          <a:xfrm rot="20463768">
            <a:off x="6548872" y="1802850"/>
            <a:ext cx="200026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ФЛОРУ</a:t>
            </a:r>
          </a:p>
        </p:txBody>
      </p:sp>
      <p:sp>
        <p:nvSpPr>
          <p:cNvPr id="16389" name="WordArt 6"/>
          <p:cNvSpPr>
            <a:spLocks noChangeArrowheads="1" noChangeShapeType="1" noTextEdit="1"/>
          </p:cNvSpPr>
          <p:nvPr/>
        </p:nvSpPr>
        <p:spPr bwMode="auto">
          <a:xfrm rot="-1873697">
            <a:off x="6065838" y="2836863"/>
            <a:ext cx="547687" cy="282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6" name="Прямоугольник 5"/>
          <p:cNvSpPr/>
          <p:nvPr/>
        </p:nvSpPr>
        <p:spPr>
          <a:xfrm rot="9913858" flipV="1">
            <a:off x="4029327" y="3605288"/>
            <a:ext cx="371668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kern="10" dirty="0">
                <a:ln w="9525">
                  <a:solidFill>
                    <a:srgbClr val="CC9900"/>
                  </a:solidFill>
                  <a:round/>
                  <a:headEnd/>
                  <a:tailEnd/>
                </a:ln>
                <a:solidFill>
                  <a:srgbClr val="CC6600"/>
                </a:solidFill>
                <a:latin typeface="Arial"/>
                <a:cs typeface="Arial"/>
              </a:rPr>
              <a:t>                   </a:t>
            </a:r>
            <a:r>
              <a:rPr lang="ru-RU" sz="4000" kern="10" dirty="0">
                <a:ln w="9525">
                  <a:solidFill>
                    <a:srgbClr val="CC9900"/>
                  </a:solidFill>
                  <a:round/>
                  <a:headEnd/>
                  <a:tailEnd/>
                </a:ln>
                <a:solidFill>
                  <a:srgbClr val="CC6600"/>
                </a:solidFill>
                <a:latin typeface="Arial"/>
                <a:cs typeface="Arial"/>
              </a:rPr>
              <a:t>Фауну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Диагностика «Мордашки»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Просигнализируйте, пожалуйста, как вы усвоили новую тему и с каким настроением вы уйдете с урока.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Плохое                  среднее                    хорошее</a:t>
            </a: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571500" y="3143250"/>
            <a:ext cx="1346200" cy="1346200"/>
          </a:xfrm>
          <a:prstGeom prst="smileyFace">
            <a:avLst>
              <a:gd name="adj" fmla="val -4653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3571875" y="3143250"/>
            <a:ext cx="1417638" cy="1346200"/>
          </a:xfrm>
          <a:prstGeom prst="smileyFace">
            <a:avLst>
              <a:gd name="adj" fmla="val 184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7000875" y="3143250"/>
            <a:ext cx="1490663" cy="1346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3" name="AutoShape 7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101013" y="5876925"/>
            <a:ext cx="574675" cy="576263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4" decel="100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4" decel="100000"/>
                                        <p:tgtEl>
                                          <p:spTgt spid="552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4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4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7143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Домашнее задание: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sz="quarter" idx="1"/>
          </p:nvPr>
        </p:nvSpPr>
        <p:spPr>
          <a:xfrm>
            <a:off x="1371600" y="2786063"/>
            <a:ext cx="6400800" cy="2852737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28. Нарисовать одну из природных зон Африки.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 smtClean="0"/>
              <a:t>Вспомните и вставьте пропущенные слова</a:t>
            </a:r>
            <a:endParaRPr lang="ru-RU" sz="3600" dirty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304800" y="1214438"/>
            <a:ext cx="8686800" cy="528637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Африку почти посередине пересекает …………… и поэтому она находится в ……….........…и…………… полушариях</a:t>
            </a:r>
          </a:p>
          <a:p>
            <a:pPr>
              <a:defRPr/>
            </a:pPr>
            <a:r>
              <a:rPr lang="ru-RU" dirty="0" smtClean="0"/>
              <a:t>Африку нулевой меридиан пересекает в ……………………части и она расположена в ………………..… и …………………… полушариях. .</a:t>
            </a:r>
          </a:p>
          <a:p>
            <a:pPr>
              <a:defRPr/>
            </a:pPr>
            <a:r>
              <a:rPr lang="ru-RU" dirty="0" smtClean="0"/>
              <a:t>Африку омывают ………………………. и …………………. океаны</a:t>
            </a:r>
          </a:p>
          <a:p>
            <a:pPr>
              <a:defRPr/>
            </a:pPr>
            <a:r>
              <a:rPr lang="ru-RU" dirty="0" smtClean="0"/>
              <a:t> Африка удалена от всех материков, кроме ………………………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1500" y="1714500"/>
            <a:ext cx="3714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C00000"/>
                </a:solidFill>
              </a:rPr>
              <a:t>экватор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57250" y="2071688"/>
            <a:ext cx="5500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C00000"/>
                </a:solidFill>
              </a:rPr>
              <a:t>   северном                южном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2938" y="3286125"/>
            <a:ext cx="5929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C00000"/>
                </a:solidFill>
              </a:rPr>
              <a:t>                                     западной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85875" y="3786188"/>
            <a:ext cx="70008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C00000"/>
                </a:solidFill>
              </a:rPr>
              <a:t>                                    западном       восточном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4429125"/>
            <a:ext cx="96440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C00000"/>
                </a:solidFill>
              </a:rPr>
              <a:t>                                                        </a:t>
            </a:r>
          </a:p>
          <a:p>
            <a:pPr eaLnBrk="1" hangingPunct="1"/>
            <a:r>
              <a:rPr lang="ru-RU" sz="2800" b="1">
                <a:solidFill>
                  <a:srgbClr val="C00000"/>
                </a:solidFill>
              </a:rPr>
              <a:t>                                                    Атлантический                        </a:t>
            </a:r>
          </a:p>
          <a:p>
            <a:pPr eaLnBrk="1" hangingPunct="1"/>
            <a:r>
              <a:rPr lang="ru-RU" sz="2800" b="1">
                <a:solidFill>
                  <a:srgbClr val="C00000"/>
                </a:solidFill>
              </a:rPr>
              <a:t>           Индийский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14375" y="6334125"/>
            <a:ext cx="3714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C00000"/>
                </a:solidFill>
              </a:rPr>
              <a:t>                  Евразии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6429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/>
              <a:t>№1. Назови географические объекты, связанные с географическим положением Африки</a:t>
            </a:r>
            <a:endParaRPr lang="ru-RU" sz="2800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88" y="966788"/>
            <a:ext cx="6357937" cy="589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4572000" y="1143000"/>
            <a:ext cx="2714625" cy="1928813"/>
          </a:xfrm>
          <a:prstGeom prst="wedgeEllipseCallout">
            <a:avLst>
              <a:gd name="adj1" fmla="val -146348"/>
              <a:gd name="adj2" fmla="val 391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1. Крайняя западная точка материка</a:t>
            </a:r>
          </a:p>
        </p:txBody>
      </p:sp>
      <p:sp>
        <p:nvSpPr>
          <p:cNvPr id="7" name="Овальная выноска 6"/>
          <p:cNvSpPr/>
          <p:nvPr/>
        </p:nvSpPr>
        <p:spPr>
          <a:xfrm>
            <a:off x="2286000" y="3143250"/>
            <a:ext cx="2714625" cy="1143000"/>
          </a:xfrm>
          <a:prstGeom prst="wedgeEllipseCallout">
            <a:avLst>
              <a:gd name="adj1" fmla="val 108478"/>
              <a:gd name="adj2" fmla="val 154335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2. Остров</a:t>
            </a:r>
          </a:p>
        </p:txBody>
      </p:sp>
      <p:sp>
        <p:nvSpPr>
          <p:cNvPr id="8" name="Овальная выноска 7"/>
          <p:cNvSpPr/>
          <p:nvPr/>
        </p:nvSpPr>
        <p:spPr>
          <a:xfrm>
            <a:off x="4795838" y="2357438"/>
            <a:ext cx="2714625" cy="866775"/>
          </a:xfrm>
          <a:prstGeom prst="wedgeEllipseCallout">
            <a:avLst>
              <a:gd name="adj1" fmla="val -98019"/>
              <a:gd name="adj2" fmla="val 169236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3. Залив</a:t>
            </a:r>
          </a:p>
        </p:txBody>
      </p:sp>
      <p:sp>
        <p:nvSpPr>
          <p:cNvPr id="9" name="Овальная выноска 8"/>
          <p:cNvSpPr/>
          <p:nvPr/>
        </p:nvSpPr>
        <p:spPr>
          <a:xfrm>
            <a:off x="2000250" y="2214563"/>
            <a:ext cx="2714625" cy="1009650"/>
          </a:xfrm>
          <a:prstGeom prst="wedgeEllipseCallout">
            <a:avLst>
              <a:gd name="adj1" fmla="val 48434"/>
              <a:gd name="adj2" fmla="val -154745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4. Море</a:t>
            </a:r>
          </a:p>
        </p:txBody>
      </p:sp>
      <p:sp>
        <p:nvSpPr>
          <p:cNvPr id="10" name="Овальная выноска 9"/>
          <p:cNvSpPr/>
          <p:nvPr/>
        </p:nvSpPr>
        <p:spPr>
          <a:xfrm>
            <a:off x="4429125" y="1571625"/>
            <a:ext cx="2714625" cy="1295400"/>
          </a:xfrm>
          <a:prstGeom prst="wedgeEllipseCallout">
            <a:avLst>
              <a:gd name="adj1" fmla="val -98019"/>
              <a:gd name="adj2" fmla="val -8688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5. Пролив</a:t>
            </a:r>
          </a:p>
        </p:txBody>
      </p:sp>
      <p:sp>
        <p:nvSpPr>
          <p:cNvPr id="11" name="Овальная выноска 10"/>
          <p:cNvSpPr/>
          <p:nvPr/>
        </p:nvSpPr>
        <p:spPr>
          <a:xfrm>
            <a:off x="4714875" y="3429000"/>
            <a:ext cx="2714625" cy="1938338"/>
          </a:xfrm>
          <a:prstGeom prst="wedgeEllipseCallout">
            <a:avLst>
              <a:gd name="adj1" fmla="val -50422"/>
              <a:gd name="adj2" fmla="val 124364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6. Крайняя южная точка материка</a:t>
            </a:r>
          </a:p>
        </p:txBody>
      </p:sp>
      <p:sp>
        <p:nvSpPr>
          <p:cNvPr id="12" name="Овальная выноска 11"/>
          <p:cNvSpPr/>
          <p:nvPr/>
        </p:nvSpPr>
        <p:spPr>
          <a:xfrm>
            <a:off x="4867275" y="4357688"/>
            <a:ext cx="2714625" cy="1162050"/>
          </a:xfrm>
          <a:prstGeom prst="wedgeEllipseCallout">
            <a:avLst>
              <a:gd name="adj1" fmla="val -3558"/>
              <a:gd name="adj2" fmla="val -239311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7. Море</a:t>
            </a:r>
          </a:p>
        </p:txBody>
      </p:sp>
      <p:sp>
        <p:nvSpPr>
          <p:cNvPr id="13" name="Овальная выноска 12"/>
          <p:cNvSpPr/>
          <p:nvPr/>
        </p:nvSpPr>
        <p:spPr>
          <a:xfrm>
            <a:off x="3500438" y="4929188"/>
            <a:ext cx="2714625" cy="1295400"/>
          </a:xfrm>
          <a:prstGeom prst="wedgeEllipseCallout">
            <a:avLst>
              <a:gd name="adj1" fmla="val -100948"/>
              <a:gd name="adj2" fmla="val -83818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8. Океан</a:t>
            </a:r>
          </a:p>
        </p:txBody>
      </p:sp>
      <p:sp>
        <p:nvSpPr>
          <p:cNvPr id="14" name="Овальная выноска 13"/>
          <p:cNvSpPr/>
          <p:nvPr/>
        </p:nvSpPr>
        <p:spPr>
          <a:xfrm>
            <a:off x="3214688" y="5000625"/>
            <a:ext cx="3214687" cy="1295400"/>
          </a:xfrm>
          <a:prstGeom prst="wedgeEllipseCallout">
            <a:avLst>
              <a:gd name="adj1" fmla="val 73498"/>
              <a:gd name="adj2" fmla="val -203511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9. Полуостров</a:t>
            </a:r>
          </a:p>
        </p:txBody>
      </p:sp>
      <p:sp>
        <p:nvSpPr>
          <p:cNvPr id="15" name="Овальная выноска 14"/>
          <p:cNvSpPr/>
          <p:nvPr/>
        </p:nvSpPr>
        <p:spPr>
          <a:xfrm>
            <a:off x="1785938" y="4143375"/>
            <a:ext cx="2938462" cy="1295400"/>
          </a:xfrm>
          <a:prstGeom prst="wedgeEllipseCallout">
            <a:avLst>
              <a:gd name="adj1" fmla="val 105969"/>
              <a:gd name="adj2" fmla="val 5735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10. Пролив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50"/>
            <a:ext cx="1214438" cy="6572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П</a:t>
            </a:r>
            <a:br>
              <a:rPr lang="ru-RU" dirty="0" smtClean="0"/>
            </a:br>
            <a:r>
              <a:rPr lang="ru-RU" dirty="0" err="1" smtClean="0"/>
              <a:t>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</a:t>
            </a:r>
            <a:br>
              <a:rPr lang="ru-RU" dirty="0" smtClean="0"/>
            </a:br>
            <a:r>
              <a:rPr lang="ru-RU" dirty="0" smtClean="0"/>
              <a:t>в</a:t>
            </a:r>
            <a:br>
              <a:rPr lang="ru-RU" dirty="0" smtClean="0"/>
            </a:br>
            <a:r>
              <a:rPr lang="ru-RU" dirty="0" smtClean="0"/>
              <a:t>е</a:t>
            </a:r>
            <a:br>
              <a:rPr lang="ru-RU" dirty="0" smtClean="0"/>
            </a:br>
            <a:r>
              <a:rPr lang="ru-RU" dirty="0" err="1" smtClean="0"/>
              <a:t>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</a:t>
            </a:r>
            <a:br>
              <a:rPr lang="ru-RU" dirty="0" smtClean="0"/>
            </a:br>
            <a:r>
              <a:rPr lang="ru-RU" dirty="0" smtClean="0"/>
              <a:t>е</a:t>
            </a:r>
            <a:br>
              <a:rPr lang="ru-RU" dirty="0" smtClean="0"/>
            </a:br>
            <a:r>
              <a:rPr lang="ru-RU" dirty="0" smtClean="0"/>
              <a:t>б</a:t>
            </a:r>
            <a:br>
              <a:rPr lang="ru-RU" dirty="0" smtClean="0"/>
            </a:br>
            <a:r>
              <a:rPr lang="ru-RU" dirty="0" smtClean="0"/>
              <a:t>я</a:t>
            </a:r>
            <a:endParaRPr lang="ru-RU" dirty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63" y="0"/>
            <a:ext cx="80724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00188" y="1857375"/>
            <a:ext cx="2500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00"/>
                </a:solidFill>
              </a:rPr>
              <a:t>1. </a:t>
            </a:r>
            <a:r>
              <a:rPr lang="ru-RU" b="1">
                <a:solidFill>
                  <a:srgbClr val="FFFF00"/>
                </a:solidFill>
              </a:rPr>
              <a:t>Мыс Альмади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0" y="485775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FF00"/>
                </a:solidFill>
              </a:rPr>
              <a:t>2. Мадагаскар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00250" y="3071813"/>
            <a:ext cx="2357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FF00"/>
                </a:solidFill>
              </a:rPr>
              <a:t>3. Гвинейский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14813" y="0"/>
            <a:ext cx="2357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FF00"/>
                </a:solidFill>
              </a:rPr>
              <a:t>4. Средиземное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43000" y="0"/>
            <a:ext cx="2500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FF00"/>
                </a:solidFill>
              </a:rPr>
              <a:t>5. Гибралтарский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00563" y="6396038"/>
            <a:ext cx="3143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FF00"/>
                </a:solidFill>
              </a:rPr>
              <a:t>6.</a:t>
            </a:r>
            <a:r>
              <a:rPr lang="en-US" b="1">
                <a:solidFill>
                  <a:srgbClr val="FFFF00"/>
                </a:solidFill>
              </a:rPr>
              <a:t> </a:t>
            </a:r>
            <a:r>
              <a:rPr lang="ru-RU" b="1">
                <a:solidFill>
                  <a:srgbClr val="FFFF00"/>
                </a:solidFill>
              </a:rPr>
              <a:t>Мыс Игольный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00750" y="1214438"/>
            <a:ext cx="2000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FF00"/>
                </a:solidFill>
              </a:rPr>
              <a:t>7. Красное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43000" y="3857625"/>
            <a:ext cx="2714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FF00"/>
                </a:solidFill>
              </a:rPr>
              <a:t>8. Атлантический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43750" y="2500313"/>
            <a:ext cx="1643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FF00"/>
                </a:solidFill>
              </a:rPr>
              <a:t>9. Сомали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15000" y="5357813"/>
            <a:ext cx="2786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FF00"/>
                </a:solidFill>
              </a:rPr>
              <a:t>10.  Мозамбикский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2. Номенклатура «Рельеф и внутренние воды»</a:t>
            </a:r>
            <a:endParaRPr lang="ru-RU" dirty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7313" y="1000125"/>
            <a:ext cx="7072312" cy="5857875"/>
          </a:xfrm>
        </p:spPr>
      </p:pic>
      <p:sp>
        <p:nvSpPr>
          <p:cNvPr id="6" name="Прямоугольная выноска 5"/>
          <p:cNvSpPr/>
          <p:nvPr/>
        </p:nvSpPr>
        <p:spPr>
          <a:xfrm>
            <a:off x="2714625" y="1214438"/>
            <a:ext cx="1643063" cy="1357312"/>
          </a:xfrm>
          <a:prstGeom prst="wedgeRectCallout">
            <a:avLst>
              <a:gd name="adj1" fmla="val 134024"/>
              <a:gd name="adj2" fmla="val 2442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1. Река </a:t>
            </a: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2500313" y="2000250"/>
            <a:ext cx="1643062" cy="1357313"/>
          </a:xfrm>
          <a:prstGeom prst="wedgeRectCallout">
            <a:avLst>
              <a:gd name="adj1" fmla="val -5105"/>
              <a:gd name="adj2" fmla="val -10006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2. Горы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6286500" y="3786188"/>
            <a:ext cx="2143125" cy="857250"/>
          </a:xfrm>
          <a:prstGeom prst="wedgeRectCallout">
            <a:avLst>
              <a:gd name="adj1" fmla="val -39259"/>
              <a:gd name="adj2" fmla="val -11959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3. Нагорье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3429000" y="4143375"/>
            <a:ext cx="1857375" cy="857250"/>
          </a:xfrm>
          <a:prstGeom prst="wedgeRectCallout">
            <a:avLst>
              <a:gd name="adj1" fmla="val 91308"/>
              <a:gd name="adj2" fmla="val -593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4. Озеро</a:t>
            </a: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5357813" y="5143500"/>
            <a:ext cx="3000375" cy="1357313"/>
          </a:xfrm>
          <a:prstGeom prst="wedgeRectCallout">
            <a:avLst>
              <a:gd name="adj1" fmla="val -18661"/>
              <a:gd name="adj2" fmla="val -11177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5. Плоскогорье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4714875" y="2500313"/>
            <a:ext cx="1857375" cy="857250"/>
          </a:xfrm>
          <a:prstGeom prst="wedgeRectCallout">
            <a:avLst>
              <a:gd name="adj1" fmla="val -120597"/>
              <a:gd name="adj2" fmla="val 1954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6. Река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5510213" y="6000750"/>
            <a:ext cx="1990725" cy="652463"/>
          </a:xfrm>
          <a:prstGeom prst="wedgeRectCallout">
            <a:avLst>
              <a:gd name="adj1" fmla="val -81158"/>
              <a:gd name="adj2" fmla="val 6906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7. Горы</a:t>
            </a: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2428875" y="3643313"/>
            <a:ext cx="1857375" cy="857250"/>
          </a:xfrm>
          <a:prstGeom prst="wedgeRectCallout">
            <a:avLst>
              <a:gd name="adj1" fmla="val 85957"/>
              <a:gd name="adj2" fmla="val -2451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8. Река</a:t>
            </a: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1785938" y="2857500"/>
            <a:ext cx="1857375" cy="857250"/>
          </a:xfrm>
          <a:prstGeom prst="wedgeRectCallout">
            <a:avLst>
              <a:gd name="adj1" fmla="val 80606"/>
              <a:gd name="adj2" fmla="val -4770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9. Озеро</a:t>
            </a: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1643063" y="5500688"/>
            <a:ext cx="2286000" cy="857250"/>
          </a:xfrm>
          <a:prstGeom prst="wedgeRectCallout">
            <a:avLst>
              <a:gd name="adj1" fmla="val 107361"/>
              <a:gd name="adj2" fmla="val -4538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10. Река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266825" cy="5972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П</a:t>
            </a:r>
            <a:br>
              <a:rPr lang="ru-RU" dirty="0" smtClean="0"/>
            </a:br>
            <a:r>
              <a:rPr lang="ru-RU" dirty="0" err="1" smtClean="0"/>
              <a:t>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</a:t>
            </a:r>
            <a:br>
              <a:rPr lang="ru-RU" dirty="0" smtClean="0"/>
            </a:br>
            <a:r>
              <a:rPr lang="ru-RU" dirty="0" smtClean="0"/>
              <a:t>в</a:t>
            </a:r>
            <a:br>
              <a:rPr lang="ru-RU" dirty="0" smtClean="0"/>
            </a:br>
            <a:r>
              <a:rPr lang="ru-RU" dirty="0" smtClean="0"/>
              <a:t>е</a:t>
            </a:r>
            <a:br>
              <a:rPr lang="ru-RU" dirty="0" smtClean="0"/>
            </a:br>
            <a:r>
              <a:rPr lang="ru-RU" dirty="0" err="1" smtClean="0"/>
              <a:t>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</a:t>
            </a:r>
            <a:br>
              <a:rPr lang="ru-RU" dirty="0" smtClean="0"/>
            </a:br>
            <a:r>
              <a:rPr lang="ru-RU" dirty="0" smtClean="0"/>
              <a:t>е</a:t>
            </a:r>
            <a:br>
              <a:rPr lang="ru-RU" dirty="0" smtClean="0"/>
            </a:br>
            <a:r>
              <a:rPr lang="ru-RU" dirty="0" smtClean="0"/>
              <a:t>б</a:t>
            </a:r>
            <a:br>
              <a:rPr lang="ru-RU" dirty="0" smtClean="0"/>
            </a:br>
            <a:r>
              <a:rPr lang="ru-RU" dirty="0" smtClean="0"/>
              <a:t>я</a:t>
            </a:r>
            <a:endParaRPr lang="ru-RU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63" y="0"/>
            <a:ext cx="80724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15000" y="1214438"/>
            <a:ext cx="1571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FF00"/>
                </a:solidFill>
              </a:rPr>
              <a:t>1. Нил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71750" y="285750"/>
            <a:ext cx="1571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FF00"/>
                </a:solidFill>
              </a:rPr>
              <a:t>2. Атлас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43625" y="2571750"/>
            <a:ext cx="2214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FF00"/>
                </a:solidFill>
              </a:rPr>
              <a:t>3. Эфиопское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57875" y="3429000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FF00"/>
                </a:solidFill>
              </a:rPr>
              <a:t>4. Виктория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15000" y="4000500"/>
            <a:ext cx="22145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FF00"/>
                </a:solidFill>
              </a:rPr>
              <a:t>5. Восточно-Африканское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57500" y="2071688"/>
            <a:ext cx="1571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FF00"/>
                </a:solidFill>
              </a:rPr>
              <a:t>6. Нигер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43438" y="6396038"/>
            <a:ext cx="2143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FF00"/>
                </a:solidFill>
              </a:rPr>
              <a:t>7. Капские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57625" y="3286125"/>
            <a:ext cx="1571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FF00"/>
                </a:solidFill>
              </a:rPr>
              <a:t>8. Конго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29063" y="1928813"/>
            <a:ext cx="1571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FF00"/>
                </a:solidFill>
              </a:rPr>
              <a:t>9. Чад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00563" y="5072063"/>
            <a:ext cx="2000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FF00"/>
                </a:solidFill>
              </a:rPr>
              <a:t>10. Замбези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1571625" y="785813"/>
            <a:ext cx="7010400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endParaRPr lang="ru-RU">
              <a:solidFill>
                <a:schemeClr val="tx2"/>
              </a:solidFill>
              <a:latin typeface="Arial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ru-RU" sz="2800" i="1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Дорогие друзья!</a:t>
            </a:r>
            <a:endParaRPr lang="ru-RU" sz="280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ru-RU" sz="2800" i="1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Мы отправимся в путешествие на 3 экипажах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endParaRPr lang="ru-RU" sz="2800" i="1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en-US" sz="2800" i="1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 - </a:t>
            </a:r>
            <a:r>
              <a:rPr lang="ru-RU" sz="2800" i="1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Саванны– экипаж 1</a:t>
            </a:r>
            <a:endParaRPr lang="en-US" sz="2800" i="1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en-US" sz="2800" i="1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2800" i="1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                </a:t>
            </a:r>
            <a:r>
              <a:rPr lang="en-US" sz="2800" i="1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- </a:t>
            </a:r>
            <a:r>
              <a:rPr lang="ru-RU" sz="2800" i="1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Влажные экваториальные леса – экипаж 2</a:t>
            </a:r>
            <a:endParaRPr lang="en-US" sz="2800" i="1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en-US" sz="2800" i="1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2800" i="1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                 </a:t>
            </a:r>
            <a:r>
              <a:rPr lang="en-US" sz="2800" i="1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- </a:t>
            </a:r>
            <a:r>
              <a:rPr lang="ru-RU" sz="2800" i="1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Пустыни – экипаж 3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endParaRPr lang="ru-RU" sz="2800" i="1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endParaRPr lang="ru-RU" sz="280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endParaRPr lang="ru-RU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 </a:t>
            </a:r>
            <a:endParaRPr lang="ru-RU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endParaRPr lang="ru-RU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1928813" y="4429125"/>
            <a:ext cx="6215062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0078F0"/>
              </a:buClr>
              <a:buSzPct val="85000"/>
            </a:pPr>
            <a:endParaRPr lang="ru-RU" sz="2800" i="1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0078F0"/>
              </a:buClr>
              <a:buSzPct val="85000"/>
            </a:pPr>
            <a:r>
              <a:rPr lang="ru-RU" sz="2800" i="1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Удачи вам и всего  самого хорошего в пути 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66FF33"/>
                </a:solidFill>
              </a:rPr>
              <a:t>Характеристика природных зон Африки.</a:t>
            </a:r>
            <a:endParaRPr lang="ru-RU" smtClean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2214563"/>
          <a:ext cx="9001125" cy="4106862"/>
        </p:xfrm>
        <a:graphic>
          <a:graphicData uri="http://schemas.openxmlformats.org/drawingml/2006/table">
            <a:tbl>
              <a:tblPr/>
              <a:tblGrid>
                <a:gridCol w="2428875"/>
                <a:gridCol w="928688"/>
                <a:gridCol w="1643063"/>
                <a:gridCol w="1143032"/>
                <a:gridCol w="1714500"/>
                <a:gridCol w="1142968"/>
              </a:tblGrid>
              <a:tr h="1087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Природные зоны</a:t>
                      </a:r>
                    </a:p>
                  </a:txBody>
                  <a:tcPr marL="91439" marR="91439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ФГП</a:t>
                      </a: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Климатический пояс</a:t>
                      </a: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Почвы</a:t>
                      </a: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Растительность</a:t>
                      </a: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Животный мир</a:t>
                      </a: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7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Влажные экваториальные леса (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гивея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91439" marR="91439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6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Саванны</a:t>
                      </a:r>
                    </a:p>
                  </a:txBody>
                  <a:tcPr marL="91439" marR="91439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6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Тропические пустыни</a:t>
                      </a:r>
                    </a:p>
                  </a:txBody>
                  <a:tcPr marL="91439" marR="91439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92" name="Содержимое 3"/>
          <p:cNvSpPr>
            <a:spLocks noGrp="1"/>
          </p:cNvSpPr>
          <p:nvPr>
            <p:ph sz="half" idx="2"/>
          </p:nvPr>
        </p:nvSpPr>
        <p:spPr>
          <a:xfrm>
            <a:off x="4660900" y="1665288"/>
            <a:ext cx="3810000" cy="549275"/>
          </a:xfrm>
        </p:spPr>
        <p:txBody>
          <a:bodyPr/>
          <a:lstStyle/>
          <a:p>
            <a:r>
              <a:rPr lang="ru-RU" smtClean="0"/>
              <a:t>                      таблица</a:t>
            </a:r>
          </a:p>
        </p:txBody>
      </p:sp>
      <p:pic>
        <p:nvPicPr>
          <p:cNvPr id="5" name="bethoven_-_k_eliz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500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1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Мрамор">
  <a:themeElements>
    <a:clrScheme name="Мрамор 1">
      <a:dk1>
        <a:srgbClr val="000000"/>
      </a:dk1>
      <a:lt1>
        <a:srgbClr val="EAEAEA"/>
      </a:lt1>
      <a:dk2>
        <a:srgbClr val="006600"/>
      </a:dk2>
      <a:lt2>
        <a:srgbClr val="FFCC66"/>
      </a:lt2>
      <a:accent1>
        <a:srgbClr val="3366FF"/>
      </a:accent1>
      <a:accent2>
        <a:srgbClr val="60371C"/>
      </a:accent2>
      <a:accent3>
        <a:srgbClr val="AAB8AA"/>
      </a:accent3>
      <a:accent4>
        <a:srgbClr val="C8C8C8"/>
      </a:accent4>
      <a:accent5>
        <a:srgbClr val="ADB8FF"/>
      </a:accent5>
      <a:accent6>
        <a:srgbClr val="563118"/>
      </a:accent6>
      <a:hlink>
        <a:srgbClr val="FF0033"/>
      </a:hlink>
      <a:folHlink>
        <a:srgbClr val="CC9967"/>
      </a:folHlink>
    </a:clrScheme>
    <a:fontScheme name="Мрамор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Мрамор 1">
        <a:dk1>
          <a:srgbClr val="000000"/>
        </a:dk1>
        <a:lt1>
          <a:srgbClr val="EAEAEA"/>
        </a:lt1>
        <a:dk2>
          <a:srgbClr val="006600"/>
        </a:dk2>
        <a:lt2>
          <a:srgbClr val="FFCC66"/>
        </a:lt2>
        <a:accent1>
          <a:srgbClr val="3366FF"/>
        </a:accent1>
        <a:accent2>
          <a:srgbClr val="60371C"/>
        </a:accent2>
        <a:accent3>
          <a:srgbClr val="AAB8AA"/>
        </a:accent3>
        <a:accent4>
          <a:srgbClr val="C8C8C8"/>
        </a:accent4>
        <a:accent5>
          <a:srgbClr val="ADB8FF"/>
        </a:accent5>
        <a:accent6>
          <a:srgbClr val="563118"/>
        </a:accent6>
        <a:hlink>
          <a:srgbClr val="FF0033"/>
        </a:hlink>
        <a:folHlink>
          <a:srgbClr val="CC99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рамор 2">
        <a:dk1>
          <a:srgbClr val="000000"/>
        </a:dk1>
        <a:lt1>
          <a:srgbClr val="EAEAEA"/>
        </a:lt1>
        <a:dk2>
          <a:srgbClr val="FFCC99"/>
        </a:dk2>
        <a:lt2>
          <a:srgbClr val="FFCC66"/>
        </a:lt2>
        <a:accent1>
          <a:srgbClr val="FF9933"/>
        </a:accent1>
        <a:accent2>
          <a:srgbClr val="996600"/>
        </a:accent2>
        <a:accent3>
          <a:srgbClr val="FFE2CA"/>
        </a:accent3>
        <a:accent4>
          <a:srgbClr val="C8C8C8"/>
        </a:accent4>
        <a:accent5>
          <a:srgbClr val="FFCAAD"/>
        </a:accent5>
        <a:accent6>
          <a:srgbClr val="8A5C00"/>
        </a:accent6>
        <a:hlink>
          <a:srgbClr val="FF505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рамор 3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BCBCB"/>
        </a:accent1>
        <a:accent2>
          <a:srgbClr val="333333"/>
        </a:accent2>
        <a:accent3>
          <a:srgbClr val="F3F3F3"/>
        </a:accent3>
        <a:accent4>
          <a:srgbClr val="DADADA"/>
        </a:accent4>
        <a:accent5>
          <a:srgbClr val="E2E2E2"/>
        </a:accent5>
        <a:accent6>
          <a:srgbClr val="2D2D2D"/>
        </a:accent6>
        <a:hlink>
          <a:srgbClr val="C0C0C0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рамор 4">
        <a:dk1>
          <a:srgbClr val="00007A"/>
        </a:dk1>
        <a:lt1>
          <a:srgbClr val="FFFFFF"/>
        </a:lt1>
        <a:dk2>
          <a:srgbClr val="99FF33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CAFFAD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10">
        <a:dk1>
          <a:srgbClr val="00007A"/>
        </a:dk1>
        <a:lt1>
          <a:srgbClr val="FFFFFF"/>
        </a:lt1>
        <a:dk2>
          <a:srgbClr val="99FF33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CAFFAD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9">
        <a:dk1>
          <a:srgbClr val="00007A"/>
        </a:dk1>
        <a:lt1>
          <a:srgbClr val="FFFFFF"/>
        </a:lt1>
        <a:dk2>
          <a:srgbClr val="99FF33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CAFFAD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Каскад">
  <a:themeElements>
    <a:clrScheme name="Каскад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Каскад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Каскад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10">
        <a:dk1>
          <a:srgbClr val="00007A"/>
        </a:dk1>
        <a:lt1>
          <a:srgbClr val="FFFFFF"/>
        </a:lt1>
        <a:dk2>
          <a:srgbClr val="99FF33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CAFFAD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Граница">
  <a:themeElements>
    <a:clrScheme name="Граница 10">
      <a:dk1>
        <a:srgbClr val="00007A"/>
      </a:dk1>
      <a:lt1>
        <a:srgbClr val="FFFFFF"/>
      </a:lt1>
      <a:dk2>
        <a:srgbClr val="99FF33"/>
      </a:dk2>
      <a:lt2>
        <a:srgbClr val="CCECFF"/>
      </a:lt2>
      <a:accent1>
        <a:srgbClr val="6F64C2"/>
      </a:accent1>
      <a:accent2>
        <a:srgbClr val="0089BA"/>
      </a:accent2>
      <a:accent3>
        <a:srgbClr val="CAFFAD"/>
      </a:accent3>
      <a:accent4>
        <a:srgbClr val="DADADA"/>
      </a:accent4>
      <a:accent5>
        <a:srgbClr val="BBB8DD"/>
      </a:accent5>
      <a:accent6>
        <a:srgbClr val="007CA8"/>
      </a:accent6>
      <a:hlink>
        <a:srgbClr val="66CCFF"/>
      </a:hlink>
      <a:folHlink>
        <a:srgbClr val="00CC99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10">
        <a:dk1>
          <a:srgbClr val="00007A"/>
        </a:dk1>
        <a:lt1>
          <a:srgbClr val="FFFFFF"/>
        </a:lt1>
        <a:dk2>
          <a:srgbClr val="99FF33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CAFFAD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Граница 10">
    <a:dk1>
      <a:srgbClr val="00007A"/>
    </a:dk1>
    <a:lt1>
      <a:srgbClr val="FFFFFF"/>
    </a:lt1>
    <a:dk2>
      <a:srgbClr val="99FF33"/>
    </a:dk2>
    <a:lt2>
      <a:srgbClr val="CCECFF"/>
    </a:lt2>
    <a:accent1>
      <a:srgbClr val="6F64C2"/>
    </a:accent1>
    <a:accent2>
      <a:srgbClr val="0089BA"/>
    </a:accent2>
    <a:accent3>
      <a:srgbClr val="CAFFAD"/>
    </a:accent3>
    <a:accent4>
      <a:srgbClr val="DADADA"/>
    </a:accent4>
    <a:accent5>
      <a:srgbClr val="BBB8DD"/>
    </a:accent5>
    <a:accent6>
      <a:srgbClr val="007CA8"/>
    </a:accent6>
    <a:hlink>
      <a:srgbClr val="66CCFF"/>
    </a:hlink>
    <a:folHlink>
      <a:srgbClr val="00CC99"/>
    </a:folHlink>
  </a:clrScheme>
</a:themeOverride>
</file>

<file path=ppt/theme/themeOverride2.xml><?xml version="1.0" encoding="utf-8"?>
<a:themeOverride xmlns:a="http://schemas.openxmlformats.org/drawingml/2006/main">
  <a:clrScheme name="Круги 8">
    <a:dk1>
      <a:srgbClr val="000000"/>
    </a:dk1>
    <a:lt1>
      <a:srgbClr val="EAEAEA"/>
    </a:lt1>
    <a:dk2>
      <a:srgbClr val="000000"/>
    </a:dk2>
    <a:lt2>
      <a:srgbClr val="B2B2B2"/>
    </a:lt2>
    <a:accent1>
      <a:srgbClr val="A4BCC4"/>
    </a:accent1>
    <a:accent2>
      <a:srgbClr val="FFFFFF"/>
    </a:accent2>
    <a:accent3>
      <a:srgbClr val="F3F3F3"/>
    </a:accent3>
    <a:accent4>
      <a:srgbClr val="000000"/>
    </a:accent4>
    <a:accent5>
      <a:srgbClr val="CFDADE"/>
    </a:accent5>
    <a:accent6>
      <a:srgbClr val="E7E7E7"/>
    </a:accent6>
    <a:hlink>
      <a:srgbClr val="0066FF"/>
    </a:hlink>
    <a:folHlink>
      <a:srgbClr val="00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913</TotalTime>
  <Words>829</Words>
  <Application>Microsoft Office PowerPoint</Application>
  <PresentationFormat>Экран (4:3)</PresentationFormat>
  <Paragraphs>140</Paragraphs>
  <Slides>21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21</vt:i4>
      </vt:variant>
    </vt:vector>
  </HeadingPairs>
  <TitlesOfParts>
    <vt:vector size="36" baseType="lpstr">
      <vt:lpstr>Times New Roman</vt:lpstr>
      <vt:lpstr>Arial</vt:lpstr>
      <vt:lpstr>Calibri</vt:lpstr>
      <vt:lpstr>Wingdings</vt:lpstr>
      <vt:lpstr>Arial Black</vt:lpstr>
      <vt:lpstr>Tahoma</vt:lpstr>
      <vt:lpstr>Verdana</vt:lpstr>
      <vt:lpstr>Bodoni MT Black</vt:lpstr>
      <vt:lpstr>Мрамор</vt:lpstr>
      <vt:lpstr>Круги</vt:lpstr>
      <vt:lpstr>Трава</vt:lpstr>
      <vt:lpstr>Каскад</vt:lpstr>
      <vt:lpstr>Граница</vt:lpstr>
      <vt:lpstr>Клен</vt:lpstr>
      <vt:lpstr>Склон</vt:lpstr>
      <vt:lpstr>Презентация PowerPoint</vt:lpstr>
      <vt:lpstr>Цель урока- путешествия:</vt:lpstr>
      <vt:lpstr>Вспомните и вставьте пропущенные слова</vt:lpstr>
      <vt:lpstr>№1. Назови географические объекты, связанные с географическим положением Африки</vt:lpstr>
      <vt:lpstr>П р о в е р ь  с е б я</vt:lpstr>
      <vt:lpstr>2. Номенклатура «Рельеф и внутренние воды»</vt:lpstr>
      <vt:lpstr>П р о в е р ь  с е б я</vt:lpstr>
      <vt:lpstr>Презентация PowerPoint</vt:lpstr>
      <vt:lpstr>Характеристика природных зон Африки.</vt:lpstr>
      <vt:lpstr>Презентация PowerPoint</vt:lpstr>
      <vt:lpstr>Презентация PowerPoint</vt:lpstr>
      <vt:lpstr>Игра «Кто такой? Что такое?» Жираф</vt:lpstr>
      <vt:lpstr>Нил</vt:lpstr>
      <vt:lpstr>Зебра</vt:lpstr>
      <vt:lpstr>Виктория</vt:lpstr>
      <vt:lpstr>Сахара</vt:lpstr>
      <vt:lpstr>Килиманджаро</vt:lpstr>
      <vt:lpstr>Ливингстон</vt:lpstr>
      <vt:lpstr>Конго</vt:lpstr>
      <vt:lpstr>Диагностика «Мордашки»</vt:lpstr>
      <vt:lpstr>Домашнее задание: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«Африка. Природные зоны».</dc:title>
  <dc:creator>Санин</dc:creator>
  <cp:lastModifiedBy>Учитель 25</cp:lastModifiedBy>
  <cp:revision>105</cp:revision>
  <dcterms:created xsi:type="dcterms:W3CDTF">2004-03-23T11:01:02Z</dcterms:created>
  <dcterms:modified xsi:type="dcterms:W3CDTF">2013-06-13T11:41:52Z</dcterms:modified>
</cp:coreProperties>
</file>