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1658F-8700-47BD-B040-2F10D1881F55}" type="datetimeFigureOut">
              <a:rPr lang="ru-RU" smtClean="0"/>
              <a:pPr/>
              <a:t>26.11.2013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2C3F6-132F-4731-B281-80C6BED1EF5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Практикум  </a:t>
            </a:r>
            <a:br>
              <a:rPr lang="ru-RU" b="1" dirty="0" smtClean="0"/>
            </a:br>
            <a:r>
              <a:rPr lang="ru-RU" b="1" dirty="0" smtClean="0"/>
              <a:t>Демографические </a:t>
            </a:r>
            <a:r>
              <a:rPr lang="ru-RU" b="1" dirty="0"/>
              <a:t>задачи</a:t>
            </a:r>
            <a:br>
              <a:rPr lang="ru-RU" b="1" dirty="0"/>
            </a:b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0"/>
            <a:ext cx="821537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Решение  задач  на  основе  статистических  материалов </a:t>
            </a:r>
          </a:p>
          <a:p>
            <a:r>
              <a:rPr lang="ru-RU" sz="2400" b="1" dirty="0" smtClean="0"/>
              <a:t> дает  возможность  делать  самостоятельные  выводы </a:t>
            </a:r>
          </a:p>
          <a:p>
            <a:r>
              <a:rPr lang="ru-RU" sz="2400" b="1" dirty="0" smtClean="0"/>
              <a:t> о  развитии  демографических  процессов.</a:t>
            </a:r>
          </a:p>
          <a:p>
            <a:endParaRPr lang="ru-RU" dirty="0"/>
          </a:p>
          <a:p>
            <a:r>
              <a:rPr lang="ru-RU" sz="2400" i="1" u="sng" dirty="0" smtClean="0"/>
              <a:t>Коэффициент  рождаемости  </a:t>
            </a:r>
            <a:r>
              <a:rPr lang="ru-RU" sz="2400" dirty="0" smtClean="0"/>
              <a:t>  </a:t>
            </a:r>
          </a:p>
          <a:p>
            <a:pPr algn="ctr"/>
            <a:r>
              <a:rPr lang="ru-RU" sz="4000" dirty="0" err="1" smtClean="0"/>
              <a:t>Кр</a:t>
            </a:r>
            <a:r>
              <a:rPr lang="ru-RU" sz="4000" dirty="0" smtClean="0"/>
              <a:t>  = Р:Чн </a:t>
            </a:r>
            <a:r>
              <a:rPr lang="ru-RU" sz="4000" dirty="0" err="1" smtClean="0"/>
              <a:t>х</a:t>
            </a:r>
            <a:r>
              <a:rPr lang="ru-RU" sz="4000" dirty="0" smtClean="0"/>
              <a:t>  1000</a:t>
            </a:r>
          </a:p>
          <a:p>
            <a:r>
              <a:rPr lang="ru-RU" sz="2400" dirty="0" smtClean="0"/>
              <a:t>Р – численность родившихся   за  определённый  период </a:t>
            </a:r>
          </a:p>
          <a:p>
            <a:r>
              <a:rPr lang="ru-RU" sz="2400" dirty="0" smtClean="0"/>
              <a:t> времени,  </a:t>
            </a:r>
            <a:r>
              <a:rPr lang="ru-RU" sz="2400" dirty="0" err="1" smtClean="0"/>
              <a:t>Чн</a:t>
            </a:r>
            <a:r>
              <a:rPr lang="ru-RU" sz="2400" dirty="0" smtClean="0"/>
              <a:t> - численность населения.</a:t>
            </a:r>
          </a:p>
          <a:p>
            <a:r>
              <a:rPr lang="ru-RU" sz="2400" dirty="0" smtClean="0"/>
              <a:t>Единица  измерения- промилле %</a:t>
            </a:r>
            <a:r>
              <a:rPr lang="ru-RU" sz="1400" dirty="0" smtClean="0"/>
              <a:t>0  </a:t>
            </a:r>
            <a:r>
              <a:rPr lang="ru-RU" sz="2400" dirty="0" smtClean="0"/>
              <a:t>(т.е. на 1000 жителей).</a:t>
            </a:r>
          </a:p>
          <a:p>
            <a:endParaRPr lang="ru-RU" sz="2400" dirty="0"/>
          </a:p>
          <a:p>
            <a:r>
              <a:rPr lang="ru-RU" sz="2400" i="1" u="sng" dirty="0" smtClean="0"/>
              <a:t>Коэффициент  смертности  </a:t>
            </a:r>
            <a:r>
              <a:rPr lang="ru-RU" sz="2400" b="1" dirty="0" smtClean="0"/>
              <a:t> </a:t>
            </a:r>
            <a:r>
              <a:rPr lang="ru-RU" sz="2400" dirty="0" smtClean="0"/>
              <a:t>вычисляется  путем  деления  </a:t>
            </a:r>
          </a:p>
          <a:p>
            <a:r>
              <a:rPr lang="ru-RU" sz="2400" dirty="0" smtClean="0"/>
              <a:t>числа  умерших  (</a:t>
            </a:r>
            <a:r>
              <a:rPr lang="ru-RU" sz="2400" dirty="0" err="1" smtClean="0"/>
              <a:t>Чс</a:t>
            </a:r>
            <a:r>
              <a:rPr lang="ru-RU" sz="2400" dirty="0" smtClean="0"/>
              <a:t>)  за  год  на  среднегодовую  численность  </a:t>
            </a:r>
          </a:p>
          <a:p>
            <a:r>
              <a:rPr lang="ru-RU" sz="2400" dirty="0"/>
              <a:t>н</a:t>
            </a:r>
            <a:r>
              <a:rPr lang="ru-RU" sz="2400" dirty="0" smtClean="0"/>
              <a:t>аселения  </a:t>
            </a:r>
            <a:r>
              <a:rPr lang="ru-RU" sz="2400" dirty="0" err="1" smtClean="0"/>
              <a:t>Чн</a:t>
            </a:r>
            <a:r>
              <a:rPr lang="ru-RU" sz="2400" dirty="0" smtClean="0"/>
              <a:t>, выражают  в  промилле:</a:t>
            </a:r>
          </a:p>
          <a:p>
            <a:pPr algn="ctr"/>
            <a:r>
              <a:rPr lang="ru-RU" sz="4000" dirty="0" smtClean="0"/>
              <a:t>Кс </a:t>
            </a:r>
            <a:r>
              <a:rPr lang="ru-RU" sz="4000" dirty="0" err="1" smtClean="0"/>
              <a:t>=Чс:Чн</a:t>
            </a:r>
            <a:r>
              <a:rPr lang="ru-RU" sz="4000" dirty="0" smtClean="0"/>
              <a:t> </a:t>
            </a:r>
            <a:r>
              <a:rPr lang="ru-RU" sz="4000" dirty="0" err="1" smtClean="0"/>
              <a:t>х</a:t>
            </a:r>
            <a:r>
              <a:rPr lang="ru-RU" sz="4000" dirty="0" smtClean="0"/>
              <a:t> 1000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642918"/>
            <a:ext cx="780797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u="sng" dirty="0" smtClean="0"/>
              <a:t>Коэффициент  естественного  прироста  </a:t>
            </a:r>
            <a:r>
              <a:rPr lang="ru-RU" dirty="0" smtClean="0"/>
              <a:t>  </a:t>
            </a:r>
            <a:r>
              <a:rPr lang="ru-RU" sz="4000" dirty="0" smtClean="0"/>
              <a:t>(</a:t>
            </a:r>
            <a:r>
              <a:rPr lang="ru-RU" sz="4000" dirty="0" err="1" smtClean="0"/>
              <a:t>Кеп</a:t>
            </a:r>
            <a:r>
              <a:rPr lang="ru-RU" sz="4000" dirty="0" smtClean="0"/>
              <a:t>). </a:t>
            </a:r>
            <a:r>
              <a:rPr lang="ru-RU" sz="2400" i="1" dirty="0" smtClean="0"/>
              <a:t>Первый  </a:t>
            </a:r>
            <a:r>
              <a:rPr lang="ru-RU" sz="2400" i="1" dirty="0" err="1" smtClean="0"/>
              <a:t>способ.</a:t>
            </a:r>
            <a:r>
              <a:rPr lang="ru-RU" sz="2400" dirty="0" err="1" smtClean="0"/>
              <a:t>Его</a:t>
            </a:r>
            <a:r>
              <a:rPr lang="ru-RU" sz="2400" dirty="0" smtClean="0"/>
              <a:t>  можно  рассчитать  как  отношение  разности  между  числом  рожденных (Р)  и  умерших  (</a:t>
            </a:r>
            <a:r>
              <a:rPr lang="ru-RU" sz="2400" dirty="0" err="1" smtClean="0"/>
              <a:t>Чс</a:t>
            </a:r>
            <a:r>
              <a:rPr lang="ru-RU" sz="2400" dirty="0" smtClean="0"/>
              <a:t>)  к  общей  численности  населения  (</a:t>
            </a:r>
            <a:r>
              <a:rPr lang="ru-RU" sz="2400" dirty="0" err="1" smtClean="0"/>
              <a:t>Чн</a:t>
            </a:r>
            <a:r>
              <a:rPr lang="ru-RU" sz="2400" dirty="0" smtClean="0"/>
              <a:t>),  выраженное  в  промилле:</a:t>
            </a:r>
          </a:p>
          <a:p>
            <a:pPr algn="ctr"/>
            <a:r>
              <a:rPr lang="ru-RU" sz="4000" dirty="0" err="1" smtClean="0"/>
              <a:t>Кеп=</a:t>
            </a:r>
            <a:r>
              <a:rPr lang="ru-RU" sz="4000" dirty="0" smtClean="0"/>
              <a:t> (</a:t>
            </a:r>
            <a:r>
              <a:rPr lang="ru-RU" sz="4000" dirty="0" err="1" smtClean="0"/>
              <a:t>Кр-Кс</a:t>
            </a:r>
            <a:r>
              <a:rPr lang="ru-RU" sz="4000" dirty="0" smtClean="0"/>
              <a:t>):</a:t>
            </a:r>
            <a:r>
              <a:rPr lang="ru-RU" sz="4000" dirty="0" err="1" smtClean="0"/>
              <a:t>Чн</a:t>
            </a:r>
            <a:r>
              <a:rPr lang="ru-RU" sz="4000" dirty="0" smtClean="0"/>
              <a:t> </a:t>
            </a:r>
            <a:r>
              <a:rPr lang="ru-RU" sz="4000" dirty="0" err="1" smtClean="0"/>
              <a:t>х</a:t>
            </a:r>
            <a:r>
              <a:rPr lang="ru-RU" sz="4000" dirty="0" smtClean="0"/>
              <a:t> 1000</a:t>
            </a:r>
          </a:p>
          <a:p>
            <a:r>
              <a:rPr lang="ru-RU" sz="2400" i="1" dirty="0" smtClean="0"/>
              <a:t>Второй  способ.     </a:t>
            </a:r>
            <a:r>
              <a:rPr lang="ru-RU" sz="4000" dirty="0" err="1" smtClean="0"/>
              <a:t>Кеп=</a:t>
            </a:r>
            <a:r>
              <a:rPr lang="ru-RU" sz="4000" dirty="0" smtClean="0"/>
              <a:t> </a:t>
            </a:r>
            <a:r>
              <a:rPr lang="ru-RU" sz="4000" dirty="0" err="1" smtClean="0"/>
              <a:t>Кр-Кс</a:t>
            </a:r>
            <a:endParaRPr lang="ru-RU" sz="2400" dirty="0" smtClean="0"/>
          </a:p>
          <a:p>
            <a:endParaRPr lang="ru-RU" sz="4000" dirty="0"/>
          </a:p>
          <a:p>
            <a:endParaRPr lang="ru-RU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285728"/>
            <a:ext cx="800105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Пример:  </a:t>
            </a:r>
            <a:endParaRPr lang="ru-RU" sz="2400" dirty="0" smtClean="0"/>
          </a:p>
          <a:p>
            <a:r>
              <a:rPr lang="ru-RU" sz="2400" dirty="0" smtClean="0"/>
              <a:t>Рассчитать  величину  годового  естественного  прироста  населения,  если  в  стране  с  численностью</a:t>
            </a:r>
            <a:r>
              <a:rPr lang="ru-RU" sz="2400" b="1" dirty="0" smtClean="0"/>
              <a:t>   </a:t>
            </a:r>
            <a:r>
              <a:rPr lang="ru-RU" sz="2400" dirty="0" smtClean="0"/>
              <a:t>населения  1596  тыс.  человек  за  год  родились  18,5  тыс. человек,  а  смертность  составила  8,3 %</a:t>
            </a:r>
            <a:r>
              <a:rPr lang="ru-RU" sz="1400" dirty="0" smtClean="0"/>
              <a:t>0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Определим  коэффициент  рождаемости:   </a:t>
            </a:r>
          </a:p>
          <a:p>
            <a:pPr algn="ctr"/>
            <a:r>
              <a:rPr lang="ru-RU" sz="2400" dirty="0" err="1" smtClean="0"/>
              <a:t>Кр=Р:Чн</a:t>
            </a:r>
            <a:r>
              <a:rPr lang="ru-RU" sz="2400" dirty="0" smtClean="0"/>
              <a:t> х1000</a:t>
            </a:r>
          </a:p>
          <a:p>
            <a:pPr algn="ctr"/>
            <a:r>
              <a:rPr lang="ru-RU" sz="2400" dirty="0" err="1" smtClean="0"/>
              <a:t>Кр</a:t>
            </a:r>
            <a:r>
              <a:rPr lang="ru-RU" sz="2400" dirty="0" smtClean="0"/>
              <a:t> = 18,5: 1596 х1000 = 11,6%</a:t>
            </a:r>
            <a:r>
              <a:rPr lang="ru-RU" sz="1400" dirty="0" smtClean="0"/>
              <a:t>0</a:t>
            </a:r>
          </a:p>
          <a:p>
            <a:r>
              <a:rPr lang="ru-RU" sz="2400" dirty="0"/>
              <a:t> </a:t>
            </a:r>
            <a:r>
              <a:rPr lang="ru-RU" sz="2400" dirty="0" smtClean="0"/>
              <a:t> Зная  коэффициенты  рождаемости  и  смертности,  рассчитаем  коэффициент  естественного  прироста  за  год:</a:t>
            </a:r>
          </a:p>
          <a:p>
            <a:pPr algn="ctr"/>
            <a:r>
              <a:rPr lang="ru-RU" sz="2400" dirty="0" err="1" smtClean="0"/>
              <a:t>Кеп=</a:t>
            </a:r>
            <a:r>
              <a:rPr lang="ru-RU" sz="2400" dirty="0" smtClean="0"/>
              <a:t>  </a:t>
            </a:r>
            <a:r>
              <a:rPr lang="ru-RU" sz="2400" dirty="0" err="1" smtClean="0"/>
              <a:t>Кр-Кс</a:t>
            </a:r>
            <a:endParaRPr lang="ru-RU" sz="2400" dirty="0" smtClean="0"/>
          </a:p>
          <a:p>
            <a:pPr algn="ctr"/>
            <a:r>
              <a:rPr lang="ru-RU" sz="2400" dirty="0" err="1" smtClean="0"/>
              <a:t>Кеп=</a:t>
            </a:r>
            <a:r>
              <a:rPr lang="ru-RU" sz="2400" dirty="0" smtClean="0"/>
              <a:t>  11,6- 8,3=3,3</a:t>
            </a:r>
            <a:r>
              <a:rPr lang="en-US" sz="2400" dirty="0" smtClean="0"/>
              <a:t>%</a:t>
            </a:r>
            <a:r>
              <a:rPr lang="en-US" sz="1400" dirty="0" smtClean="0"/>
              <a:t>0</a:t>
            </a:r>
          </a:p>
          <a:p>
            <a:r>
              <a:rPr lang="ru-RU" sz="2400" b="1" i="1" dirty="0" smtClean="0"/>
              <a:t>Вывод:  </a:t>
            </a:r>
            <a:r>
              <a:rPr lang="ru-RU" sz="2400" dirty="0" smtClean="0"/>
              <a:t>для  данной  страны  характерны  невысокие  показатели  рождаемости, смертности  и  естественного  прироста.  </a:t>
            </a:r>
            <a:endParaRPr lang="ru-RU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85720" y="357166"/>
          <a:ext cx="8501120" cy="4004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224"/>
                <a:gridCol w="1700224"/>
                <a:gridCol w="1700224"/>
                <a:gridCol w="1700224"/>
                <a:gridCol w="1700224"/>
              </a:tblGrid>
              <a:tr h="630799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Субъект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Средне</a:t>
                      </a:r>
                    </a:p>
                    <a:p>
                      <a:pPr algn="ctr"/>
                      <a:r>
                        <a:rPr lang="ru-RU" sz="2400" dirty="0" smtClean="0"/>
                        <a:t>годовая числен-</a:t>
                      </a:r>
                    </a:p>
                    <a:p>
                      <a:pPr algn="ctr"/>
                      <a:r>
                        <a:rPr lang="ru-RU" sz="2400" dirty="0" err="1" smtClean="0"/>
                        <a:t>ность</a:t>
                      </a:r>
                      <a:r>
                        <a:rPr lang="ru-RU" sz="2400" dirty="0" smtClean="0"/>
                        <a:t> населения  (тыс.чел)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Число  родивших-</a:t>
                      </a:r>
                    </a:p>
                    <a:p>
                      <a:pPr algn="ctr"/>
                      <a:r>
                        <a:rPr lang="ru-RU" sz="2400" dirty="0" err="1" smtClean="0"/>
                        <a:t>ся</a:t>
                      </a:r>
                      <a:r>
                        <a:rPr lang="ru-RU" sz="2400" dirty="0" smtClean="0"/>
                        <a:t> (чел.)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Число  умерших</a:t>
                      </a:r>
                    </a:p>
                    <a:p>
                      <a:pPr algn="ctr"/>
                      <a:r>
                        <a:rPr lang="ru-RU" sz="2400" dirty="0" smtClean="0"/>
                        <a:t>(чел.)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Естествен-</a:t>
                      </a:r>
                    </a:p>
                    <a:p>
                      <a:pPr algn="ctr"/>
                      <a:r>
                        <a:rPr lang="ru-RU" sz="2400" dirty="0" err="1" smtClean="0"/>
                        <a:t>ный</a:t>
                      </a:r>
                      <a:r>
                        <a:rPr lang="ru-RU" sz="2400" dirty="0" smtClean="0"/>
                        <a:t>  прирост  </a:t>
                      </a:r>
                    </a:p>
                    <a:p>
                      <a:pPr algn="ctr"/>
                      <a:r>
                        <a:rPr lang="ru-RU" sz="2400" dirty="0" smtClean="0"/>
                        <a:t>в  %</a:t>
                      </a:r>
                      <a:r>
                        <a:rPr lang="ru-RU" sz="1200" dirty="0" smtClean="0"/>
                        <a:t>0</a:t>
                      </a:r>
                      <a:endParaRPr lang="ru-RU" sz="1200" dirty="0"/>
                    </a:p>
                  </a:txBody>
                  <a:tcPr/>
                </a:tc>
              </a:tr>
              <a:tr h="63079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А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2931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54646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16872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</a:tr>
              <a:tr h="440787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Б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607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12 950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-9,8</a:t>
                      </a:r>
                      <a:endParaRPr lang="ru-RU" sz="2400" dirty="0"/>
                    </a:p>
                  </a:txBody>
                  <a:tcPr/>
                </a:tc>
              </a:tr>
              <a:tr h="630799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55950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54404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0,38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28596" y="4714884"/>
            <a:ext cx="86552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Рассчитайте  показатели, которые  пропущены  в  таблице  (для  субъектов  АБВ).</a:t>
            </a:r>
            <a:endParaRPr lang="ru-RU" sz="2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871540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dirty="0" smtClean="0"/>
              <a:t>Для субъекта   А  необходимо  рассчитать  </a:t>
            </a:r>
            <a:r>
              <a:rPr lang="ru-RU" sz="2800" dirty="0" err="1" smtClean="0"/>
              <a:t>Еп</a:t>
            </a:r>
            <a:r>
              <a:rPr lang="ru-RU" sz="2800" dirty="0" smtClean="0"/>
              <a:t>  в   %</a:t>
            </a:r>
            <a:r>
              <a:rPr lang="ru-RU" sz="1400" b="1" dirty="0" smtClean="0"/>
              <a:t>0</a:t>
            </a:r>
            <a:r>
              <a:rPr lang="ru-RU" sz="2800" dirty="0" smtClean="0"/>
              <a:t> :</a:t>
            </a:r>
          </a:p>
          <a:p>
            <a:pPr marL="514350" indent="-514350" algn="ctr"/>
            <a:r>
              <a:rPr lang="ru-RU" sz="2800" dirty="0" err="1" smtClean="0"/>
              <a:t>Кеп=</a:t>
            </a:r>
            <a:r>
              <a:rPr lang="ru-RU" sz="2800" dirty="0" smtClean="0"/>
              <a:t>   (</a:t>
            </a:r>
            <a:r>
              <a:rPr lang="ru-RU" sz="2800" dirty="0" err="1" smtClean="0"/>
              <a:t>Кр</a:t>
            </a:r>
            <a:r>
              <a:rPr lang="ru-RU" sz="2800" dirty="0" smtClean="0"/>
              <a:t>- Кс): </a:t>
            </a:r>
            <a:r>
              <a:rPr lang="ru-RU" sz="2800" dirty="0" err="1" smtClean="0"/>
              <a:t>Чн</a:t>
            </a:r>
            <a:r>
              <a:rPr lang="ru-RU" sz="2800" dirty="0" smtClean="0"/>
              <a:t> </a:t>
            </a:r>
            <a:r>
              <a:rPr lang="ru-RU" sz="2800" dirty="0" err="1" smtClean="0"/>
              <a:t>х</a:t>
            </a:r>
            <a:r>
              <a:rPr lang="ru-RU" sz="2800" dirty="0" smtClean="0"/>
              <a:t> 1000</a:t>
            </a:r>
          </a:p>
          <a:p>
            <a:pPr marL="514350" indent="-514350" algn="ctr"/>
            <a:endParaRPr lang="ru-RU" sz="2800" dirty="0" smtClean="0"/>
          </a:p>
          <a:p>
            <a:pPr marL="514350" indent="-514350"/>
            <a:r>
              <a:rPr lang="ru-RU" sz="2800" dirty="0" err="1" smtClean="0"/>
              <a:t>Кеп</a:t>
            </a:r>
            <a:r>
              <a:rPr lang="ru-RU" sz="2800" dirty="0" smtClean="0"/>
              <a:t> =  (54646- 16872): 2931000 х1000</a:t>
            </a:r>
          </a:p>
          <a:p>
            <a:pPr marL="514350" indent="-514350"/>
            <a:r>
              <a:rPr lang="ru-RU" sz="2800" dirty="0" err="1" smtClean="0"/>
              <a:t>Кеп</a:t>
            </a:r>
            <a:r>
              <a:rPr lang="ru-RU" sz="2800" dirty="0" smtClean="0"/>
              <a:t> = 12,9 %</a:t>
            </a:r>
            <a:r>
              <a:rPr lang="ru-RU" sz="1400" b="1" dirty="0" smtClean="0"/>
              <a:t>0</a:t>
            </a:r>
          </a:p>
          <a:p>
            <a:pPr marL="514350" indent="-514350"/>
            <a:endParaRPr lang="ru-RU" sz="1400" b="1" dirty="0" smtClean="0"/>
          </a:p>
          <a:p>
            <a:pPr marL="514350" indent="-514350"/>
            <a:r>
              <a:rPr lang="ru-RU" sz="2800" dirty="0" smtClean="0"/>
              <a:t>   </a:t>
            </a:r>
            <a:r>
              <a:rPr lang="ru-RU" sz="2800" b="1" dirty="0" smtClean="0"/>
              <a:t>Для  субъектов  Б и В  найдите значения самостоятельно</a:t>
            </a:r>
          </a:p>
          <a:p>
            <a:pPr marL="514350" indent="-514350"/>
            <a:endParaRPr lang="ru-RU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42844" y="1071546"/>
          <a:ext cx="8786876" cy="38717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5907"/>
                <a:gridCol w="1968267"/>
                <a:gridCol w="1912240"/>
                <a:gridCol w="1743087"/>
                <a:gridCol w="1757375"/>
              </a:tblGrid>
              <a:tr h="2184565"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/>
                        <a:t>Субъект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Средне-</a:t>
                      </a:r>
                    </a:p>
                    <a:p>
                      <a:r>
                        <a:rPr lang="ru-RU" sz="2400" dirty="0" smtClean="0"/>
                        <a:t>годовая  численность  населения  (тыс.чел.)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родившихся</a:t>
                      </a:r>
                    </a:p>
                    <a:p>
                      <a:r>
                        <a:rPr lang="ru-RU" sz="2400" dirty="0" smtClean="0"/>
                        <a:t>(человек)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Число умерших   (человек)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smtClean="0"/>
                        <a:t>Естествен</a:t>
                      </a:r>
                    </a:p>
                    <a:p>
                      <a:pPr algn="ctr"/>
                      <a:r>
                        <a:rPr lang="ru-RU" sz="2400" smtClean="0"/>
                        <a:t>ный  прирост</a:t>
                      </a:r>
                    </a:p>
                    <a:p>
                      <a:pPr algn="ctr"/>
                      <a:r>
                        <a:rPr lang="ru-RU" sz="2400" baseline="0" smtClean="0"/>
                        <a:t> в  </a:t>
                      </a:r>
                      <a:r>
                        <a:rPr lang="ru-RU" sz="2400" smtClean="0"/>
                        <a:t>%</a:t>
                      </a:r>
                      <a:r>
                        <a:rPr lang="ru-RU" sz="1200" smtClean="0"/>
                        <a:t>0</a:t>
                      </a:r>
                      <a:endParaRPr lang="ru-RU" sz="2400" dirty="0"/>
                    </a:p>
                  </a:txBody>
                  <a:tcPr/>
                </a:tc>
              </a:tr>
              <a:tr h="5623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2931</a:t>
                      </a:r>
                      <a:endParaRPr lang="ru-RU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54646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16872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12,9</a:t>
                      </a:r>
                      <a:endParaRPr lang="ru-RU" b="1" dirty="0"/>
                    </a:p>
                  </a:txBody>
                  <a:tcPr/>
                </a:tc>
              </a:tr>
              <a:tr h="5623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Б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7001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12950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-9,8</a:t>
                      </a:r>
                      <a:endParaRPr lang="ru-RU" dirty="0"/>
                    </a:p>
                  </a:txBody>
                  <a:tcPr/>
                </a:tc>
              </a:tr>
              <a:tr h="562393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В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4068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55950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54404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0,38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357422" y="357166"/>
            <a:ext cx="3017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Проверь  себя</a:t>
            </a:r>
            <a:endParaRPr lang="ru-RU" sz="36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350</Words>
  <Application>Microsoft Office PowerPoint</Application>
  <PresentationFormat>Экран (4:3)</PresentationFormat>
  <Paragraphs>83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Практикум   Демографические задачи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Практикум   Демографические задачи </dc:title>
  <dc:creator>домашний</dc:creator>
  <cp:lastModifiedBy>домашний</cp:lastModifiedBy>
  <cp:revision>17</cp:revision>
  <dcterms:created xsi:type="dcterms:W3CDTF">2013-10-23T14:29:06Z</dcterms:created>
  <dcterms:modified xsi:type="dcterms:W3CDTF">2013-11-25T20:22:55Z</dcterms:modified>
</cp:coreProperties>
</file>