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1" r:id="rId5"/>
    <p:sldId id="277" r:id="rId6"/>
    <p:sldId id="259" r:id="rId7"/>
    <p:sldId id="278" r:id="rId8"/>
    <p:sldId id="260" r:id="rId9"/>
    <p:sldId id="261" r:id="rId10"/>
    <p:sldId id="262" r:id="rId11"/>
    <p:sldId id="270" r:id="rId12"/>
    <p:sldId id="263" r:id="rId13"/>
    <p:sldId id="264" r:id="rId14"/>
    <p:sldId id="265" r:id="rId15"/>
    <p:sldId id="266" r:id="rId16"/>
    <p:sldId id="267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9F002-A225-4DD8-8A2E-55E8D3826DEE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4412B-C7CA-4709-AF6F-DB449E15D2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C5E80F-A61D-4F75-BAFA-80D12C0691E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4E23ED-58BB-4366-B174-C7C8856AEE1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6A114B-388E-4B53-AC47-907514BDEBD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E7CACB-93A1-42E6-9FC5-7A4CA3EDB73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164101-212B-4945-841A-B816842A45A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59E31A-2C34-42DE-8567-A554E83EA54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30FE52-70B7-4E21-8B6D-8EF756E4FD0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5FF394-425E-4F49-ABB1-331E2A2746C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E855DE-9D71-4D65-BE7B-3DA777205A5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AFF994-7531-4762-8561-60E345F53B7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1653CE-6CA7-458B-A259-76AF4A8E0E0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008B71-EA7D-4F48-91D9-E09E35283C4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B4A76A-0C1F-4D2B-A3C9-716F994D7C4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17153E-D11B-4B5A-8D35-781E6660566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slide" Target="slide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&#1089;&#1077;&#1088;&#1074;&#1077;&#1088;\&#1056;&#1072;&#1073;&#1086;&#1095;&#1080;&#1081;%20&#1089;&#1090;&#1086;&#1083;\&#1092;&#1080;&#1079;&#1080;&#1082;&#1072;\7_178.avi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0"/>
            <a:ext cx="7900987" cy="32146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Рано или поздно каждый автомобилист сталкивается с проблемой замены пробитых колес. Масса легкового автомобиля приблизительно 1,5 т. Как поменять пробитое колесо?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5D94E-0679-4BB1-B000-69200A9FD38A}" type="slidenum">
              <a:rPr lang="ru-RU"/>
              <a:pPr>
                <a:defRPr/>
              </a:pPr>
              <a:t>1</a:t>
            </a:fld>
            <a:endParaRPr lang="ru-RU"/>
          </a:p>
        </p:txBody>
      </p:sp>
      <p:pic>
        <p:nvPicPr>
          <p:cNvPr id="38914" name="Picture 2" descr="http://img1.liveinternet.ru/images/attach/c/0/36/34/36034510_0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357430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286750" cy="2071703"/>
          </a:xfrm>
        </p:spPr>
        <p:txBody>
          <a:bodyPr>
            <a:normAutofit lnSpcReduction="10000"/>
          </a:bodyPr>
          <a:lstStyle/>
          <a:p>
            <a:pPr algn="ctr">
              <a:buFont typeface="Arial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работе гидравлического пресса создается выигрыш в силе, равный отношению площади большего поршня</a:t>
            </a:r>
          </a:p>
          <a:p>
            <a:pPr algn="ctr">
              <a:buFont typeface="Arial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к площади меньшего. </a:t>
            </a:r>
          </a:p>
          <a:p>
            <a:pPr algn="ctr">
              <a:defRPr/>
            </a:pPr>
            <a:endParaRPr lang="ru-RU" dirty="0" smtClean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6DAC3-C4D6-4B10-A643-EB3901EA29B2}" type="slidenum">
              <a:rPr lang="ru-RU"/>
              <a:pPr>
                <a:defRPr/>
              </a:pPr>
              <a:t>10</a:t>
            </a:fld>
            <a:endParaRPr lang="ru-RU"/>
          </a:p>
        </p:txBody>
      </p:sp>
      <p:grpSp>
        <p:nvGrpSpPr>
          <p:cNvPr id="2" name="Группа 16"/>
          <p:cNvGrpSpPr>
            <a:grpSpLocks/>
          </p:cNvGrpSpPr>
          <p:nvPr/>
        </p:nvGrpSpPr>
        <p:grpSpPr bwMode="auto">
          <a:xfrm>
            <a:off x="2714612" y="3786190"/>
            <a:ext cx="3480473" cy="2214584"/>
            <a:chOff x="1928794" y="4214817"/>
            <a:chExt cx="3051279" cy="2949162"/>
          </a:xfrm>
        </p:grpSpPr>
        <p:sp>
          <p:nvSpPr>
            <p:cNvPr id="9222" name="Прямоугольник 3"/>
            <p:cNvSpPr>
              <a:spLocks noChangeArrowheads="1"/>
            </p:cNvSpPr>
            <p:nvPr/>
          </p:nvSpPr>
          <p:spPr bwMode="auto">
            <a:xfrm>
              <a:off x="1928794" y="4286256"/>
              <a:ext cx="979577" cy="1200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2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ru-RU" sz="44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7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23" name="Прямоугольник 4"/>
            <p:cNvSpPr>
              <a:spLocks noChangeArrowheads="1"/>
            </p:cNvSpPr>
            <p:nvPr/>
          </p:nvSpPr>
          <p:spPr bwMode="auto">
            <a:xfrm>
              <a:off x="1928794" y="5286388"/>
              <a:ext cx="928694" cy="18775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72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ru-RU" sz="44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4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24" name="Прямоугольник 5"/>
            <p:cNvSpPr>
              <a:spLocks noChangeArrowheads="1"/>
            </p:cNvSpPr>
            <p:nvPr/>
          </p:nvSpPr>
          <p:spPr bwMode="auto">
            <a:xfrm>
              <a:off x="3929058" y="4214817"/>
              <a:ext cx="979577" cy="1200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2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ru-RU" sz="44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4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25" name="Прямоугольник 6"/>
            <p:cNvSpPr>
              <a:spLocks noChangeArrowheads="1"/>
            </p:cNvSpPr>
            <p:nvPr/>
          </p:nvSpPr>
          <p:spPr bwMode="auto">
            <a:xfrm>
              <a:off x="4000496" y="5286387"/>
              <a:ext cx="979577" cy="1200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2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ru-RU" sz="4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4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2000219" y="5429355"/>
              <a:ext cx="785669" cy="158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071530" y="5429355"/>
              <a:ext cx="785670" cy="158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071586" y="5572242"/>
              <a:ext cx="785670" cy="158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071586" y="5286469"/>
              <a:ext cx="785670" cy="158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" name="Управляющая кнопка: назад 13">
            <a:hlinkClick r:id="rId3" action="ppaction://hlinksldjump" highlightClick="1"/>
          </p:cNvPr>
          <p:cNvSpPr/>
          <p:nvPr/>
        </p:nvSpPr>
        <p:spPr>
          <a:xfrm>
            <a:off x="8215313" y="6215063"/>
            <a:ext cx="571500" cy="4286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400304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Сила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 столько раз больше силы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во </a:t>
            </a:r>
          </a:p>
          <a:p>
            <a:pPr algn="ctr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сколько раз площадь большего поршня </a:t>
            </a:r>
          </a:p>
          <a:p>
            <a:pPr algn="ctr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больше площади малого поршня.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571750"/>
            <a:ext cx="751522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9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Применение</a:t>
            </a:r>
            <a:r>
              <a:rPr lang="ru-RU" sz="9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077D3-3A28-4BD5-A639-B0266F62FCA8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ривобокова\физика\открытый урок\i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14348" y="571481"/>
            <a:ext cx="2000264" cy="2500330"/>
          </a:xfrm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BF120-8773-4BFA-95D8-DAAF72BD54E6}" type="slidenum">
              <a:rPr lang="ru-RU"/>
              <a:pPr>
                <a:defRPr/>
              </a:pPr>
              <a:t>13</a:t>
            </a:fld>
            <a:endParaRPr lang="ru-RU"/>
          </a:p>
        </p:txBody>
      </p:sp>
      <p:pic>
        <p:nvPicPr>
          <p:cNvPr id="2053" name="Picture 5" descr="D:\Кривобокова\физика\открытый урок\i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642918"/>
            <a:ext cx="1928817" cy="244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D:\Кривобокова\физика\открытый урок\i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07953" y="642918"/>
            <a:ext cx="1821669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D:\Кривобокова\физика\открытый урок\i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3429000"/>
            <a:ext cx="2000264" cy="2574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D:\Кривобокова\физика\открытый урок\i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06" y="3500438"/>
            <a:ext cx="2038355" cy="2622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D:\Кривобокова\физика\открытый урок\i5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72264" y="3500438"/>
            <a:ext cx="1928796" cy="266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Кривобокова\физика\открытый урок\гайковер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714356"/>
            <a:ext cx="2428892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D:\Кривобокова\физика\открытый урок\гидроножницы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571868" y="714356"/>
            <a:ext cx="2525712" cy="2071687"/>
          </a:xfrm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2EF8E-564F-4ED0-96F1-3602DA232ADA}" type="slidenum">
              <a:rPr lang="ru-RU"/>
              <a:pPr>
                <a:defRPr/>
              </a:pPr>
              <a:t>14</a:t>
            </a:fld>
            <a:endParaRPr lang="ru-RU"/>
          </a:p>
        </p:txBody>
      </p:sp>
      <p:pic>
        <p:nvPicPr>
          <p:cNvPr id="3076" name="Picture 4" descr="D:\Кривобокова\физика\открытый урок\для масла.jpg"/>
          <p:cNvPicPr>
            <a:picLocks noChangeAspect="1" noChangeArrowheads="1"/>
          </p:cNvPicPr>
          <p:nvPr/>
        </p:nvPicPr>
        <p:blipFill>
          <a:blip r:embed="rId5"/>
          <a:srcRect l="20601" r="21458"/>
          <a:stretch>
            <a:fillRect/>
          </a:stretch>
        </p:blipFill>
        <p:spPr bwMode="auto">
          <a:xfrm>
            <a:off x="6500826" y="3214686"/>
            <a:ext cx="2000250" cy="285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D:\Кривобокова\физика\открытый урок\дд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3214686"/>
            <a:ext cx="250666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D:\Кривобокова\физика\открытый урок\для поднятия грузов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44" y="3214686"/>
            <a:ext cx="2286000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D:\Кривобокова\физика\открытый урок\домкрат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72264" y="714356"/>
            <a:ext cx="19288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Управляющая кнопка: далее 9">
            <a:hlinkClick r:id="rId9" action="ppaction://hlinksldjump" highlightClick="1"/>
          </p:cNvPr>
          <p:cNvSpPr/>
          <p:nvPr/>
        </p:nvSpPr>
        <p:spPr>
          <a:xfrm>
            <a:off x="8643938" y="6357938"/>
            <a:ext cx="500062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Какую силу нужно приложить к меньшему поршню площадью 0,1 м</a:t>
            </a:r>
            <a:r>
              <a:rPr lang="ru-RU" sz="28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чтобы поднять тело весом 500 Н, находящийся на поршне площадью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143125"/>
            <a:ext cx="1828800" cy="2828925"/>
          </a:xfrm>
          <a:ln>
            <a:solidFill>
              <a:srgbClr val="C0C0C0"/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0,1м</a:t>
            </a:r>
            <a:r>
              <a:rPr lang="ru-RU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en-US" baseline="30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=500H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=5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30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EDBC5-1D66-440C-A807-A3C0027C5F97}" type="slidenum">
              <a:rPr lang="ru-RU"/>
              <a:pPr>
                <a:defRPr/>
              </a:pPr>
              <a:t>15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892969" y="3607594"/>
            <a:ext cx="25019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0063" y="4357688"/>
            <a:ext cx="16430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786063" y="1785938"/>
            <a:ext cx="4286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</a:p>
        </p:txBody>
      </p:sp>
      <p:grpSp>
        <p:nvGrpSpPr>
          <p:cNvPr id="4" name="Группа 29"/>
          <p:cNvGrpSpPr>
            <a:grpSpLocks/>
          </p:cNvGrpSpPr>
          <p:nvPr/>
        </p:nvGrpSpPr>
        <p:grpSpPr bwMode="auto">
          <a:xfrm>
            <a:off x="2714612" y="3643314"/>
            <a:ext cx="2132013" cy="830263"/>
            <a:chOff x="2857488" y="3643314"/>
            <a:chExt cx="2132568" cy="830917"/>
          </a:xfrm>
        </p:grpSpPr>
        <p:sp>
          <p:nvSpPr>
            <p:cNvPr id="13336" name="Прямоугольник 10"/>
            <p:cNvSpPr>
              <a:spLocks noChangeArrowheads="1"/>
            </p:cNvSpPr>
            <p:nvPr/>
          </p:nvSpPr>
          <p:spPr bwMode="auto">
            <a:xfrm>
              <a:off x="2857488" y="3643314"/>
              <a:ext cx="78739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F</a:t>
              </a:r>
              <a:r>
                <a:rPr lang="en-US" sz="2400">
                  <a:latin typeface="Calibri" pitchFamily="34" charset="0"/>
                </a:rPr>
                <a:t>2</a:t>
              </a:r>
              <a:r>
                <a:rPr lang="en-US" sz="3200">
                  <a:latin typeface="Calibri" pitchFamily="34" charset="0"/>
                </a:rPr>
                <a:t>=</a:t>
              </a:r>
              <a:endParaRPr lang="ru-RU" sz="3200">
                <a:latin typeface="Calibri" pitchFamily="34" charset="0"/>
              </a:endParaRPr>
            </a:p>
          </p:txBody>
        </p:sp>
        <p:sp>
          <p:nvSpPr>
            <p:cNvPr id="13337" name="Прямоугольник 11"/>
            <p:cNvSpPr>
              <a:spLocks noChangeArrowheads="1"/>
            </p:cNvSpPr>
            <p:nvPr/>
          </p:nvSpPr>
          <p:spPr bwMode="auto">
            <a:xfrm>
              <a:off x="3714744" y="3643314"/>
              <a:ext cx="1275312" cy="830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US" sz="3200">
                  <a:latin typeface="Calibri" pitchFamily="34" charset="0"/>
                </a:rPr>
                <a:t>F</a:t>
              </a:r>
              <a:r>
                <a:rPr lang="en-US" sz="2400">
                  <a:latin typeface="Calibri" pitchFamily="34" charset="0"/>
                </a:rPr>
                <a:t>1</a:t>
              </a:r>
              <a:r>
                <a:rPr lang="en-US" sz="3200">
                  <a:latin typeface="Calibri" pitchFamily="34" charset="0"/>
                </a:rPr>
                <a:t>·</a:t>
              </a:r>
              <a:r>
                <a:rPr lang="ru-RU" sz="3200">
                  <a:latin typeface="Calibri" pitchFamily="34" charset="0"/>
                </a:rPr>
                <a:t> </a:t>
              </a:r>
              <a:r>
                <a:rPr lang="en-US" sz="3200">
                  <a:latin typeface="Calibri" pitchFamily="34" charset="0"/>
                </a:rPr>
                <a:t>S</a:t>
              </a:r>
              <a:r>
                <a:rPr lang="en-US" sz="2400">
                  <a:latin typeface="Calibri" pitchFamily="34" charset="0"/>
                </a:rPr>
                <a:t>2</a:t>
              </a:r>
            </a:p>
            <a:p>
              <a:pPr>
                <a:lnSpc>
                  <a:spcPct val="50000"/>
                </a:lnSpc>
              </a:pPr>
              <a:endParaRPr lang="en-US" sz="3200">
                <a:latin typeface="Calibri" pitchFamily="34" charset="0"/>
              </a:endParaRPr>
            </a:p>
            <a:p>
              <a:pPr>
                <a:lnSpc>
                  <a:spcPct val="50000"/>
                </a:lnSpc>
              </a:pPr>
              <a:r>
                <a:rPr lang="en-US" sz="3200">
                  <a:latin typeface="Calibri" pitchFamily="34" charset="0"/>
                </a:rPr>
                <a:t>     S</a:t>
              </a:r>
              <a:r>
                <a:rPr lang="en-US" sz="2400">
                  <a:latin typeface="Calibri" pitchFamily="34" charset="0"/>
                </a:rPr>
                <a:t>1</a:t>
              </a:r>
              <a:endParaRPr lang="ru-RU" sz="2400">
                <a:latin typeface="Calibri" pitchFamily="34" charset="0"/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 rot="10800000" flipH="1">
              <a:off x="3714961" y="3929289"/>
              <a:ext cx="1275095" cy="158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71736" y="4857760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F</a:t>
            </a:r>
            <a:r>
              <a:rPr lang="en-US" sz="2400" dirty="0">
                <a:latin typeface="Calibri" pitchFamily="34" charset="0"/>
              </a:rPr>
              <a:t>2</a:t>
            </a:r>
            <a:r>
              <a:rPr lang="en-US" sz="3200" dirty="0">
                <a:latin typeface="Calibri" pitchFamily="34" charset="0"/>
              </a:rPr>
              <a:t>=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57554" y="4572008"/>
            <a:ext cx="2786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500 </a:t>
            </a:r>
            <a:r>
              <a:rPr lang="ru-RU" sz="3200" dirty="0">
                <a:latin typeface="Calibri" pitchFamily="34" charset="0"/>
              </a:rPr>
              <a:t>Н · 5 м</a:t>
            </a:r>
            <a:r>
              <a:rPr lang="ru-RU" sz="3200" baseline="30000" dirty="0">
                <a:latin typeface="Calibri" pitchFamily="34" charset="0"/>
              </a:rPr>
              <a:t>2</a:t>
            </a:r>
            <a:r>
              <a:rPr lang="ru-RU" sz="3200" dirty="0">
                <a:latin typeface="Calibri" pitchFamily="34" charset="0"/>
              </a:rPr>
              <a:t>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786182" y="5143512"/>
            <a:ext cx="1571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latin typeface="Calibri" pitchFamily="34" charset="0"/>
              </a:rPr>
              <a:t>0,1м</a:t>
            </a:r>
            <a:r>
              <a:rPr lang="ru-RU" sz="3200" baseline="30000" dirty="0">
                <a:latin typeface="Calibri" pitchFamily="34" charset="0"/>
              </a:rPr>
              <a:t>2</a:t>
            </a:r>
            <a:endParaRPr lang="ru-RU" sz="3200" dirty="0">
              <a:latin typeface="Calibri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447588" y="5083438"/>
            <a:ext cx="2143125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43570" y="4857760"/>
            <a:ext cx="2357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latin typeface="Calibri" pitchFamily="34" charset="0"/>
              </a:rPr>
              <a:t>= 25000 Н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143240" y="5715016"/>
            <a:ext cx="3714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latin typeface="Calibri" pitchFamily="34" charset="0"/>
              </a:rPr>
              <a:t>Ответ: 25000 Н</a:t>
            </a:r>
          </a:p>
        </p:txBody>
      </p:sp>
      <p:grpSp>
        <p:nvGrpSpPr>
          <p:cNvPr id="6" name="Группа 28"/>
          <p:cNvGrpSpPr>
            <a:grpSpLocks/>
          </p:cNvGrpSpPr>
          <p:nvPr/>
        </p:nvGrpSpPr>
        <p:grpSpPr bwMode="auto">
          <a:xfrm>
            <a:off x="2786050" y="2571744"/>
            <a:ext cx="1671638" cy="727075"/>
            <a:chOff x="2714612" y="2357430"/>
            <a:chExt cx="1672320" cy="1156279"/>
          </a:xfrm>
        </p:grpSpPr>
        <p:sp>
          <p:nvSpPr>
            <p:cNvPr id="13329" name="TextBox 8"/>
            <p:cNvSpPr txBox="1">
              <a:spLocks noChangeArrowheads="1"/>
            </p:cNvSpPr>
            <p:nvPr/>
          </p:nvSpPr>
          <p:spPr bwMode="auto">
            <a:xfrm>
              <a:off x="2714612" y="2357430"/>
              <a:ext cx="8572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dirty="0">
                  <a:latin typeface="Calibri" pitchFamily="34" charset="0"/>
                </a:rPr>
                <a:t>F</a:t>
              </a:r>
              <a:r>
                <a:rPr lang="ru-RU" sz="2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3330" name="Прямоугольник 17"/>
            <p:cNvSpPr>
              <a:spLocks noChangeArrowheads="1"/>
            </p:cNvSpPr>
            <p:nvPr/>
          </p:nvSpPr>
          <p:spPr bwMode="auto">
            <a:xfrm>
              <a:off x="2714612" y="2928934"/>
              <a:ext cx="52931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F</a:t>
              </a:r>
              <a:r>
                <a:rPr lang="ru-RU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3331" name="Прямоугольник 22"/>
            <p:cNvSpPr>
              <a:spLocks noChangeArrowheads="1"/>
            </p:cNvSpPr>
            <p:nvPr/>
          </p:nvSpPr>
          <p:spPr bwMode="auto">
            <a:xfrm>
              <a:off x="3857620" y="2357430"/>
              <a:ext cx="52931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S</a:t>
              </a:r>
              <a:r>
                <a:rPr lang="ru-RU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3332" name="Прямоугольник 23"/>
            <p:cNvSpPr>
              <a:spLocks noChangeArrowheads="1"/>
            </p:cNvSpPr>
            <p:nvPr/>
          </p:nvSpPr>
          <p:spPr bwMode="auto">
            <a:xfrm>
              <a:off x="3857620" y="2928934"/>
              <a:ext cx="52931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S</a:t>
              </a:r>
              <a:r>
                <a:rPr lang="ru-RU" sz="2400">
                  <a:latin typeface="Calibri" pitchFamily="34" charset="0"/>
                </a:rPr>
                <a:t>2</a:t>
              </a: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>
              <a:off x="2786079" y="3152688"/>
              <a:ext cx="500266" cy="25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3858078" y="3152688"/>
              <a:ext cx="500267" cy="504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335" name="TextBox 27"/>
            <p:cNvSpPr txBox="1">
              <a:spLocks noChangeArrowheads="1"/>
            </p:cNvSpPr>
            <p:nvPr/>
          </p:nvSpPr>
          <p:spPr bwMode="auto">
            <a:xfrm>
              <a:off x="3286116" y="2643182"/>
              <a:ext cx="28575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latin typeface="Calibri" pitchFamily="34" charset="0"/>
                </a:rPr>
                <a:t>=</a:t>
              </a:r>
            </a:p>
          </p:txBody>
        </p:sp>
      </p:grpSp>
      <p:sp>
        <p:nvSpPr>
          <p:cNvPr id="25" name="Управляющая кнопка: далее 24">
            <a:hlinkClick r:id="rId3" action="ppaction://hlinksldjump" highlightClick="1"/>
          </p:cNvPr>
          <p:cNvSpPr/>
          <p:nvPr/>
        </p:nvSpPr>
        <p:spPr>
          <a:xfrm>
            <a:off x="8215313" y="6286500"/>
            <a:ext cx="714375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000"/>
                            </p:stCondLst>
                            <p:childTnLst>
                              <p:par>
                                <p:cTn id="4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000"/>
                            </p:stCondLst>
                            <p:childTnLst>
                              <p:par>
                                <p:cTn id="5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9000"/>
                            </p:stCondLst>
                            <p:childTnLst>
                              <p:par>
                                <p:cTn id="5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10" grpId="0"/>
      <p:bldP spid="13" grpId="0"/>
      <p:bldP spid="14" grpId="0"/>
      <p:bldP spid="17" grpId="0"/>
      <p:bldP spid="20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7901014" cy="91759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Какую силу нужно приложить к меньшему поршню площадью 0,1 м</a:t>
            </a:r>
            <a:r>
              <a:rPr lang="ru-RU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чтобы поднять тело массой 200 кг, находящееся на поршне площадью 10 м</a:t>
            </a:r>
            <a:r>
              <a:rPr lang="ru-RU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1828800" cy="2828925"/>
          </a:xfrm>
          <a:ln>
            <a:solidFill>
              <a:srgbClr val="C0C0C0"/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0,1м</a:t>
            </a:r>
            <a:r>
              <a:rPr lang="ru-RU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en-US" baseline="30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=20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10м</a:t>
            </a:r>
            <a:r>
              <a:rPr lang="ru-RU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30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30" name="Номер слайда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E420F-3DE2-4F91-832D-8C001C5BD5B4}" type="slidenum">
              <a:rPr lang="ru-RU"/>
              <a:pPr>
                <a:defRPr/>
              </a:pPr>
              <a:t>16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891382" y="2964656"/>
            <a:ext cx="25019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0063" y="3786188"/>
            <a:ext cx="16430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14625" y="2071688"/>
            <a:ext cx="2571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786050" y="1357298"/>
            <a:ext cx="4286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Решение 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928938" y="3143250"/>
            <a:ext cx="7350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200">
              <a:latin typeface="Calibri" pitchFamily="34" charset="0"/>
            </a:endParaRPr>
          </a:p>
          <a:p>
            <a:r>
              <a:rPr lang="en-US" sz="3200">
                <a:latin typeface="Calibri" pitchFamily="34" charset="0"/>
              </a:rPr>
              <a:t>F</a:t>
            </a:r>
            <a:r>
              <a:rPr lang="ru-RU" sz="2400">
                <a:latin typeface="Calibri" pitchFamily="34" charset="0"/>
              </a:rPr>
              <a:t>1</a:t>
            </a:r>
            <a:r>
              <a:rPr lang="en-US" sz="3200">
                <a:latin typeface="Calibri" pitchFamily="34" charset="0"/>
              </a:rPr>
              <a:t>=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714750" y="3643313"/>
            <a:ext cx="12747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3200">
                <a:latin typeface="Calibri" pitchFamily="34" charset="0"/>
              </a:rPr>
              <a:t>F</a:t>
            </a:r>
            <a:r>
              <a:rPr lang="ru-RU" sz="2400">
                <a:latin typeface="Calibri" pitchFamily="34" charset="0"/>
              </a:rPr>
              <a:t>2</a:t>
            </a:r>
            <a:r>
              <a:rPr lang="en-US" sz="3200">
                <a:latin typeface="Calibri" pitchFamily="34" charset="0"/>
              </a:rPr>
              <a:t>·</a:t>
            </a:r>
            <a:r>
              <a:rPr lang="ru-RU" sz="3200">
                <a:latin typeface="Calibri" pitchFamily="34" charset="0"/>
              </a:rPr>
              <a:t> </a:t>
            </a:r>
            <a:r>
              <a:rPr lang="en-US" sz="3200">
                <a:latin typeface="Calibri" pitchFamily="34" charset="0"/>
              </a:rPr>
              <a:t>S</a:t>
            </a:r>
            <a:r>
              <a:rPr lang="ru-RU" sz="2400">
                <a:latin typeface="Calibri" pitchFamily="34" charset="0"/>
              </a:rPr>
              <a:t>1</a:t>
            </a:r>
            <a:endParaRPr lang="en-US" sz="2400">
              <a:latin typeface="Calibri" pitchFamily="34" charset="0"/>
            </a:endParaRPr>
          </a:p>
          <a:p>
            <a:pPr>
              <a:lnSpc>
                <a:spcPct val="50000"/>
              </a:lnSpc>
            </a:pPr>
            <a:endParaRPr lang="en-US" sz="3200">
              <a:latin typeface="Calibri" pitchFamily="34" charset="0"/>
            </a:endParaRPr>
          </a:p>
          <a:p>
            <a:pPr>
              <a:lnSpc>
                <a:spcPct val="50000"/>
              </a:lnSpc>
            </a:pPr>
            <a:r>
              <a:rPr lang="en-US" sz="3200">
                <a:latin typeface="Calibri" pitchFamily="34" charset="0"/>
              </a:rPr>
              <a:t>     S</a:t>
            </a:r>
            <a:r>
              <a:rPr lang="ru-RU" sz="2400">
                <a:latin typeface="Calibri" pitchFamily="34" charset="0"/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0800000" flipH="1">
            <a:off x="3714750" y="3929063"/>
            <a:ext cx="127476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1500" y="5429250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F</a:t>
            </a:r>
            <a:r>
              <a:rPr lang="ru-RU" sz="2400">
                <a:latin typeface="Calibri" pitchFamily="34" charset="0"/>
              </a:rPr>
              <a:t>1</a:t>
            </a:r>
            <a:r>
              <a:rPr lang="en-US" sz="3200">
                <a:latin typeface="Calibri" pitchFamily="34" charset="0"/>
              </a:rPr>
              <a:t>=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285875" y="5143500"/>
            <a:ext cx="2786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1960</a:t>
            </a:r>
            <a:r>
              <a:rPr lang="en-US" sz="3200">
                <a:latin typeface="Calibri" pitchFamily="34" charset="0"/>
              </a:rPr>
              <a:t> </a:t>
            </a:r>
            <a:r>
              <a:rPr lang="ru-RU" sz="3200">
                <a:latin typeface="Calibri" pitchFamily="34" charset="0"/>
              </a:rPr>
              <a:t>Н · 0,1 м</a:t>
            </a:r>
            <a:r>
              <a:rPr lang="ru-RU" sz="3200" baseline="30000">
                <a:latin typeface="Calibri" pitchFamily="34" charset="0"/>
              </a:rPr>
              <a:t>2</a:t>
            </a:r>
            <a:r>
              <a:rPr lang="ru-RU" sz="3200">
                <a:latin typeface="Calibri" pitchFamily="34" charset="0"/>
              </a:rPr>
              <a:t>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71625" y="5786438"/>
            <a:ext cx="1571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   10м</a:t>
            </a:r>
            <a:r>
              <a:rPr lang="ru-RU" sz="3200" baseline="30000">
                <a:latin typeface="Calibri" pitchFamily="34" charset="0"/>
              </a:rPr>
              <a:t>2</a:t>
            </a:r>
            <a:endParaRPr lang="ru-RU" sz="3200">
              <a:latin typeface="Calibri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285875" y="5715000"/>
            <a:ext cx="23574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786188" y="5357813"/>
            <a:ext cx="2357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= 19,6 Н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214942" y="5643578"/>
            <a:ext cx="3714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latin typeface="Calibri" pitchFamily="34" charset="0"/>
              </a:rPr>
              <a:t>Ответ: 19,6 Н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57500" y="2714625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F = m · g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071813" y="4357688"/>
            <a:ext cx="5000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F</a:t>
            </a:r>
            <a:r>
              <a:rPr lang="ru-RU" sz="2400">
                <a:latin typeface="Calibri" pitchFamily="34" charset="0"/>
              </a:rPr>
              <a:t>2</a:t>
            </a:r>
            <a:r>
              <a:rPr lang="en-US" sz="3200">
                <a:latin typeface="Calibri" pitchFamily="34" charset="0"/>
              </a:rPr>
              <a:t>=20</a:t>
            </a:r>
            <a:r>
              <a:rPr lang="ru-RU" sz="3200">
                <a:latin typeface="Calibri" pitchFamily="34" charset="0"/>
              </a:rPr>
              <a:t>0</a:t>
            </a:r>
            <a:r>
              <a:rPr lang="en-US" sz="3200">
                <a:latin typeface="Calibri" pitchFamily="34" charset="0"/>
              </a:rPr>
              <a:t> </a:t>
            </a:r>
            <a:r>
              <a:rPr lang="ru-RU" sz="3200">
                <a:latin typeface="Calibri" pitchFamily="34" charset="0"/>
              </a:rPr>
              <a:t>кг · 9,8 Н/кг=1960Н</a:t>
            </a:r>
          </a:p>
        </p:txBody>
      </p:sp>
      <p:grpSp>
        <p:nvGrpSpPr>
          <p:cNvPr id="4" name="Группа 22"/>
          <p:cNvGrpSpPr>
            <a:grpSpLocks/>
          </p:cNvGrpSpPr>
          <p:nvPr/>
        </p:nvGrpSpPr>
        <p:grpSpPr bwMode="auto">
          <a:xfrm>
            <a:off x="3071813" y="1643063"/>
            <a:ext cx="1671637" cy="1155700"/>
            <a:chOff x="2714612" y="2357430"/>
            <a:chExt cx="1672320" cy="1156279"/>
          </a:xfrm>
        </p:grpSpPr>
        <p:sp>
          <p:nvSpPr>
            <p:cNvPr id="14357" name="TextBox 23"/>
            <p:cNvSpPr txBox="1">
              <a:spLocks noChangeArrowheads="1"/>
            </p:cNvSpPr>
            <p:nvPr/>
          </p:nvSpPr>
          <p:spPr bwMode="auto">
            <a:xfrm>
              <a:off x="2714612" y="2357430"/>
              <a:ext cx="8572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F</a:t>
              </a:r>
              <a:r>
                <a:rPr lang="ru-RU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4358" name="Прямоугольник 24"/>
            <p:cNvSpPr>
              <a:spLocks noChangeArrowheads="1"/>
            </p:cNvSpPr>
            <p:nvPr/>
          </p:nvSpPr>
          <p:spPr bwMode="auto">
            <a:xfrm>
              <a:off x="2714612" y="2928934"/>
              <a:ext cx="52931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F</a:t>
              </a:r>
              <a:r>
                <a:rPr lang="ru-RU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4359" name="Прямоугольник 25"/>
            <p:cNvSpPr>
              <a:spLocks noChangeArrowheads="1"/>
            </p:cNvSpPr>
            <p:nvPr/>
          </p:nvSpPr>
          <p:spPr bwMode="auto">
            <a:xfrm>
              <a:off x="3857620" y="2357430"/>
              <a:ext cx="52931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S</a:t>
              </a:r>
              <a:r>
                <a:rPr lang="ru-RU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4360" name="Прямоугольник 26"/>
            <p:cNvSpPr>
              <a:spLocks noChangeArrowheads="1"/>
            </p:cNvSpPr>
            <p:nvPr/>
          </p:nvSpPr>
          <p:spPr bwMode="auto">
            <a:xfrm>
              <a:off x="3857620" y="2928934"/>
              <a:ext cx="52931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S</a:t>
              </a:r>
              <a:r>
                <a:rPr lang="ru-RU" sz="2400">
                  <a:latin typeface="Calibri" pitchFamily="34" charset="0"/>
                </a:rPr>
                <a:t>2</a:t>
              </a:r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>
              <a:off x="2786078" y="2929216"/>
              <a:ext cx="500267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3858079" y="2929216"/>
              <a:ext cx="50026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363" name="TextBox 29"/>
            <p:cNvSpPr txBox="1">
              <a:spLocks noChangeArrowheads="1"/>
            </p:cNvSpPr>
            <p:nvPr/>
          </p:nvSpPr>
          <p:spPr bwMode="auto">
            <a:xfrm>
              <a:off x="3286116" y="2643182"/>
              <a:ext cx="28575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latin typeface="Calibri" pitchFamily="34" charset="0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500"/>
                            </p:stCondLst>
                            <p:childTnLst>
                              <p:par>
                                <p:cTn id="1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500"/>
                            </p:stCondLst>
                            <p:childTnLst>
                              <p:par>
                                <p:cTn id="1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500"/>
                            </p:stCondLst>
                            <p:childTnLst>
                              <p:par>
                                <p:cTn id="1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9" grpId="0"/>
      <p:bldP spid="10" grpId="0"/>
      <p:bldP spid="11" grpId="0"/>
      <p:bldP spid="12" grpId="0"/>
      <p:bldP spid="13" grpId="0"/>
      <p:bldP spid="14" grpId="0"/>
      <p:bldP spid="17" grpId="0"/>
      <p:bldP spid="20" grpId="0"/>
      <p:bldP spid="22" grpId="0"/>
      <p:bldP spid="18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№1 для самостоятельного решения</a:t>
            </a:r>
            <a:endParaRPr lang="ru-RU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1785926"/>
            <a:ext cx="7158062" cy="44196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Большой поршень гидравлической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машины, площадь которого 60 кв.см,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поднимает груз весом 3000 Н. Найдите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площадь меньшего поршня, если на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него действует сила 200 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№2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самостоятельного решения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28" y="1857364"/>
            <a:ext cx="6972320" cy="4240211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Площадь меньшего поршня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гидравлического пресса 10 кв.см, на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него действует сила 200 Н. Площадь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большего поршня 200 кв.см. Какая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сила действует на больший поршень?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Итог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Arial" charset="0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Гидравлические механизмы необходимы в жизни человека.</a:t>
            </a:r>
          </a:p>
          <a:p>
            <a:pPr algn="ctr">
              <a:buFont typeface="Arial" charset="0"/>
              <a:buNone/>
              <a:defRPr/>
            </a:pP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Они позволяют добиваться </a:t>
            </a:r>
          </a:p>
          <a:p>
            <a:pPr algn="ctr">
              <a:buFont typeface="Arial" charset="0"/>
              <a:buNone/>
              <a:defRPr/>
            </a:pP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выигрыша  в силе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C841D-D73A-4826-98BD-532866617EEF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358188" y="6357938"/>
            <a:ext cx="428625" cy="2857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3A1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3A1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3A1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736"/>
            <a:ext cx="7300913" cy="235745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8000" dirty="0" smtClean="0">
                <a:solidFill>
                  <a:srgbClr val="C00000"/>
                </a:solidFill>
              </a:rPr>
              <a:t>    </a:t>
            </a:r>
            <a:r>
              <a:rPr lang="ru-RU" sz="80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Гидравлический  пресс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F375B-B583-4832-B3F6-2F7748A63DC3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8E66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12"/>
          </a:xfrm>
        </p:spPr>
        <p:txBody>
          <a:bodyPr rtlCol="0">
            <a:normAutofit fontScale="90000"/>
          </a:bodyPr>
          <a:lstStyle/>
          <a:p>
            <a:pPr marL="742950" indent="-742950"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47,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Л.498, вопросы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Пневматические машины и  инструменты 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Изготовить действующий макет гидравлического пресса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(два шприца разных объемов, соломинку для коктейля)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A1734-6D0D-4DE1-AD3D-7C821F0E7720}" type="slidenum">
              <a:rPr lang="ru-RU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7943848" cy="452596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dirty="0" smtClean="0"/>
              <a:t>   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Механизмы, работающие при помощи какой-нибудь жидкости, называются 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гидравлическими 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(греч. "</a:t>
            </a:r>
            <a:r>
              <a:rPr lang="ru-RU" sz="4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гидор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 - вода, жидкость).</a:t>
            </a:r>
          </a:p>
          <a:p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AEDEC-1C15-4C9B-87B3-90DA7DA3E490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39825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Определение.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Определение.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357298"/>
            <a:ext cx="7215238" cy="2643206"/>
          </a:xfrm>
        </p:spPr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Гидравлическую машину, служащую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прессования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сдавливания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гидравлическим прессом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1266" name="Picture 2" descr="http://www.bmcma.com/uploadfile/product_big/201292122224155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357562"/>
            <a:ext cx="2834459" cy="2909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39825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Определение.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1600201"/>
            <a:ext cx="7758138" cy="3043246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3000" dirty="0" smtClean="0"/>
              <a:t>		</a:t>
            </a:r>
            <a:r>
              <a:rPr lang="ru-RU" sz="3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Гидравлическая машина</a:t>
            </a:r>
            <a:r>
              <a:rPr lang="ru-RU" sz="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(от греч. </a:t>
            </a:r>
            <a:r>
              <a:rPr lang="ru-RU" sz="35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гидравликос</a:t>
            </a:r>
            <a:r>
              <a:rPr lang="ru-RU" sz="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водяной) </a:t>
            </a:r>
            <a:r>
              <a:rPr lang="ru-RU" sz="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это </a:t>
            </a:r>
            <a:r>
              <a:rPr lang="ru-RU" sz="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машина, действие которой </a:t>
            </a:r>
            <a:r>
              <a:rPr lang="ru-RU" sz="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основано </a:t>
            </a:r>
            <a:r>
              <a:rPr lang="ru-RU" sz="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законах движения и </a:t>
            </a:r>
            <a:r>
              <a:rPr lang="ru-RU" sz="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равновесия </a:t>
            </a:r>
            <a:r>
              <a:rPr lang="ru-RU" sz="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жидкостей.</a:t>
            </a:r>
          </a:p>
        </p:txBody>
      </p:sp>
      <p:pic>
        <p:nvPicPr>
          <p:cNvPr id="3074" name="Picture 2" descr="http://im1-tub-ru.yandex.net/i?id=66838146-1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006063"/>
            <a:ext cx="3662371" cy="21375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Схема гидравлического пресса</a:t>
            </a:r>
          </a:p>
        </p:txBody>
      </p:sp>
      <p:pic>
        <p:nvPicPr>
          <p:cNvPr id="4" name="Содержимое 3" descr="http://www.fizika.ru/theory/tema-15/15e-i2.gif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00298" y="2857496"/>
            <a:ext cx="4262437" cy="3005137"/>
          </a:xfrm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82DA6-DD22-4C41-A10C-9DAE741EA3DE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4375" y="3214688"/>
            <a:ext cx="1785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Поршень 1,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S1</a:t>
            </a:r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7" name="Прямая со стрелкой 6"/>
          <p:cNvCxnSpPr>
            <a:stCxn id="5" idx="2"/>
          </p:cNvCxnSpPr>
          <p:nvPr/>
        </p:nvCxnSpPr>
        <p:spPr>
          <a:xfrm rot="16200000" flipH="1">
            <a:off x="1345406" y="3845719"/>
            <a:ext cx="1487488" cy="96520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786578" y="5072074"/>
            <a:ext cx="1785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Поршень 2, 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S2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V="1">
            <a:off x="6411913" y="3732212"/>
            <a:ext cx="1785938" cy="89376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800" dirty="0" smtClean="0">
                <a:solidFill>
                  <a:schemeClr val="accent2"/>
                </a:solidFill>
              </a:rPr>
              <a:t>Устройство </a:t>
            </a:r>
            <a:br>
              <a:rPr lang="ru-RU" sz="3800" dirty="0" smtClean="0">
                <a:solidFill>
                  <a:schemeClr val="accent2"/>
                </a:solidFill>
              </a:rPr>
            </a:br>
            <a:r>
              <a:rPr lang="ru-RU" sz="3800" dirty="0" smtClean="0">
                <a:solidFill>
                  <a:schemeClr val="accent2"/>
                </a:solidFill>
              </a:rPr>
              <a:t>гидравлического пресса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/>
          <a:srcRect t="5836"/>
          <a:stretch>
            <a:fillRect/>
          </a:stretch>
        </p:blipFill>
        <p:spPr bwMode="auto">
          <a:xfrm>
            <a:off x="533400" y="1600200"/>
            <a:ext cx="5105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AutoShape 19">
            <a:hlinkClick r:id="rId3" action="ppaction://hlinkfile" highlightClick="1"/>
          </p:cNvPr>
          <p:cNvSpPr>
            <a:spLocks noChangeArrowheads="1"/>
          </p:cNvSpPr>
          <p:nvPr/>
        </p:nvSpPr>
        <p:spPr bwMode="auto">
          <a:xfrm>
            <a:off x="7620000" y="6172200"/>
            <a:ext cx="838200" cy="304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715000" y="1828800"/>
            <a:ext cx="3276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00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 – прессуемое тело,</a:t>
            </a:r>
          </a:p>
          <a:p>
            <a:pPr>
              <a:defRPr/>
            </a:pPr>
            <a:r>
              <a:rPr lang="ru-RU" sz="200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 – платформа, соединенная с большим поршнем,</a:t>
            </a:r>
          </a:p>
          <a:p>
            <a:pPr>
              <a:defRPr/>
            </a:pPr>
            <a:r>
              <a:rPr lang="ru-RU" sz="200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 – малый поршень,</a:t>
            </a:r>
          </a:p>
          <a:p>
            <a:pPr>
              <a:defRPr/>
            </a:pPr>
            <a:r>
              <a:rPr lang="ru-RU" sz="200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 – манометр,</a:t>
            </a:r>
          </a:p>
          <a:p>
            <a:pPr>
              <a:defRPr/>
            </a:pPr>
            <a:r>
              <a:rPr lang="ru-RU" sz="200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 – предохранительный клапан, автоматически открывающийся, когда давление превышает допустимое значение,</a:t>
            </a:r>
          </a:p>
          <a:p>
            <a:pPr>
              <a:defRPr/>
            </a:pPr>
            <a:r>
              <a:rPr lang="ru-RU" sz="200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6 – клапан,</a:t>
            </a:r>
          </a:p>
          <a:p>
            <a:pPr>
              <a:defRPr/>
            </a:pPr>
            <a:r>
              <a:rPr lang="ru-RU" sz="200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7 – клапан.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429684" cy="2643208"/>
          </a:xfrm>
        </p:spPr>
        <p:txBody>
          <a:bodyPr rtlCol="0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300" dirty="0" smtClean="0"/>
              <a:t>   </a:t>
            </a:r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Устройство гидравлического пресса основано на законе </a:t>
            </a: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Паскаля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Два сообщающихся сосуда </a:t>
            </a:r>
            <a:r>
              <a:rPr lang="ru-RU" sz="3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наполнены однородной жидкостью и закрыты двумя поршнями, площади которых S</a:t>
            </a:r>
            <a:r>
              <a:rPr lang="ru-RU" sz="33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S</a:t>
            </a:r>
            <a:r>
              <a:rPr lang="ru-RU" sz="33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(S</a:t>
            </a:r>
            <a:r>
              <a:rPr lang="ru-RU" sz="33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&gt; S</a:t>
            </a:r>
            <a:r>
              <a:rPr lang="ru-RU" sz="33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 По закону Паскаля имеем равенство давлений в обоих цилиндрах: </a:t>
            </a: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3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=p</a:t>
            </a:r>
            <a:r>
              <a:rPr lang="ru-RU" sz="33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38487-6F81-4AEA-B027-CB4AC7AB4D5A}" type="slidenum">
              <a:rPr lang="ru-RU"/>
              <a:pPr>
                <a:defRPr/>
              </a:pPr>
              <a:t>8</a:t>
            </a:fld>
            <a:endParaRPr lang="ru-RU"/>
          </a:p>
        </p:txBody>
      </p:sp>
      <p:pic>
        <p:nvPicPr>
          <p:cNvPr id="4" name="Содержимое 3" descr="http://www.fizika.ru/theory/tema-15/15e-i2.gif"/>
          <p:cNvPicPr>
            <a:picLocks/>
          </p:cNvPicPr>
          <p:nvPr/>
        </p:nvPicPr>
        <p:blipFill>
          <a:blip r:embed="rId3"/>
          <a:srcRect l="18748"/>
          <a:stretch>
            <a:fillRect/>
          </a:stretch>
        </p:blipFill>
        <p:spPr bwMode="auto">
          <a:xfrm>
            <a:off x="2428860" y="3214686"/>
            <a:ext cx="4500577" cy="300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http://www.fizika.ru/theory/tema-15/15e-i3.gif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42910" y="1071546"/>
            <a:ext cx="5072066" cy="3500438"/>
          </a:xfrm>
        </p:spPr>
      </p:pic>
      <p:sp>
        <p:nvSpPr>
          <p:cNvPr id="39" name="Номер слайда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D19B8-668B-4478-BC2C-10C5BDAD496F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643688" y="1643063"/>
            <a:ext cx="1928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ru-RU" sz="4000" dirty="0">
                <a:solidFill>
                  <a:schemeClr val="bg1"/>
                </a:solidFill>
                <a:latin typeface="Calibri" pitchFamily="34" charset="0"/>
              </a:rPr>
              <a:t>=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ru-RU" sz="4000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143625" y="4643438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F</a:t>
            </a:r>
            <a:r>
              <a:rPr lang="ru-RU" sz="2800">
                <a:latin typeface="Calibri" pitchFamily="34" charset="0"/>
              </a:rPr>
              <a:t>1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714744" y="5500702"/>
            <a:ext cx="2373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>
                <a:latin typeface="Calibri" pitchFamily="34" charset="0"/>
              </a:rPr>
              <a:t>F</a:t>
            </a:r>
            <a:r>
              <a:rPr lang="ru-RU" sz="2800" dirty="0">
                <a:latin typeface="Calibri" pitchFamily="34" charset="0"/>
              </a:rPr>
              <a:t>1</a:t>
            </a:r>
            <a:r>
              <a:rPr lang="ru-RU" sz="4000" dirty="0">
                <a:latin typeface="Calibri" pitchFamily="34" charset="0"/>
              </a:rPr>
              <a:t>·</a:t>
            </a:r>
            <a:r>
              <a:rPr lang="en-US" sz="4000" dirty="0">
                <a:latin typeface="Calibri" pitchFamily="34" charset="0"/>
              </a:rPr>
              <a:t>S</a:t>
            </a:r>
            <a:r>
              <a:rPr lang="ru-RU" sz="2800" dirty="0">
                <a:latin typeface="Calibri" pitchFamily="34" charset="0"/>
              </a:rPr>
              <a:t>2</a:t>
            </a:r>
            <a:r>
              <a:rPr lang="ru-RU" sz="4000" dirty="0">
                <a:latin typeface="Calibri" pitchFamily="34" charset="0"/>
              </a:rPr>
              <a:t>=</a:t>
            </a:r>
            <a:r>
              <a:rPr lang="en-US" sz="4000" dirty="0">
                <a:latin typeface="Calibri" pitchFamily="34" charset="0"/>
              </a:rPr>
              <a:t>F</a:t>
            </a:r>
            <a:r>
              <a:rPr lang="en-US" sz="2800" dirty="0">
                <a:latin typeface="Calibri" pitchFamily="34" charset="0"/>
              </a:rPr>
              <a:t>2</a:t>
            </a:r>
            <a:r>
              <a:rPr lang="ru-RU" sz="4000" dirty="0">
                <a:latin typeface="Calibri" pitchFamily="34" charset="0"/>
              </a:rPr>
              <a:t>·</a:t>
            </a:r>
            <a:r>
              <a:rPr lang="en-US" sz="4000" dirty="0">
                <a:latin typeface="Calibri" pitchFamily="34" charset="0"/>
              </a:rPr>
              <a:t>S</a:t>
            </a:r>
            <a:r>
              <a:rPr lang="ru-RU" sz="2800" dirty="0">
                <a:latin typeface="Calibri" pitchFamily="34" charset="0"/>
              </a:rPr>
              <a:t>1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857750" y="4500563"/>
            <a:ext cx="530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285875" y="4500563"/>
            <a:ext cx="623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ru-RU" sz="3200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43636" y="928670"/>
            <a:ext cx="23574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ПАСКАЛЬ</a:t>
            </a:r>
          </a:p>
        </p:txBody>
      </p:sp>
      <p:grpSp>
        <p:nvGrpSpPr>
          <p:cNvPr id="2" name="Группа 68"/>
          <p:cNvGrpSpPr>
            <a:grpSpLocks/>
          </p:cNvGrpSpPr>
          <p:nvPr/>
        </p:nvGrpSpPr>
        <p:grpSpPr bwMode="auto">
          <a:xfrm>
            <a:off x="6643688" y="2500313"/>
            <a:ext cx="1928812" cy="1208087"/>
            <a:chOff x="6643702" y="2500306"/>
            <a:chExt cx="1928826" cy="1207952"/>
          </a:xfrm>
        </p:grpSpPr>
        <p:sp>
          <p:nvSpPr>
            <p:cNvPr id="8223" name="Прямоугольник 19"/>
            <p:cNvSpPr>
              <a:spLocks noChangeArrowheads="1"/>
            </p:cNvSpPr>
            <p:nvPr/>
          </p:nvSpPr>
          <p:spPr bwMode="auto">
            <a:xfrm>
              <a:off x="7500958" y="3000372"/>
              <a:ext cx="60305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dirty="0">
                  <a:latin typeface="Calibri" pitchFamily="34" charset="0"/>
                </a:rPr>
                <a:t>S</a:t>
              </a:r>
              <a:r>
                <a:rPr lang="ru-RU" sz="28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224" name="TextBox 17"/>
            <p:cNvSpPr txBox="1">
              <a:spLocks noChangeArrowheads="1"/>
            </p:cNvSpPr>
            <p:nvPr/>
          </p:nvSpPr>
          <p:spPr bwMode="auto">
            <a:xfrm>
              <a:off x="7500958" y="2500306"/>
              <a:ext cx="107157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latin typeface="Calibri" pitchFamily="34" charset="0"/>
                </a:rPr>
                <a:t>F</a:t>
              </a:r>
              <a:r>
                <a:rPr lang="en-US" sz="2800">
                  <a:latin typeface="Calibri" pitchFamily="34" charset="0"/>
                </a:rPr>
                <a:t>1</a:t>
              </a:r>
              <a:endParaRPr lang="ru-RU" sz="2800">
                <a:latin typeface="Calibri" pitchFamily="34" charset="0"/>
              </a:endParaRPr>
            </a:p>
          </p:txBody>
        </p:sp>
        <p:grpSp>
          <p:nvGrpSpPr>
            <p:cNvPr id="3" name="Группа 41"/>
            <p:cNvGrpSpPr>
              <a:grpSpLocks/>
            </p:cNvGrpSpPr>
            <p:nvPr/>
          </p:nvGrpSpPr>
          <p:grpSpPr bwMode="auto">
            <a:xfrm>
              <a:off x="6643702" y="2786058"/>
              <a:ext cx="1428760" cy="707886"/>
              <a:chOff x="6643702" y="2786058"/>
              <a:chExt cx="1428760" cy="707886"/>
            </a:xfrm>
          </p:grpSpPr>
          <p:sp>
            <p:nvSpPr>
              <p:cNvPr id="8226" name="Прямоугольник 8"/>
              <p:cNvSpPr>
                <a:spLocks noChangeArrowheads="1"/>
              </p:cNvSpPr>
              <p:nvPr/>
            </p:nvSpPr>
            <p:spPr bwMode="auto">
              <a:xfrm>
                <a:off x="6643702" y="2786058"/>
                <a:ext cx="1000132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4000" dirty="0">
                    <a:solidFill>
                      <a:schemeClr val="bg1"/>
                    </a:solidFill>
                    <a:latin typeface="Calibri" pitchFamily="34" charset="0"/>
                  </a:rPr>
                  <a:t>p</a:t>
                </a:r>
                <a:r>
                  <a:rPr lang="ru-RU" sz="2000" b="1" dirty="0">
                    <a:solidFill>
                      <a:schemeClr val="bg1"/>
                    </a:solidFill>
                    <a:latin typeface="Calibri" pitchFamily="34" charset="0"/>
                  </a:rPr>
                  <a:t>1</a:t>
                </a:r>
                <a:r>
                  <a:rPr lang="ru-RU" sz="4000" dirty="0">
                    <a:solidFill>
                      <a:schemeClr val="bg1"/>
                    </a:solidFill>
                    <a:latin typeface="Calibri" pitchFamily="34" charset="0"/>
                  </a:rPr>
                  <a:t>=</a:t>
                </a:r>
              </a:p>
            </p:txBody>
          </p: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7572395" y="3071742"/>
                <a:ext cx="500067" cy="1587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7500938" y="4214813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S</a:t>
            </a:r>
            <a:r>
              <a:rPr lang="en-US" sz="2800">
                <a:latin typeface="Calibri" pitchFamily="34" charset="0"/>
              </a:rPr>
              <a:t>2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7429500" y="3500438"/>
            <a:ext cx="603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>
                <a:latin typeface="Calibri" pitchFamily="34" charset="0"/>
              </a:rPr>
              <a:t>F</a:t>
            </a:r>
            <a:r>
              <a:rPr lang="en-US" sz="2800" dirty="0">
                <a:latin typeface="Calibri" pitchFamily="34" charset="0"/>
              </a:rPr>
              <a:t>2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6643688" y="3857625"/>
            <a:ext cx="833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ru-RU" sz="4000" dirty="0">
                <a:solidFill>
                  <a:schemeClr val="bg1"/>
                </a:solidFill>
                <a:latin typeface="Calibri" pitchFamily="34" charset="0"/>
              </a:rPr>
              <a:t>=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7572375" y="4214813"/>
            <a:ext cx="500063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6143625" y="5214938"/>
            <a:ext cx="603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alibri" pitchFamily="34" charset="0"/>
              </a:rPr>
              <a:t>S</a:t>
            </a:r>
            <a:r>
              <a:rPr lang="ru-RU" sz="2800">
                <a:latin typeface="Calibri" pitchFamily="34" charset="0"/>
              </a:rPr>
              <a:t>1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7358063" y="4643438"/>
            <a:ext cx="603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>
                <a:latin typeface="Calibri" pitchFamily="34" charset="0"/>
              </a:rPr>
              <a:t>F</a:t>
            </a:r>
            <a:r>
              <a:rPr lang="ru-RU" sz="2800" dirty="0">
                <a:latin typeface="Calibri" pitchFamily="34" charset="0"/>
              </a:rPr>
              <a:t>2</a:t>
            </a: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7429500" y="5214938"/>
            <a:ext cx="603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alibri" pitchFamily="34" charset="0"/>
              </a:rPr>
              <a:t>S</a:t>
            </a:r>
            <a:r>
              <a:rPr lang="ru-RU" sz="2800">
                <a:latin typeface="Calibri" pitchFamily="34" charset="0"/>
              </a:rPr>
              <a:t>2</a:t>
            </a:r>
          </a:p>
        </p:txBody>
      </p:sp>
      <p:grpSp>
        <p:nvGrpSpPr>
          <p:cNvPr id="4" name="Группа 43"/>
          <p:cNvGrpSpPr>
            <a:grpSpLocks/>
          </p:cNvGrpSpPr>
          <p:nvPr/>
        </p:nvGrpSpPr>
        <p:grpSpPr bwMode="auto">
          <a:xfrm>
            <a:off x="6143625" y="4929188"/>
            <a:ext cx="1857375" cy="708025"/>
            <a:chOff x="6143636" y="4929198"/>
            <a:chExt cx="1857388" cy="707886"/>
          </a:xfrm>
        </p:grpSpPr>
        <p:cxnSp>
          <p:nvCxnSpPr>
            <p:cNvPr id="36" name="Прямая соединительная линия 35"/>
            <p:cNvCxnSpPr/>
            <p:nvPr/>
          </p:nvCxnSpPr>
          <p:spPr>
            <a:xfrm>
              <a:off x="6143636" y="5286315"/>
              <a:ext cx="571504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7429520" y="5286315"/>
              <a:ext cx="571504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222" name="TextBox 40"/>
            <p:cNvSpPr txBox="1">
              <a:spLocks noChangeArrowheads="1"/>
            </p:cNvSpPr>
            <p:nvPr/>
          </p:nvSpPr>
          <p:spPr bwMode="auto">
            <a:xfrm>
              <a:off x="6858016" y="4929198"/>
              <a:ext cx="50006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 b="1">
                  <a:solidFill>
                    <a:schemeClr val="bg1"/>
                  </a:solidFill>
                  <a:latin typeface="Calibri" pitchFamily="34" charset="0"/>
                </a:rPr>
                <a:t>=</a:t>
              </a:r>
              <a:endParaRPr lang="ru-RU" sz="40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1214414" y="5000636"/>
            <a:ext cx="6270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latin typeface="Calibri" pitchFamily="34" charset="0"/>
              </a:rPr>
              <a:t>F</a:t>
            </a:r>
            <a:r>
              <a:rPr lang="ru-RU" sz="2800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1214414" y="5643578"/>
            <a:ext cx="6270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latin typeface="Calibri" pitchFamily="34" charset="0"/>
              </a:rPr>
              <a:t>F</a:t>
            </a:r>
            <a:r>
              <a:rPr lang="ru-RU" sz="2800" dirty="0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2571736" y="5000636"/>
            <a:ext cx="6270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latin typeface="Calibri" pitchFamily="34" charset="0"/>
              </a:rPr>
              <a:t>S</a:t>
            </a:r>
            <a:r>
              <a:rPr lang="ru-RU" sz="2800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3" name="Прямоугольник 52"/>
          <p:cNvSpPr>
            <a:spLocks noChangeArrowheads="1"/>
          </p:cNvSpPr>
          <p:nvPr/>
        </p:nvSpPr>
        <p:spPr bwMode="auto">
          <a:xfrm>
            <a:off x="2571736" y="5643578"/>
            <a:ext cx="6270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latin typeface="Calibri" pitchFamily="34" charset="0"/>
              </a:rPr>
              <a:t>S</a:t>
            </a:r>
            <a:r>
              <a:rPr lang="ru-RU" sz="2800" dirty="0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grpSp>
        <p:nvGrpSpPr>
          <p:cNvPr id="5" name="Группа 65"/>
          <p:cNvGrpSpPr>
            <a:grpSpLocks/>
          </p:cNvGrpSpPr>
          <p:nvPr/>
        </p:nvGrpSpPr>
        <p:grpSpPr bwMode="auto">
          <a:xfrm>
            <a:off x="1214414" y="5214950"/>
            <a:ext cx="2000250" cy="769937"/>
            <a:chOff x="1214414" y="5357826"/>
            <a:chExt cx="2000264" cy="769441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>
              <a:off x="1214414" y="5786175"/>
              <a:ext cx="642941" cy="158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218" name="Прямоугольник 49"/>
            <p:cNvSpPr>
              <a:spLocks noChangeArrowheads="1"/>
            </p:cNvSpPr>
            <p:nvPr/>
          </p:nvSpPr>
          <p:spPr bwMode="auto">
            <a:xfrm>
              <a:off x="2000232" y="5357826"/>
              <a:ext cx="465192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400" b="1">
                  <a:latin typeface="Calibri" pitchFamily="34" charset="0"/>
                </a:rPr>
                <a:t>=</a:t>
              </a:r>
              <a:endParaRPr lang="ru-RU" sz="4400" b="1">
                <a:latin typeface="Calibri" pitchFamily="34" charset="0"/>
              </a:endParaRPr>
            </a:p>
          </p:txBody>
        </p:sp>
        <p:cxnSp>
          <p:nvCxnSpPr>
            <p:cNvPr id="65" name="Прямая соединительная линия 64"/>
            <p:cNvCxnSpPr/>
            <p:nvPr/>
          </p:nvCxnSpPr>
          <p:spPr>
            <a:xfrm>
              <a:off x="2571735" y="5786175"/>
              <a:ext cx="642943" cy="158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Управляющая кнопка: далее 37">
            <a:hlinkClick r:id="rId4" action="ppaction://hlinksldjump" highlightClick="1"/>
          </p:cNvPr>
          <p:cNvSpPr/>
          <p:nvPr/>
        </p:nvSpPr>
        <p:spPr>
          <a:xfrm>
            <a:off x="8429625" y="6215063"/>
            <a:ext cx="500063" cy="3571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3A1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13" grpId="0"/>
      <p:bldP spid="14" grpId="0"/>
      <p:bldP spid="15" grpId="0"/>
      <p:bldP spid="16" grpId="0"/>
      <p:bldP spid="17" grpId="0"/>
      <p:bldP spid="17" grpId="1"/>
      <p:bldP spid="17" grpId="2"/>
      <p:bldP spid="28" grpId="0"/>
      <p:bldP spid="29" grpId="0"/>
      <p:bldP spid="12" grpId="0"/>
      <p:bldP spid="32" grpId="0"/>
      <p:bldP spid="33" grpId="0"/>
      <p:bldP spid="34" grpId="0"/>
      <p:bldP spid="45" grpId="0"/>
      <p:bldP spid="47" grpId="0"/>
      <p:bldP spid="47" grpId="1"/>
      <p:bldP spid="52" grpId="0"/>
      <p:bldP spid="52" grpId="1"/>
      <p:bldP spid="53" grpId="0"/>
      <p:bldP spid="53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537</Words>
  <PresentationFormat>Экран (4:3)</PresentationFormat>
  <Paragraphs>144</Paragraphs>
  <Slides>20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Рано или поздно каждый автомобилист сталкивается с проблемой замены пробитых колес. Масса легкового автомобиля приблизительно 1,5 т. Как поменять пробитое колесо? </vt:lpstr>
      <vt:lpstr>    Гидравлический  пресс</vt:lpstr>
      <vt:lpstr>Определение.</vt:lpstr>
      <vt:lpstr>Определение.</vt:lpstr>
      <vt:lpstr>Определение.</vt:lpstr>
      <vt:lpstr>Схема гидравлического пресса</vt:lpstr>
      <vt:lpstr>Устройство  гидравлического пресса</vt:lpstr>
      <vt:lpstr>Слайд 8</vt:lpstr>
      <vt:lpstr>Слайд 9</vt:lpstr>
      <vt:lpstr>Слайд 10</vt:lpstr>
      <vt:lpstr>Вывод</vt:lpstr>
      <vt:lpstr>Применение </vt:lpstr>
      <vt:lpstr>Слайд 13</vt:lpstr>
      <vt:lpstr>Слайд 14</vt:lpstr>
      <vt:lpstr>Какую силу нужно приложить к меньшему поршню площадью 0,1 м2, чтобы поднять тело весом 500 Н, находящийся на поршне площадью 5м2?</vt:lpstr>
      <vt:lpstr>Какую силу нужно приложить к меньшему поршню площадью 0,1 м2 , чтобы поднять тело массой 200 кг, находящееся на поршне площадью 10 м2?</vt:lpstr>
      <vt:lpstr>Задача №1 для самостоятельного решения</vt:lpstr>
      <vt:lpstr>Задача №2 для самостоятельного решения</vt:lpstr>
      <vt:lpstr>Итог урока:</vt:lpstr>
      <vt:lpstr>Домашнее задание: - § 47, Л.498, вопросы - Пневматические машины и  инструменты  - Изготовить действующий макет гидравлического пресса (два шприца разных объемов, соломинку для коктейля)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Рано или поздно каждый автомобилист сталкивается с проблемой замены пробитых колес. Масса легкового автомобиля приблизительно 1,5 т. Как поменять пробитое колесо? </dc:title>
  <cp:lastModifiedBy>Елена</cp:lastModifiedBy>
  <cp:revision>5</cp:revision>
  <dcterms:modified xsi:type="dcterms:W3CDTF">2014-02-21T19:02:21Z</dcterms:modified>
</cp:coreProperties>
</file>